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769" r:id="rId2"/>
    <p:sldId id="745" r:id="rId3"/>
    <p:sldId id="943" r:id="rId4"/>
    <p:sldId id="755" r:id="rId5"/>
    <p:sldId id="819" r:id="rId6"/>
    <p:sldId id="898" r:id="rId7"/>
    <p:sldId id="919" r:id="rId8"/>
    <p:sldId id="939" r:id="rId9"/>
    <p:sldId id="904" r:id="rId10"/>
    <p:sldId id="589" r:id="rId11"/>
    <p:sldId id="942" r:id="rId12"/>
    <p:sldId id="926" r:id="rId13"/>
    <p:sldId id="930" r:id="rId14"/>
    <p:sldId id="937" r:id="rId15"/>
    <p:sldId id="920" r:id="rId16"/>
    <p:sldId id="929" r:id="rId17"/>
    <p:sldId id="938" r:id="rId18"/>
    <p:sldId id="936" r:id="rId19"/>
    <p:sldId id="933" r:id="rId20"/>
    <p:sldId id="934" r:id="rId21"/>
    <p:sldId id="932" r:id="rId22"/>
    <p:sldId id="268" r:id="rId23"/>
    <p:sldId id="269" r:id="rId24"/>
    <p:sldId id="922" r:id="rId25"/>
  </p:sldIdLst>
  <p:sldSz cx="9144000" cy="5143500" type="screen16x9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ams, Janine (Prof) (Summerstrand Campus South)" initials="AJ((CS" lastIdx="4" clrIdx="0">
    <p:extLst>
      <p:ext uri="{19B8F6BF-5375-455C-9EA6-DF929625EA0E}">
        <p15:presenceInfo xmlns:p15="http://schemas.microsoft.com/office/powerpoint/2012/main" userId="S::jbadams@mandela.ac.za::e783b2ab8a78778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C000"/>
    <a:srgbClr val="4472C4"/>
    <a:srgbClr val="02497D"/>
    <a:srgbClr val="009900"/>
    <a:srgbClr val="00CC99"/>
    <a:srgbClr val="BBE0E3"/>
    <a:srgbClr val="FFDBB7"/>
    <a:srgbClr val="FFCC99"/>
    <a:srgbClr val="33CC33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99AE22-4ABB-45D8-9697-B5C3BFA777A5}" v="132" dt="2026-05-26T19:40:20.9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2" autoAdjust="0"/>
    <p:restoredTop sz="94379" autoAdjust="0"/>
  </p:normalViewPr>
  <p:slideViewPr>
    <p:cSldViewPr snapToGrid="0">
      <p:cViewPr>
        <p:scale>
          <a:sx n="85" d="100"/>
          <a:sy n="85" d="100"/>
        </p:scale>
        <p:origin x="1344" y="629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04E83-3CF7-4699-964D-F91AC1AC1736}" type="datetimeFigureOut">
              <a:rPr lang="en-ZA" smtClean="0"/>
              <a:t>2026/05/27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703AE4-6027-462F-B14D-05E48E39CDF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07207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ACKNOWLEDGEMENTS</a:t>
            </a:r>
          </a:p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03AE4-6027-462F-B14D-05E48E39CDFA}" type="slidenum">
              <a:rPr lang="en-ZA" smtClean="0"/>
              <a:t>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471864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Foundation species….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03AE4-6027-462F-B14D-05E48E39CDFA}" type="slidenum">
              <a:rPr lang="en-ZA" smtClean="0"/>
              <a:t>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06844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Global, national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03AE4-6027-462F-B14D-05E48E39CDFA}" type="slidenum">
              <a:rPr lang="en-ZA" smtClean="0"/>
              <a:t>10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429874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Please follow us on social media platforms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03AE4-6027-462F-B14D-05E48E39CDFA}" type="slidenum">
              <a:rPr lang="en-ZA" smtClean="0"/>
              <a:t>22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78141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3F23ED-0AB2-DFC3-0DC3-BDE736C4960D}"/>
              </a:ext>
            </a:extLst>
          </p:cNvPr>
          <p:cNvSpPr/>
          <p:nvPr userDrawn="1"/>
        </p:nvSpPr>
        <p:spPr>
          <a:xfrm>
            <a:off x="0" y="-1588"/>
            <a:ext cx="9144000" cy="5145088"/>
          </a:xfrm>
          <a:prstGeom prst="rect">
            <a:avLst/>
          </a:prstGeom>
          <a:solidFill>
            <a:srgbClr val="0010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6C2FC5C4-1586-80A6-2FCD-89CC26471B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700" y="744538"/>
            <a:ext cx="378936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2787774"/>
            <a:ext cx="7848872" cy="486054"/>
          </a:xfrm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1560" y="3381840"/>
            <a:ext cx="7848872" cy="1458218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55189493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397" y="303498"/>
            <a:ext cx="8128527" cy="59412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7545" y="1113589"/>
            <a:ext cx="8136904" cy="3481034"/>
          </a:xfrm>
        </p:spPr>
        <p:txBody>
          <a:bodyPr vert="eaVert"/>
          <a:lstStyle>
            <a:lvl1pPr>
              <a:buClr>
                <a:srgbClr val="FEC000"/>
              </a:buClr>
              <a:defRPr sz="2000">
                <a:latin typeface="Avenir Book"/>
              </a:defRPr>
            </a:lvl1pPr>
            <a:lvl2pPr>
              <a:buClr>
                <a:srgbClr val="FEC000"/>
              </a:buClr>
              <a:defRPr sz="2000">
                <a:latin typeface="Avenir Book"/>
              </a:defRPr>
            </a:lvl2pPr>
            <a:lvl3pPr>
              <a:buClr>
                <a:srgbClr val="FEC000"/>
              </a:buClr>
              <a:defRPr sz="2000">
                <a:latin typeface="Avenir Book"/>
              </a:defRPr>
            </a:lvl3pPr>
            <a:lvl4pPr>
              <a:buClr>
                <a:srgbClr val="FEC000"/>
              </a:buClr>
              <a:defRPr sz="2000">
                <a:latin typeface="Avenir Book"/>
              </a:defRPr>
            </a:lvl4pPr>
            <a:lvl5pPr>
              <a:buClr>
                <a:srgbClr val="FEC000"/>
              </a:buClr>
              <a:defRPr sz="2000">
                <a:latin typeface="Avenir Book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416215"/>
      </p:ext>
    </p:extLst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7905" y="249493"/>
            <a:ext cx="2018551" cy="434513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7546" y="249493"/>
            <a:ext cx="5913947" cy="4345130"/>
          </a:xfrm>
        </p:spPr>
        <p:txBody>
          <a:bodyPr vert="eaVert"/>
          <a:lstStyle>
            <a:lvl1pPr>
              <a:buClr>
                <a:srgbClr val="FEC000"/>
              </a:buClr>
              <a:defRPr sz="2000">
                <a:latin typeface="Avenir Book"/>
              </a:defRPr>
            </a:lvl1pPr>
            <a:lvl2pPr>
              <a:buClr>
                <a:srgbClr val="FEC000"/>
              </a:buClr>
              <a:defRPr sz="2000">
                <a:latin typeface="Avenir Book"/>
              </a:defRPr>
            </a:lvl2pPr>
            <a:lvl3pPr>
              <a:buClr>
                <a:srgbClr val="FEC000"/>
              </a:buClr>
              <a:defRPr sz="2000">
                <a:latin typeface="Avenir Book"/>
              </a:defRPr>
            </a:lvl3pPr>
            <a:lvl4pPr>
              <a:buClr>
                <a:srgbClr val="FEC000"/>
              </a:buClr>
              <a:defRPr sz="2000">
                <a:latin typeface="Avenir Book"/>
              </a:defRPr>
            </a:lvl4pPr>
            <a:lvl5pPr>
              <a:buClr>
                <a:srgbClr val="FEC000"/>
              </a:buClr>
              <a:defRPr sz="2000">
                <a:latin typeface="Avenir Book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8610085"/>
      </p:ext>
    </p:extLst>
  </p:cSld>
  <p:clrMapOvr>
    <a:masterClrMapping/>
  </p:clrMapOvr>
  <p:transition spd="slow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F492B7-EBD3-EB53-E799-2FCA08C1953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-1588"/>
            <a:ext cx="9144000" cy="5191126"/>
          </a:xfrm>
          <a:prstGeom prst="rect">
            <a:avLst/>
          </a:prstGeom>
          <a:solidFill>
            <a:srgbClr val="FEC00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405064" y="239776"/>
            <a:ext cx="4376737" cy="4748870"/>
          </a:xfrm>
          <a:prstGeom prst="rect">
            <a:avLst/>
          </a:prstGeom>
        </p:spPr>
        <p:txBody>
          <a:bodyPr tIns="0" bIns="748800" anchor="ctr" anchorCtr="1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  <a:latin typeface="Avenir Medium"/>
                <a:cs typeface="Avenir Medium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85007375"/>
      </p:ext>
    </p:extLst>
  </p:cSld>
  <p:clrMapOvr>
    <a:masterClrMapping/>
  </p:clrMapOvr>
  <p:transition spd="slow">
    <p:cov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E1018C-3AF9-CCF7-D086-8ADD1E631B0E}"/>
              </a:ext>
            </a:extLst>
          </p:cNvPr>
          <p:cNvSpPr/>
          <p:nvPr userDrawn="1"/>
        </p:nvSpPr>
        <p:spPr>
          <a:xfrm>
            <a:off x="-339725" y="-192088"/>
            <a:ext cx="9823450" cy="5527676"/>
          </a:xfrm>
          <a:prstGeom prst="rect">
            <a:avLst/>
          </a:prstGeom>
          <a:solidFill>
            <a:srgbClr val="001027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405064" y="725984"/>
            <a:ext cx="4376737" cy="4262661"/>
          </a:xfrm>
          <a:prstGeom prst="rect">
            <a:avLst/>
          </a:prstGeom>
        </p:spPr>
        <p:txBody>
          <a:bodyPr tIns="0" bIns="748800" anchor="ctr" anchorCtr="1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  <a:latin typeface="Avenir Medium"/>
                <a:cs typeface="Avenir Medium"/>
              </a:defRPr>
            </a:lvl1pPr>
          </a:lstStyle>
          <a:p>
            <a:r>
              <a:rPr lang="en-US"/>
              <a:t>Thank You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6838827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Slogan Slide (16-9).jpg">
            <a:extLst>
              <a:ext uri="{FF2B5EF4-FFF2-40B4-BE49-F238E27FC236}">
                <a16:creationId xmlns:a16="http://schemas.microsoft.com/office/drawing/2014/main" id="{52121278-2C68-420D-CCFD-80B5DCF385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450" y="-30163"/>
            <a:ext cx="9240838" cy="5203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1471009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FEC000"/>
              </a:buClr>
              <a:buSzPct val="80000"/>
              <a:defRPr sz="2000">
                <a:latin typeface="Avenir Book"/>
              </a:defRPr>
            </a:lvl1pPr>
            <a:lvl2pPr>
              <a:buClr>
                <a:srgbClr val="FEC000"/>
              </a:buClr>
              <a:buSzPct val="80000"/>
              <a:defRPr sz="2000">
                <a:latin typeface="Avenir Book"/>
              </a:defRPr>
            </a:lvl2pPr>
            <a:lvl3pPr>
              <a:buClr>
                <a:srgbClr val="FEC000"/>
              </a:buClr>
              <a:buSzPct val="80000"/>
              <a:defRPr sz="2000">
                <a:latin typeface="Avenir Book"/>
              </a:defRPr>
            </a:lvl3pPr>
            <a:lvl4pPr>
              <a:buClr>
                <a:srgbClr val="FEC000"/>
              </a:buClr>
              <a:buSzPct val="80000"/>
              <a:defRPr sz="2000">
                <a:latin typeface="Avenir Book"/>
              </a:defRPr>
            </a:lvl4pPr>
            <a:lvl5pPr>
              <a:buClr>
                <a:srgbClr val="FEC000"/>
              </a:buClr>
              <a:buSzPct val="80000"/>
              <a:defRPr sz="2000">
                <a:latin typeface="Avenir Book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43570397"/>
      </p:ext>
    </p:extLst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0" i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9538860"/>
      </p:ext>
    </p:extLst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303498"/>
            <a:ext cx="8352928" cy="59412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528" y="1005576"/>
            <a:ext cx="4032572" cy="3589046"/>
          </a:xfrm>
        </p:spPr>
        <p:txBody>
          <a:bodyPr/>
          <a:lstStyle>
            <a:lvl1pPr>
              <a:buClr>
                <a:srgbClr val="FEC000"/>
              </a:buClr>
              <a:defRPr sz="2000">
                <a:latin typeface="Avenir Book"/>
              </a:defRPr>
            </a:lvl1pPr>
            <a:lvl2pPr>
              <a:buClr>
                <a:srgbClr val="FEC000"/>
              </a:buClr>
              <a:defRPr sz="2000">
                <a:latin typeface="Avenir Book"/>
              </a:defRPr>
            </a:lvl2pPr>
            <a:lvl3pPr>
              <a:buClr>
                <a:srgbClr val="FEC000"/>
              </a:buClr>
              <a:defRPr sz="2000">
                <a:latin typeface="Avenir Book"/>
              </a:defRPr>
            </a:lvl3pPr>
            <a:lvl4pPr>
              <a:buClr>
                <a:srgbClr val="FEC000"/>
              </a:buClr>
              <a:defRPr sz="2000">
                <a:latin typeface="Avenir Book"/>
              </a:defRPr>
            </a:lvl4pPr>
            <a:lvl5pPr>
              <a:buClr>
                <a:srgbClr val="FEC000"/>
              </a:buClr>
              <a:defRPr sz="2000">
                <a:latin typeface="Avenir Book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8501" y="1005576"/>
            <a:ext cx="4176713" cy="3589046"/>
          </a:xfrm>
        </p:spPr>
        <p:txBody>
          <a:bodyPr/>
          <a:lstStyle>
            <a:lvl1pPr>
              <a:buClr>
                <a:srgbClr val="FEC000"/>
              </a:buClr>
              <a:defRPr sz="2000">
                <a:latin typeface="Avenir Book"/>
              </a:defRPr>
            </a:lvl1pPr>
            <a:lvl2pPr>
              <a:buClr>
                <a:srgbClr val="FEC000"/>
              </a:buClr>
              <a:defRPr sz="2000">
                <a:latin typeface="Avenir Book"/>
              </a:defRPr>
            </a:lvl2pPr>
            <a:lvl3pPr>
              <a:buClr>
                <a:srgbClr val="FEC000"/>
              </a:buClr>
              <a:defRPr sz="2000">
                <a:latin typeface="Avenir Book"/>
              </a:defRPr>
            </a:lvl3pPr>
            <a:lvl4pPr>
              <a:buClr>
                <a:srgbClr val="FEC000"/>
              </a:buClr>
              <a:defRPr sz="2000">
                <a:latin typeface="Avenir Book"/>
              </a:defRPr>
            </a:lvl4pPr>
            <a:lvl5pPr>
              <a:buClr>
                <a:srgbClr val="FEC000"/>
              </a:buClr>
              <a:defRPr sz="2000">
                <a:latin typeface="Avenir Book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25295649"/>
      </p:ext>
    </p:extLst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4"/>
            <a:ext cx="4040188" cy="700335"/>
          </a:xfrm>
        </p:spPr>
        <p:txBody>
          <a:bodyPr anchor="ctr"/>
          <a:lstStyle>
            <a:lvl1pPr marL="0" indent="0">
              <a:buNone/>
              <a:defRPr sz="2200" b="0" i="0" baseline="0">
                <a:solidFill>
                  <a:srgbClr val="FEC000"/>
                </a:solidFill>
                <a:latin typeface="Avenir Black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1670"/>
            <a:ext cx="4040188" cy="2742952"/>
          </a:xfrm>
        </p:spPr>
        <p:txBody>
          <a:bodyPr/>
          <a:lstStyle>
            <a:lvl1pPr>
              <a:buClr>
                <a:srgbClr val="FEC000"/>
              </a:buClr>
              <a:defRPr sz="2000">
                <a:latin typeface="Avenir Book"/>
              </a:defRPr>
            </a:lvl1pPr>
            <a:lvl2pPr>
              <a:buClr>
                <a:srgbClr val="FEC000"/>
              </a:buClr>
              <a:defRPr sz="2000">
                <a:latin typeface="Avenir Book"/>
              </a:defRPr>
            </a:lvl2pPr>
            <a:lvl3pPr>
              <a:buClr>
                <a:srgbClr val="FEC000"/>
              </a:buClr>
              <a:defRPr sz="2000">
                <a:latin typeface="Avenir Book"/>
              </a:defRPr>
            </a:lvl3pPr>
            <a:lvl4pPr>
              <a:buClr>
                <a:srgbClr val="FEC000"/>
              </a:buClr>
              <a:defRPr sz="2000">
                <a:latin typeface="Avenir Book"/>
              </a:defRPr>
            </a:lvl4pPr>
            <a:lvl5pPr>
              <a:buClr>
                <a:srgbClr val="FEC000"/>
              </a:buClr>
              <a:defRPr sz="2000">
                <a:latin typeface="Avenir Book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4"/>
            <a:ext cx="4041775" cy="700335"/>
          </a:xfrm>
        </p:spPr>
        <p:txBody>
          <a:bodyPr anchor="ctr"/>
          <a:lstStyle>
            <a:lvl1pPr marL="0" indent="0">
              <a:buNone/>
              <a:defRPr sz="2200" b="0" i="0" baseline="0">
                <a:solidFill>
                  <a:srgbClr val="FEC000"/>
                </a:solidFill>
                <a:latin typeface="Avenir Black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51670"/>
            <a:ext cx="4041775" cy="2742952"/>
          </a:xfrm>
        </p:spPr>
        <p:txBody>
          <a:bodyPr/>
          <a:lstStyle>
            <a:lvl1pPr>
              <a:buClr>
                <a:srgbClr val="FEC000"/>
              </a:buClr>
              <a:defRPr sz="2000">
                <a:latin typeface="Avenir Book"/>
              </a:defRPr>
            </a:lvl1pPr>
            <a:lvl2pPr>
              <a:buClr>
                <a:srgbClr val="FEC000"/>
              </a:buClr>
              <a:defRPr sz="2000">
                <a:latin typeface="Avenir Book"/>
              </a:defRPr>
            </a:lvl2pPr>
            <a:lvl3pPr>
              <a:buClr>
                <a:srgbClr val="FEC000"/>
              </a:buClr>
              <a:defRPr sz="2000">
                <a:latin typeface="Avenir Book"/>
              </a:defRPr>
            </a:lvl3pPr>
            <a:lvl4pPr>
              <a:buClr>
                <a:srgbClr val="FEC000"/>
              </a:buClr>
              <a:defRPr sz="2000">
                <a:latin typeface="Avenir Book"/>
              </a:defRPr>
            </a:lvl4pPr>
            <a:lvl5pPr>
              <a:buClr>
                <a:srgbClr val="FEC000"/>
              </a:buClr>
              <a:defRPr sz="2000">
                <a:latin typeface="Avenir Book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4931291"/>
      </p:ext>
    </p:extLst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73304262"/>
      </p:ext>
    </p:extLst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7568159"/>
      </p:ext>
    </p:extLst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3" y="465516"/>
            <a:ext cx="2877497" cy="819774"/>
          </a:xfrm>
        </p:spPr>
        <p:txBody>
          <a:bodyPr anchor="t"/>
          <a:lstStyle>
            <a:lvl1pPr algn="l">
              <a:defRPr sz="2200" b="1">
                <a:solidFill>
                  <a:srgbClr val="FEC000"/>
                </a:solidFill>
                <a:latin typeface="Avenir Black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4981" y="465517"/>
            <a:ext cx="4889467" cy="4129106"/>
          </a:xfrm>
        </p:spPr>
        <p:txBody>
          <a:bodyPr/>
          <a:lstStyle>
            <a:lvl1pPr>
              <a:buClr>
                <a:srgbClr val="FEC000"/>
              </a:buClr>
              <a:defRPr sz="2000">
                <a:latin typeface="Avenir Book"/>
              </a:defRPr>
            </a:lvl1pPr>
            <a:lvl2pPr>
              <a:buClr>
                <a:srgbClr val="FEC000"/>
              </a:buClr>
              <a:defRPr sz="2000">
                <a:latin typeface="Avenir Book"/>
              </a:defRPr>
            </a:lvl2pPr>
            <a:lvl3pPr>
              <a:buClr>
                <a:srgbClr val="FEC000"/>
              </a:buClr>
              <a:defRPr sz="2000">
                <a:latin typeface="Avenir Book"/>
              </a:defRPr>
            </a:lvl3pPr>
            <a:lvl4pPr>
              <a:buClr>
                <a:srgbClr val="FEC000"/>
              </a:buClr>
              <a:defRPr sz="2000">
                <a:latin typeface="Avenir Book"/>
              </a:defRPr>
            </a:lvl4pPr>
            <a:lvl5pPr>
              <a:buClr>
                <a:srgbClr val="FEC000"/>
              </a:buClr>
              <a:defRPr sz="2000">
                <a:latin typeface="Avenir Book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552" y="1285291"/>
            <a:ext cx="2877497" cy="330933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9222992"/>
      </p:ext>
    </p:extLst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/>
          <a:lstStyle>
            <a:lvl1pPr algn="l">
              <a:defRPr sz="2000" b="0" i="0" baseline="0">
                <a:solidFill>
                  <a:srgbClr val="FEC000"/>
                </a:solidFill>
                <a:latin typeface="Avenir Black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65892"/>
      </p:ext>
    </p:extLst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2577E79-8A8B-9971-3E37-EDB21B70E2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303213"/>
            <a:ext cx="849630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49DC3E9-5B16-E4CD-F12B-5F23A32CD5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112838"/>
            <a:ext cx="8505825" cy="348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</p:txBody>
      </p:sp>
      <p:pic>
        <p:nvPicPr>
          <p:cNvPr id="1028" name="Picture 6">
            <a:extLst>
              <a:ext uri="{FF2B5EF4-FFF2-40B4-BE49-F238E27FC236}">
                <a16:creationId xmlns:a16="http://schemas.microsoft.com/office/drawing/2014/main" id="{A37E4C11-2922-5CB3-E4C0-3C6269AD0B6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08500"/>
            <a:ext cx="91440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  <p:sldLayoutId id="2147483786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1027"/>
          </a:solidFill>
          <a:latin typeface="Avenir Medium"/>
          <a:ea typeface="MS PGothic" panose="020B0600070205080204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1027"/>
          </a:solidFill>
          <a:latin typeface="Avenir Medium" charset="0"/>
          <a:ea typeface="MS PGothic" panose="020B0600070205080204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1027"/>
          </a:solidFill>
          <a:latin typeface="Avenir Medium" charset="0"/>
          <a:ea typeface="MS PGothic" panose="020B0600070205080204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1027"/>
          </a:solidFill>
          <a:latin typeface="Avenir Medium" charset="0"/>
          <a:ea typeface="MS PGothic" panose="020B0600070205080204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1027"/>
          </a:solidFill>
          <a:latin typeface="Avenir Medium" charset="0"/>
          <a:ea typeface="MS PGothic" panose="020B0600070205080204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173038" indent="-173038" algn="l" rtl="0" eaLnBrk="0" fontAlgn="base" hangingPunct="0">
        <a:spcBef>
          <a:spcPct val="20000"/>
        </a:spcBef>
        <a:spcAft>
          <a:spcPct val="0"/>
        </a:spcAft>
        <a:buClr>
          <a:srgbClr val="FEC000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Avenir Book"/>
          <a:ea typeface="MS PGothic" panose="020B0600070205080204" pitchFamily="34" charset="-128"/>
          <a:cs typeface="+mn-cs"/>
        </a:defRPr>
      </a:lvl1pPr>
      <a:lvl2pPr marL="347663" indent="-173038" algn="l" rtl="0" eaLnBrk="0" fontAlgn="base" hangingPunct="0">
        <a:spcBef>
          <a:spcPct val="20000"/>
        </a:spcBef>
        <a:spcAft>
          <a:spcPct val="0"/>
        </a:spcAft>
        <a:buClr>
          <a:srgbClr val="FEC000"/>
        </a:buClr>
        <a:buSzPct val="75000"/>
        <a:buChar char="•"/>
        <a:defRPr sz="2000">
          <a:solidFill>
            <a:schemeClr val="tx1"/>
          </a:solidFill>
          <a:latin typeface="Avenir Book"/>
          <a:ea typeface="MS PGothic" panose="020B0600070205080204" pitchFamily="34" charset="-128"/>
        </a:defRPr>
      </a:lvl2pPr>
      <a:lvl3pPr marL="547688" indent="-198438" algn="l" rtl="0" eaLnBrk="0" fontAlgn="base" hangingPunct="0">
        <a:spcBef>
          <a:spcPct val="20000"/>
        </a:spcBef>
        <a:spcAft>
          <a:spcPct val="0"/>
        </a:spcAft>
        <a:buClr>
          <a:srgbClr val="FEC000"/>
        </a:buClr>
        <a:buSzPct val="75000"/>
        <a:buFont typeface="Arial" panose="020B0604020202020204" pitchFamily="34" charset="0"/>
        <a:buChar char="-"/>
        <a:defRPr sz="2000">
          <a:solidFill>
            <a:schemeClr val="tx1"/>
          </a:solidFill>
          <a:latin typeface="Avenir Book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3057"/>
        </a:buClr>
        <a:buFont typeface="Wingdings" panose="05000000000000000000" pitchFamily="2" charset="2"/>
        <a:buChar char="§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3057"/>
        </a:buClr>
        <a:buFont typeface="Wingdings" panose="05000000000000000000" pitchFamily="2" charset="2"/>
        <a:buChar char="§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3057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3057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3057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3057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8.jpeg"/><Relationship Id="rId7" Type="http://schemas.openxmlformats.org/officeDocument/2006/relationships/image" Target="../media/image11.png"/><Relationship Id="rId12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jp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6.jpeg"/><Relationship Id="rId9" Type="http://schemas.openxmlformats.org/officeDocument/2006/relationships/image" Target="../media/image1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1.jpg"/><Relationship Id="rId4" Type="http://schemas.openxmlformats.org/officeDocument/2006/relationships/image" Target="../media/image70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73.jpeg"/><Relationship Id="rId7" Type="http://schemas.openxmlformats.org/officeDocument/2006/relationships/image" Target="../media/image77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g"/><Relationship Id="rId3" Type="http://schemas.openxmlformats.org/officeDocument/2006/relationships/image" Target="../media/image79.jp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png"/><Relationship Id="rId11" Type="http://schemas.openxmlformats.org/officeDocument/2006/relationships/image" Target="../media/image39.jpg"/><Relationship Id="rId5" Type="http://schemas.openxmlformats.org/officeDocument/2006/relationships/image" Target="../media/image33.png"/><Relationship Id="rId10" Type="http://schemas.openxmlformats.org/officeDocument/2006/relationships/image" Target="../media/image38.wmf"/><Relationship Id="rId4" Type="http://schemas.openxmlformats.org/officeDocument/2006/relationships/image" Target="../media/image32.png"/><Relationship Id="rId9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CFC677B-37CB-E038-6D2D-BA207ADCB749}"/>
              </a:ext>
            </a:extLst>
          </p:cNvPr>
          <p:cNvSpPr/>
          <p:nvPr/>
        </p:nvSpPr>
        <p:spPr>
          <a:xfrm>
            <a:off x="7608287" y="147811"/>
            <a:ext cx="1161476" cy="5778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C5742D23-74AA-43F7-A833-8FE7956650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148" y="-320842"/>
            <a:ext cx="5703139" cy="3969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73EFA52-34D5-D04C-F28E-EBA3BF84A5E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187" t="12476" r="8455" b="12701"/>
          <a:stretch/>
        </p:blipFill>
        <p:spPr>
          <a:xfrm>
            <a:off x="-242044" y="868726"/>
            <a:ext cx="9475691" cy="2871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4A8E2DE-96CF-43DB-9E27-1239F7C30654}"/>
              </a:ext>
            </a:extLst>
          </p:cNvPr>
          <p:cNvSpPr txBox="1"/>
          <p:nvPr/>
        </p:nvSpPr>
        <p:spPr>
          <a:xfrm>
            <a:off x="-53787" y="1167232"/>
            <a:ext cx="928743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2800" b="1" dirty="0">
                <a:solidFill>
                  <a:srgbClr val="FFC000"/>
                </a:solidFill>
                <a:cs typeface="Arial" panose="020B0604020202020204" pitchFamily="34" charset="0"/>
              </a:rPr>
              <a:t>Science</a:t>
            </a:r>
            <a:r>
              <a:rPr lang="en-ZA" sz="28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ZA" sz="2800" b="1" dirty="0">
                <a:solidFill>
                  <a:srgbClr val="FEC000"/>
                </a:solidFill>
                <a:cs typeface="Arial" panose="020B0604020202020204" pitchFamily="34" charset="0"/>
              </a:rPr>
              <a:t>to action: </a:t>
            </a:r>
            <a:r>
              <a:rPr lang="en-ZA" sz="2800" b="1" dirty="0">
                <a:solidFill>
                  <a:srgbClr val="0070C0"/>
                </a:solidFill>
                <a:cs typeface="Arial" panose="020B0604020202020204" pitchFamily="34" charset="0"/>
              </a:rPr>
              <a:t>SHALLOW WATER ECOSYSTEMS</a:t>
            </a:r>
            <a:endParaRPr lang="en-ZA" sz="2800" dirty="0">
              <a:solidFill>
                <a:srgbClr val="0070C0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28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endParaRPr lang="en-ZA" sz="2800" b="1" dirty="0">
              <a:solidFill>
                <a:srgbClr val="FEC000"/>
              </a:solidFill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469171-25C5-4CC2-BE50-88C370088397}"/>
              </a:ext>
            </a:extLst>
          </p:cNvPr>
          <p:cNvSpPr/>
          <p:nvPr/>
        </p:nvSpPr>
        <p:spPr>
          <a:xfrm>
            <a:off x="1796259" y="2827469"/>
            <a:ext cx="5037650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lnSpc>
                <a:spcPct val="150000"/>
              </a:lnSpc>
            </a:pPr>
            <a:r>
              <a:rPr lang="en-ZA" altLang="en-US" i="1" dirty="0">
                <a:solidFill>
                  <a:schemeClr val="bg1"/>
                </a:solidFill>
                <a:cs typeface="Arial" panose="020B0604020202020204" pitchFamily="34" charset="0"/>
              </a:rPr>
              <a:t>Janine.Adams@mandela.ac.za </a:t>
            </a:r>
            <a:endParaRPr lang="en-ZA" altLang="en-US" sz="2400" i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8B6521-66A7-C2C0-1E74-F39A266C00EC}"/>
              </a:ext>
            </a:extLst>
          </p:cNvPr>
          <p:cNvSpPr txBox="1"/>
          <p:nvPr/>
        </p:nvSpPr>
        <p:spPr>
          <a:xfrm>
            <a:off x="412376" y="3727728"/>
            <a:ext cx="8472588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buNone/>
            </a:pPr>
            <a:r>
              <a:rPr lang="en-GB" sz="1800" b="1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Transdisciplinary Ocean Sciences &amp; Ocean Sustainability Activism Symposium </a:t>
            </a:r>
            <a:endParaRPr lang="en-US" sz="18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buNone/>
            </a:pPr>
            <a:endParaRPr lang="en-US" sz="18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buNone/>
            </a:pPr>
            <a:r>
              <a:rPr lang="en-GB" sz="16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Co-hosted by Ocean Sciences, Nelson Mandela University and the Centre for Black Planetary Studies, ISHS, UNISA : 27 – 28 May 2026 </a:t>
            </a:r>
            <a:endParaRPr lang="en-US" sz="16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69F3484-9888-4F5F-B02B-0E57C6EA3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11" y="2016393"/>
            <a:ext cx="3111745" cy="995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5942FF1-C9AC-893E-B4E4-6DB91A65E9B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77" b="20769"/>
          <a:stretch/>
        </p:blipFill>
        <p:spPr bwMode="auto">
          <a:xfrm>
            <a:off x="7717176" y="175092"/>
            <a:ext cx="908777" cy="52328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14820602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4DD5D37-A31D-FD51-9A26-E369170BE519}"/>
              </a:ext>
            </a:extLst>
          </p:cNvPr>
          <p:cNvSpPr/>
          <p:nvPr/>
        </p:nvSpPr>
        <p:spPr>
          <a:xfrm>
            <a:off x="-1" y="4446494"/>
            <a:ext cx="9144001" cy="110787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64BEB8-6E91-430C-F1D1-1211FBAD16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93" r="4400"/>
          <a:stretch/>
        </p:blipFill>
        <p:spPr bwMode="auto">
          <a:xfrm>
            <a:off x="179163" y="1282673"/>
            <a:ext cx="2834935" cy="328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NBS solving societal challenges">
            <a:extLst>
              <a:ext uri="{FF2B5EF4-FFF2-40B4-BE49-F238E27FC236}">
                <a16:creationId xmlns:a16="http://schemas.microsoft.com/office/drawing/2014/main" id="{014214D9-8E84-FA0A-9D42-851C79FD3D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7"/>
          <a:stretch/>
        </p:blipFill>
        <p:spPr bwMode="auto">
          <a:xfrm>
            <a:off x="3014098" y="1230641"/>
            <a:ext cx="3241725" cy="3825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CAB7599-5236-2BE7-73F1-58AC82744C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9607" y="87545"/>
            <a:ext cx="2861157" cy="9874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0FEAD9-CDA8-CA66-7DEE-FF85FF1DBF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2842" y="1282673"/>
            <a:ext cx="2861158" cy="34506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84401C6-1338-95BC-05C9-09E99452FF0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3613" b="6415"/>
          <a:stretch/>
        </p:blipFill>
        <p:spPr>
          <a:xfrm>
            <a:off x="1914672" y="87545"/>
            <a:ext cx="2834935" cy="987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788596"/>
      </p:ext>
    </p:extLst>
  </p:cSld>
  <p:clrMapOvr>
    <a:masterClrMapping/>
  </p:clrMapOvr>
  <p:transition spd="slow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9255C-0A96-1019-569D-F6B82FB66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5EAFEC-F116-F8A3-3694-9A62CB1FC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825" y="0"/>
            <a:ext cx="8188349" cy="4468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646891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55E7E6-561D-4FC5-E809-BAB1FB1C2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">
            <a:extLst>
              <a:ext uri="{FF2B5EF4-FFF2-40B4-BE49-F238E27FC236}">
                <a16:creationId xmlns:a16="http://schemas.microsoft.com/office/drawing/2014/main" id="{142AF226-CEB5-4510-B96F-1F9489C46690}"/>
              </a:ext>
            </a:extLst>
          </p:cNvPr>
          <p:cNvSpPr txBox="1"/>
          <p:nvPr/>
        </p:nvSpPr>
        <p:spPr>
          <a:xfrm>
            <a:off x="-195338" y="0"/>
            <a:ext cx="84159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ZA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RESTORATION ACTION</a:t>
            </a:r>
            <a:r>
              <a:rPr lang="en-ZA" sz="24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ZA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DIVERT MOTHERWELL CANAL WATER TO DRY SALT PANS 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B58C7DB-FFBF-4CDE-9F6D-5FBA39B99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471" y="986118"/>
            <a:ext cx="6444794" cy="415738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31DBFD1A-6D01-498A-9AE9-CB395D8A7D8F}"/>
              </a:ext>
            </a:extLst>
          </p:cNvPr>
          <p:cNvSpPr txBox="1"/>
          <p:nvPr/>
        </p:nvSpPr>
        <p:spPr>
          <a:xfrm>
            <a:off x="6660777" y="986118"/>
            <a:ext cx="223221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ZA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ZA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Opportunity to restore waterbird habitat + improve estuary water quality</a:t>
            </a:r>
          </a:p>
          <a:p>
            <a:r>
              <a:rPr lang="en-ZA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(nutrient, metals, bacteria) </a:t>
            </a:r>
          </a:p>
          <a:p>
            <a:endParaRPr lang="en-ZA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ZA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Delivery of </a:t>
            </a:r>
            <a:r>
              <a:rPr lang="en-ZA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multiple ecosystem services </a:t>
            </a:r>
            <a:r>
              <a:rPr lang="en-ZA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relatively low cost</a:t>
            </a:r>
          </a:p>
        </p:txBody>
      </p:sp>
    </p:spTree>
    <p:extLst>
      <p:ext uri="{BB962C8B-B14F-4D97-AF65-F5344CB8AC3E}">
        <p14:creationId xmlns:p14="http://schemas.microsoft.com/office/powerpoint/2010/main" val="1434477311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FC8B2C-B82D-49B0-FFA1-1CAA6E286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A8285B26-EB69-D63F-BE14-C6D444216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838"/>
            <a:ext cx="9305365" cy="5129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814562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5C592-7F0F-A2A0-AF12-79D2D1003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5FB5DA-FB68-0EFE-0B15-A34662C7AD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5757" y="0"/>
            <a:ext cx="8851900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EC000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venir Book" pitchFamily="2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FEC000"/>
              </a:buClr>
              <a:buSzPct val="75000"/>
              <a:buChar char="•"/>
              <a:defRPr sz="2000">
                <a:solidFill>
                  <a:schemeClr val="tx1"/>
                </a:solidFill>
                <a:latin typeface="Avenir Book" pitchFamily="2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EC000"/>
              </a:buClr>
              <a:buSzPct val="75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venir Book" pitchFamily="2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</a:rPr>
              <a:t>RESTORATION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 dirty="0">
                <a:solidFill>
                  <a:srgbClr val="00B0F0"/>
                </a:solidFill>
                <a:latin typeface="Arial" panose="020B0604020202020204" pitchFamily="34" charset="0"/>
              </a:rPr>
              <a:t>INNOVATION THROUGH TRANSDISCIPLINARITY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ZA" altLang="en-US" sz="1600" i="1" dirty="0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Swis721 Cn BT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ZA" altLang="en-US" sz="1800" i="1" dirty="0">
                <a:solidFill>
                  <a:srgbClr val="FFC000"/>
                </a:solidFill>
                <a:latin typeface="Arial" panose="020B0604020202020204" pitchFamily="34" charset="0"/>
                <a:ea typeface="Calibri" panose="020F0502020204030204" pitchFamily="34" charset="0"/>
                <a:cs typeface="Swis721 Cn BT"/>
              </a:rPr>
              <a:t>harmonises links between disciplines in a coordinated and coherent whole that </a:t>
            </a:r>
            <a:r>
              <a:rPr lang="en-ZA" altLang="en-US" sz="1800" i="1" u="sng" dirty="0">
                <a:solidFill>
                  <a:srgbClr val="FFC000"/>
                </a:solidFill>
                <a:latin typeface="Arial" panose="020B0604020202020204" pitchFamily="34" charset="0"/>
                <a:ea typeface="Calibri" panose="020F0502020204030204" pitchFamily="34" charset="0"/>
                <a:cs typeface="Swis721 Cn BT"/>
              </a:rPr>
              <a:t>focuses on ‘real-world’ system problems</a:t>
            </a:r>
            <a:endParaRPr lang="en-US" altLang="en-US" sz="1800" b="1" i="1" dirty="0">
              <a:solidFill>
                <a:srgbClr val="FFC000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chemeClr val="bg1"/>
                </a:solidFill>
                <a:latin typeface="Arial" panose="020B0604020202020204" pitchFamily="34" charset="0"/>
              </a:rPr>
              <a:t>Arts &amp; Culture, Botany, Business studies, Chemistry, Civil Engineering, Computing Sciences, Conflict Management / Politics, Development Studies,  Business Management, Landscape Design, Economics, Education, Geosciences, Health Sciences, Hydrology, Ichthyology, Law, Oceanography, Statistics, Anthropology, Sociology, Zoology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rgbClr val="FFC000"/>
                </a:solidFill>
                <a:latin typeface="Arial" panose="020B0604020202020204" pitchFamily="34" charset="0"/>
              </a:rPr>
              <a:t>Stakeholders &amp; communities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3" name="Picture 2" descr="Santosh with seine net.jpg">
            <a:extLst>
              <a:ext uri="{FF2B5EF4-FFF2-40B4-BE49-F238E27FC236}">
                <a16:creationId xmlns:a16="http://schemas.microsoft.com/office/drawing/2014/main" id="{148FEA14-AA34-F71D-DA31-4DD4AC132F6B}"/>
              </a:ext>
            </a:extLst>
          </p:cNvPr>
          <p:cNvPicPr/>
          <p:nvPr/>
        </p:nvPicPr>
        <p:blipFill>
          <a:blip r:embed="rId2"/>
          <a:srcRect t="7210" r="7309" b="6878"/>
          <a:stretch>
            <a:fillRect/>
          </a:stretch>
        </p:blipFill>
        <p:spPr>
          <a:xfrm>
            <a:off x="-80682" y="3844739"/>
            <a:ext cx="2035175" cy="1439632"/>
          </a:xfrm>
          <a:prstGeom prst="rect">
            <a:avLst/>
          </a:prstGeom>
          <a:ln w="19050" cap="sq">
            <a:noFill/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Picture 5" descr="C:\Users\vanwyker\Documents\Ernita_files\Aliens_early detection\Species\Spartina alterniflora\Spartina photos\Spartina pics Nov 2013\Spartina patch 8.jpg">
            <a:extLst>
              <a:ext uri="{FF2B5EF4-FFF2-40B4-BE49-F238E27FC236}">
                <a16:creationId xmlns:a16="http://schemas.microsoft.com/office/drawing/2014/main" id="{AA341A73-DCF4-8D98-23CD-654153CEC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518" y="3829913"/>
            <a:ext cx="2293938" cy="1454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B26F3FF-FBF8-6900-4E76-DB1805634D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918" y="3829913"/>
            <a:ext cx="2162175" cy="1454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A27131A-C545-1E62-0BDD-8D2006E00A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881" y="3837326"/>
            <a:ext cx="2117725" cy="1454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9364434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D26A27-1FE2-054A-3213-0A6E0C1FA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2D23F43-360D-8952-96AC-B1307C93794D}"/>
              </a:ext>
            </a:extLst>
          </p:cNvPr>
          <p:cNvSpPr txBox="1"/>
          <p:nvPr/>
        </p:nvSpPr>
        <p:spPr>
          <a:xfrm>
            <a:off x="439271" y="152400"/>
            <a:ext cx="84357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B0F0"/>
                </a:solidFill>
              </a:rPr>
              <a:t>WATER RESEARCH COMMISSION – </a:t>
            </a:r>
            <a:r>
              <a:rPr lang="en-US" sz="2800" dirty="0">
                <a:solidFill>
                  <a:srgbClr val="FEC000"/>
                </a:solidFill>
              </a:rPr>
              <a:t>transdisciplinary research model</a:t>
            </a:r>
          </a:p>
        </p:txBody>
      </p:sp>
      <p:pic>
        <p:nvPicPr>
          <p:cNvPr id="5" name="Picture 1" descr="WRC 40 years very small">
            <a:extLst>
              <a:ext uri="{FF2B5EF4-FFF2-40B4-BE49-F238E27FC236}">
                <a16:creationId xmlns:a16="http://schemas.microsoft.com/office/drawing/2014/main" id="{5205BE61-E26F-976E-296E-5171EFA598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044"/>
          <a:stretch>
            <a:fillRect/>
          </a:stretch>
        </p:blipFill>
        <p:spPr bwMode="auto">
          <a:xfrm>
            <a:off x="274975" y="1331387"/>
            <a:ext cx="1500037" cy="2480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DDE0C07-7C24-5C44-29F1-7A3E3F83BDF3}"/>
              </a:ext>
            </a:extLst>
          </p:cNvPr>
          <p:cNvSpPr/>
          <p:nvPr/>
        </p:nvSpPr>
        <p:spPr>
          <a:xfrm>
            <a:off x="1896906" y="1331387"/>
            <a:ext cx="5230035" cy="2597255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/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Scientific community, government (DFFE, DWS) e.g. input to the Swartkops Estuary Management Plan, local communities, general public and users of the Swartkops Estuary. 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4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Provincial government on the implementation of the Swartkops Estuary Management Plan and with the </a:t>
            </a:r>
            <a:r>
              <a:rPr lang="en-US" sz="4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Zwartkops</a:t>
            </a:r>
            <a:r>
              <a:rPr lang="en-US" sz="4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Conservancy (NGO) on restoration of the Cerebos salt pans. 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4500" dirty="0">
              <a:solidFill>
                <a:schemeClr val="bg1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7" name="Picture 6" descr="A group of people standing outside&#10;&#10;Description automatically generated with low confidence">
            <a:extLst>
              <a:ext uri="{FF2B5EF4-FFF2-40B4-BE49-F238E27FC236}">
                <a16:creationId xmlns:a16="http://schemas.microsoft.com/office/drawing/2014/main" id="{C86601F2-131A-F344-8548-5C829B1B8E0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89" r="26370"/>
          <a:stretch/>
        </p:blipFill>
        <p:spPr>
          <a:xfrm>
            <a:off x="7215978" y="1350060"/>
            <a:ext cx="1653047" cy="24433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AB8CBE-EE49-153A-980D-4C2D974DDA3C}"/>
              </a:ext>
            </a:extLst>
          </p:cNvPr>
          <p:cNvSpPr txBox="1"/>
          <p:nvPr/>
        </p:nvSpPr>
        <p:spPr>
          <a:xfrm>
            <a:off x="727262" y="4036993"/>
            <a:ext cx="78598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buNone/>
            </a:pPr>
            <a:r>
              <a:rPr lang="en-GB" sz="1800" dirty="0">
                <a:solidFill>
                  <a:srgbClr val="FEC000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Various disciplines and non-academic knowledge merge to create new frameworks or solutions – CO DESIGN &amp; IMPLEMENTATION</a:t>
            </a:r>
            <a:endParaRPr lang="en-US" sz="1800" dirty="0">
              <a:solidFill>
                <a:srgbClr val="FEC000"/>
              </a:solidFill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151531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EFD5E-A703-F74F-4BF3-111DCA15A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>
            <a:extLst>
              <a:ext uri="{FF2B5EF4-FFF2-40B4-BE49-F238E27FC236}">
                <a16:creationId xmlns:a16="http://schemas.microsoft.com/office/drawing/2014/main" id="{587B0C8E-2A34-55B6-7159-F27235246AE1}"/>
              </a:ext>
            </a:extLst>
          </p:cNvPr>
          <p:cNvSpPr txBox="1"/>
          <p:nvPr/>
        </p:nvSpPr>
        <p:spPr>
          <a:xfrm>
            <a:off x="-910543" y="-125506"/>
            <a:ext cx="6536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algn="ctr"/>
            <a:r>
              <a:rPr lang="en-US" sz="3600" dirty="0">
                <a:solidFill>
                  <a:srgbClr val="00B0F0"/>
                </a:solidFill>
              </a:rPr>
              <a:t>From local to global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A427A4-B9C1-AE6A-726F-91A4AC4D6F96}"/>
              </a:ext>
            </a:extLst>
          </p:cNvPr>
          <p:cNvSpPr txBox="1"/>
          <p:nvPr/>
        </p:nvSpPr>
        <p:spPr>
          <a:xfrm>
            <a:off x="284629" y="549893"/>
            <a:ext cx="885937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ZA" sz="14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Swis721 Cn BT"/>
              </a:rPr>
              <a:t>Writing team for Chapter 3: Technologies for protecting, enhancing and monitoring the ocean carbon sink.  </a:t>
            </a:r>
            <a:r>
              <a:rPr lang="en-US" sz="1400" dirty="0">
                <a:solidFill>
                  <a:schemeClr val="bg1"/>
                </a:solidFill>
                <a:effectLst/>
                <a:latin typeface="+mj-lt"/>
                <a:ea typeface="TradeGothicLTStd-Bold"/>
                <a:cs typeface="Swis721 Cn BT"/>
              </a:rPr>
              <a:t>Climate Technology Progress Report for United Nations Environment </a:t>
            </a:r>
            <a:r>
              <a:rPr lang="en-US" sz="1400" dirty="0" err="1">
                <a:solidFill>
                  <a:schemeClr val="bg1"/>
                </a:solidFill>
                <a:effectLst/>
                <a:latin typeface="+mj-lt"/>
                <a:ea typeface="TradeGothicLTStd-Bold"/>
                <a:cs typeface="Swis721 Cn BT"/>
              </a:rPr>
              <a:t>Programme</a:t>
            </a:r>
            <a:r>
              <a:rPr lang="en-US" sz="1400" dirty="0">
                <a:solidFill>
                  <a:schemeClr val="bg1"/>
                </a:solidFill>
                <a:effectLst/>
                <a:latin typeface="+mj-lt"/>
                <a:ea typeface="TradeGothicLTStd-Bold"/>
                <a:cs typeface="Swis721 Cn BT"/>
              </a:rPr>
              <a:t>, Copenhagen Climate Centre (UNEP-CCC). </a:t>
            </a:r>
          </a:p>
          <a:p>
            <a:pPr marL="0" marR="0">
              <a:buNone/>
            </a:pPr>
            <a:endParaRPr lang="en-US" sz="1400" dirty="0">
              <a:solidFill>
                <a:schemeClr val="bg1"/>
              </a:solidFill>
              <a:latin typeface="+mj-lt"/>
              <a:ea typeface="Calibri" panose="020F0502020204030204" pitchFamily="34" charset="0"/>
              <a:cs typeface="Swis721 Cn BT"/>
            </a:endParaRPr>
          </a:p>
          <a:p>
            <a:pPr marL="0" marR="0">
              <a:buNone/>
            </a:pPr>
            <a:r>
              <a:rPr lang="en-US" sz="1400" dirty="0">
                <a:solidFill>
                  <a:schemeClr val="bg1"/>
                </a:solidFill>
                <a:latin typeface="+mj-lt"/>
              </a:rPr>
              <a:t>Third World Ocean Assessment (WOA III) – United Nations</a:t>
            </a:r>
          </a:p>
          <a:p>
            <a:pPr marL="0" marR="0">
              <a:buNone/>
            </a:pPr>
            <a:endParaRPr lang="en-US" sz="1400" dirty="0">
              <a:solidFill>
                <a:schemeClr val="bg1"/>
              </a:solidFill>
              <a:effectLst/>
              <a:latin typeface="+mj-lt"/>
              <a:ea typeface="Calibri" panose="020F0502020204030204" pitchFamily="34" charset="0"/>
              <a:cs typeface="Swis721 Cn BT"/>
            </a:endParaRPr>
          </a:p>
          <a:p>
            <a:r>
              <a:rPr lang="en-ZA" sz="1400" dirty="0">
                <a:solidFill>
                  <a:schemeClr val="bg1"/>
                </a:solidFill>
                <a:latin typeface="+mj-lt"/>
              </a:rPr>
              <a:t>Presentation on </a:t>
            </a:r>
            <a:r>
              <a:rPr lang="en-ZA" sz="1400" i="1" dirty="0">
                <a:solidFill>
                  <a:schemeClr val="bg1"/>
                </a:solidFill>
                <a:latin typeface="+mj-lt"/>
              </a:rPr>
              <a:t>Enabling and enhancing marine ecosystem restoration through international cooperation and coordination: challenges and opportunities </a:t>
            </a:r>
            <a:r>
              <a:rPr lang="en-ZA" sz="1400" dirty="0">
                <a:solidFill>
                  <a:schemeClr val="bg1"/>
                </a:solidFill>
                <a:latin typeface="+mj-lt"/>
              </a:rPr>
              <a:t> 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  <a:p>
            <a:r>
              <a:rPr lang="en-US" sz="1400" dirty="0">
                <a:solidFill>
                  <a:schemeClr val="bg1"/>
                </a:solidFill>
                <a:latin typeface="+mj-lt"/>
              </a:rPr>
              <a:t>United Nations Open-ended Informal Consultative Process on Oceans and the Law of the Sea Twenty-sixth meeting  New York, 22–26 June 2026</a:t>
            </a:r>
          </a:p>
          <a:p>
            <a:pPr marL="0" marR="0">
              <a:buNone/>
            </a:pPr>
            <a:endParaRPr lang="en-US" sz="2000" dirty="0">
              <a:solidFill>
                <a:schemeClr val="bg1"/>
              </a:solidFill>
              <a:effectLst/>
              <a:latin typeface="Swis721 Cn BT"/>
              <a:ea typeface="Calibri" panose="020F0502020204030204" pitchFamily="34" charset="0"/>
              <a:cs typeface="Swis721 Cn BT"/>
            </a:endParaRPr>
          </a:p>
        </p:txBody>
      </p:sp>
      <p:pic>
        <p:nvPicPr>
          <p:cNvPr id="14" name="Picture 17" descr="No photo description available.">
            <a:extLst>
              <a:ext uri="{FF2B5EF4-FFF2-40B4-BE49-F238E27FC236}">
                <a16:creationId xmlns:a16="http://schemas.microsoft.com/office/drawing/2014/main" id="{B8806019-297D-B750-3160-C15BDB16A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55" y="2874401"/>
            <a:ext cx="4034524" cy="272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5173B68-CB47-E9EE-BD6F-05D199EFFC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95897" y="3413257"/>
            <a:ext cx="5112236" cy="4034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126694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267EF-E7BB-90A0-45AF-EAF234B6A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131444C-AAF5-E74A-E10A-DF3C706522D8}"/>
              </a:ext>
            </a:extLst>
          </p:cNvPr>
          <p:cNvSpPr/>
          <p:nvPr/>
        </p:nvSpPr>
        <p:spPr>
          <a:xfrm>
            <a:off x="-160150" y="-259976"/>
            <a:ext cx="9196574" cy="3722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endParaRPr lang="en-ZA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ZA" sz="1600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Member of the </a:t>
            </a:r>
            <a:r>
              <a:rPr lang="en-ZA" sz="1600" b="1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UN Ocean Decade </a:t>
            </a:r>
            <a:r>
              <a:rPr lang="en-ZA" sz="1600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Programme for Blue Carbon (GO-BC) science technical working group  </a:t>
            </a:r>
          </a:p>
          <a:p>
            <a:pPr lvl="0">
              <a:spcAft>
                <a:spcPts val="0"/>
              </a:spcAft>
            </a:pPr>
            <a:endParaRPr lang="en-ZA" sz="1600" dirty="0">
              <a:solidFill>
                <a:schemeClr val="bg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 dirty="0">
                <a:solidFill>
                  <a:srgbClr val="00B0F0"/>
                </a:solidFill>
                <a:latin typeface="+mn-lt"/>
              </a:rPr>
              <a:t> International Blue Carbon Scientific Working Group member (Conservation International &amp; IUCN)</a:t>
            </a:r>
          </a:p>
          <a:p>
            <a:endParaRPr lang="en-ZA" sz="1600" dirty="0">
              <a:solidFill>
                <a:schemeClr val="bg1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Appointed by the South African Ministry for Electricity &amp; Energy as the South African co-ordinator for </a:t>
            </a:r>
            <a:r>
              <a:rPr lang="en-ZA" sz="1600" b="1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the IAEA RAF7020 </a:t>
            </a:r>
            <a:r>
              <a:rPr lang="en-ZA" sz="1600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(African) project “Establishing regional capacities to assess the importance of carbon sequestration in aquatic systems </a:t>
            </a:r>
          </a:p>
          <a:p>
            <a:r>
              <a:rPr lang="en-ZA" sz="1600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    for climate change mitigation, environmental conservation and </a:t>
            </a:r>
          </a:p>
          <a:p>
            <a:r>
              <a:rPr lang="en-ZA" sz="1600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    economic purposes”</a:t>
            </a:r>
            <a:endParaRPr lang="en-ZA" sz="1600" i="1" dirty="0">
              <a:solidFill>
                <a:schemeClr val="bg1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ZA" sz="1600" dirty="0">
              <a:solidFill>
                <a:schemeClr val="bg1"/>
              </a:solidFill>
              <a:latin typeface="+mn-lt"/>
            </a:endParaRPr>
          </a:p>
          <a:p>
            <a:endParaRPr lang="en-ZA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blue symbol with a black background&#10;&#10;Description automatically generated">
            <a:extLst>
              <a:ext uri="{FF2B5EF4-FFF2-40B4-BE49-F238E27FC236}">
                <a16:creationId xmlns:a16="http://schemas.microsoft.com/office/drawing/2014/main" id="{A103BA0E-BFF3-5318-CE66-0D3C655999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9671" y="2571750"/>
            <a:ext cx="1586753" cy="11509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C0D612-7D5C-4965-F8A0-634D025EFE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3888" y="3904722"/>
            <a:ext cx="3420112" cy="1150937"/>
          </a:xfrm>
          <a:prstGeom prst="rect">
            <a:avLst/>
          </a:prstGeom>
        </p:spPr>
      </p:pic>
      <p:pic>
        <p:nvPicPr>
          <p:cNvPr id="6" name="Picture 5" descr="A black and white logo with a circle and a map in the middle&#10;&#10;Description automatically generated">
            <a:extLst>
              <a:ext uri="{FF2B5EF4-FFF2-40B4-BE49-F238E27FC236}">
                <a16:creationId xmlns:a16="http://schemas.microsoft.com/office/drawing/2014/main" id="{20192789-D1DE-09E5-366F-0DE97D1E65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2445" y="4480191"/>
            <a:ext cx="751227" cy="641132"/>
          </a:xfrm>
          <a:prstGeom prst="rect">
            <a:avLst/>
          </a:prstGeom>
        </p:spPr>
      </p:pic>
      <p:pic>
        <p:nvPicPr>
          <p:cNvPr id="7" name="Picture 1" descr="A black and blue sign with white text&#10;&#10;Description automatically generated">
            <a:extLst>
              <a:ext uri="{FF2B5EF4-FFF2-40B4-BE49-F238E27FC236}">
                <a16:creationId xmlns:a16="http://schemas.microsoft.com/office/drawing/2014/main" id="{81477242-496C-0F37-9797-3370B398BE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061" y="3484207"/>
            <a:ext cx="1693451" cy="1423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A black background with grey text&#10;&#10;Description automatically generated">
            <a:extLst>
              <a:ext uri="{FF2B5EF4-FFF2-40B4-BE49-F238E27FC236}">
                <a16:creationId xmlns:a16="http://schemas.microsoft.com/office/drawing/2014/main" id="{39749612-D4E3-A5BA-EF36-57DB08D14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617" y="3522505"/>
            <a:ext cx="3079062" cy="1150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0017865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DB67F-9C50-F49A-01A0-4759BB684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040B098-B71C-B3E0-E43E-9EE698C539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18" y="-174811"/>
            <a:ext cx="5063810" cy="53183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2C4A97D-AF29-3CD1-B567-736C53B12C6A}"/>
              </a:ext>
            </a:extLst>
          </p:cNvPr>
          <p:cNvSpPr txBox="1"/>
          <p:nvPr/>
        </p:nvSpPr>
        <p:spPr>
          <a:xfrm>
            <a:off x="5440326" y="3136613"/>
            <a:ext cx="38817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UNOC3 – Nice declaration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8C8635-CB0D-2140-8560-17FBF382D3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903" y="271786"/>
            <a:ext cx="3666565" cy="274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390725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503D28-6690-2B11-0692-2415EF353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2FAF5-D4F4-1E87-F507-A446738BFC57}"/>
              </a:ext>
            </a:extLst>
          </p:cNvPr>
          <p:cNvSpPr txBox="1">
            <a:spLocks/>
          </p:cNvSpPr>
          <p:nvPr/>
        </p:nvSpPr>
        <p:spPr>
          <a:xfrm>
            <a:off x="629770" y="2571750"/>
            <a:ext cx="9067801" cy="1400400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1027"/>
                </a:solidFill>
                <a:latin typeface="Avenir Medium"/>
                <a:ea typeface="MS PGothic" panose="020B0600070205080204" pitchFamily="34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1027"/>
                </a:solidFill>
                <a:latin typeface="Avenir Medium" charset="0"/>
                <a:ea typeface="MS PGothic" panose="020B0600070205080204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1027"/>
                </a:solidFill>
                <a:latin typeface="Avenir Medium" charset="0"/>
                <a:ea typeface="MS PGothic" panose="020B0600070205080204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1027"/>
                </a:solidFill>
                <a:latin typeface="Avenir Medium" charset="0"/>
                <a:ea typeface="MS PGothic" panose="020B0600070205080204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1027"/>
                </a:solidFill>
                <a:latin typeface="Avenir Medium" charset="0"/>
                <a:ea typeface="MS PGothic" panose="020B0600070205080204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en-US" sz="2000" kern="1200" dirty="0">
                <a:solidFill>
                  <a:schemeClr val="bg1"/>
                </a:solidFill>
                <a:latin typeface="+mj-lt"/>
                <a:ea typeface="+mj-ea"/>
              </a:rPr>
              <a:t>Advancing ocean science through research and student training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0F9521-08A1-BBDB-2B08-2A42993F3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3344" y="1201271"/>
            <a:ext cx="2749899" cy="2187125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F80A664-2D29-B13E-D92B-09DA821205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179291" y="1444128"/>
            <a:ext cx="2089380" cy="173079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5228483-347F-F1D0-F6B4-E11FCEFFB4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5460" y="1276280"/>
            <a:ext cx="2077525" cy="2007748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4D37955-856C-7B25-B2F7-F4CAB65724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2985" y="1276280"/>
            <a:ext cx="2407712" cy="2077937"/>
          </a:xfrm>
          <a:prstGeom prst="rect">
            <a:avLst/>
          </a:prstGeom>
          <a:effectLst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1823224307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90C874B-A9BE-4A8B-BD7B-815A833D227D}"/>
              </a:ext>
            </a:extLst>
          </p:cNvPr>
          <p:cNvGrpSpPr>
            <a:grpSpLocks/>
          </p:cNvGrpSpPr>
          <p:nvPr/>
        </p:nvGrpSpPr>
        <p:grpSpPr bwMode="auto">
          <a:xfrm>
            <a:off x="322729" y="591671"/>
            <a:ext cx="2762623" cy="3617258"/>
            <a:chOff x="1024285" y="254603"/>
            <a:chExt cx="2213687" cy="2890900"/>
          </a:xfrm>
        </p:grpSpPr>
        <p:pic>
          <p:nvPicPr>
            <p:cNvPr id="5" name="Picture 4" descr="https://www.ilternet.edu/sites/default/files/nrf_saeon_logo.jpg">
              <a:extLst>
                <a:ext uri="{FF2B5EF4-FFF2-40B4-BE49-F238E27FC236}">
                  <a16:creationId xmlns:a16="http://schemas.microsoft.com/office/drawing/2014/main" id="{F18C9A7B-013A-4DEB-8851-7E5B50BB23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4286" y="1052692"/>
              <a:ext cx="2213686" cy="8513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C207D1B-008E-4E8E-8E0E-A16176E42A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4285" y="254603"/>
              <a:ext cx="2213686" cy="706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AED8487-C68A-4379-A153-834FD9091D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3" t="2431" r="67493" b="81795"/>
            <a:stretch>
              <a:fillRect/>
            </a:stretch>
          </p:blipFill>
          <p:spPr bwMode="auto">
            <a:xfrm>
              <a:off x="1024287" y="1995812"/>
              <a:ext cx="1049264" cy="454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">
              <a:extLst>
                <a:ext uri="{FF2B5EF4-FFF2-40B4-BE49-F238E27FC236}">
                  <a16:creationId xmlns:a16="http://schemas.microsoft.com/office/drawing/2014/main" id="{527228BC-323A-45D7-984F-C0C7B655C0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48" t="2228" r="1648" b="81334"/>
            <a:stretch>
              <a:fillRect/>
            </a:stretch>
          </p:blipFill>
          <p:spPr bwMode="auto">
            <a:xfrm>
              <a:off x="2156854" y="2570205"/>
              <a:ext cx="1081115" cy="5752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1">
              <a:extLst>
                <a:ext uri="{FF2B5EF4-FFF2-40B4-BE49-F238E27FC236}">
                  <a16:creationId xmlns:a16="http://schemas.microsoft.com/office/drawing/2014/main" id="{BA56C8E4-1114-4CC3-B4AF-3A6D3BB96A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3" t="57272" r="70007" b="24911"/>
            <a:stretch>
              <a:fillRect/>
            </a:stretch>
          </p:blipFill>
          <p:spPr bwMode="auto">
            <a:xfrm>
              <a:off x="1024285" y="2570204"/>
              <a:ext cx="1049265" cy="5752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1">
              <a:extLst>
                <a:ext uri="{FF2B5EF4-FFF2-40B4-BE49-F238E27FC236}">
                  <a16:creationId xmlns:a16="http://schemas.microsoft.com/office/drawing/2014/main" id="{98534A50-8CC1-470B-813E-13D032F566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48" t="20842" r="2881" b="65567"/>
            <a:stretch>
              <a:fillRect/>
            </a:stretch>
          </p:blipFill>
          <p:spPr bwMode="auto">
            <a:xfrm>
              <a:off x="2156853" y="1995812"/>
              <a:ext cx="1081117" cy="454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2" name="Picture 8" descr="Image result for giz logo">
            <a:extLst>
              <a:ext uri="{FF2B5EF4-FFF2-40B4-BE49-F238E27FC236}">
                <a16:creationId xmlns:a16="http://schemas.microsoft.com/office/drawing/2014/main" id="{B3C9A168-0136-439B-B334-CA7A82E477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902" y="2313136"/>
            <a:ext cx="1091883" cy="914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3236254" y="587198"/>
            <a:ext cx="2914557" cy="2068289"/>
            <a:chOff x="3236255" y="587198"/>
            <a:chExt cx="2914557" cy="2068289"/>
          </a:xfrm>
        </p:grpSpPr>
        <p:sp>
          <p:nvSpPr>
            <p:cNvPr id="2" name="Rectangle 1"/>
            <p:cNvSpPr/>
            <p:nvPr/>
          </p:nvSpPr>
          <p:spPr>
            <a:xfrm>
              <a:off x="3236255" y="587198"/>
              <a:ext cx="2914557" cy="20682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pic>
          <p:nvPicPr>
            <p:cNvPr id="16" name="Picture 15" descr="A close-up of a plant&#10;&#10;Description automatically generated">
              <a:extLst>
                <a:ext uri="{FF2B5EF4-FFF2-40B4-BE49-F238E27FC236}">
                  <a16:creationId xmlns:a16="http://schemas.microsoft.com/office/drawing/2014/main" id="{6A5D3662-7CCE-49B7-98D5-1EB1263DCA7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15732" y="659969"/>
              <a:ext cx="1955605" cy="1922746"/>
            </a:xfrm>
            <a:prstGeom prst="rect">
              <a:avLst/>
            </a:prstGeom>
          </p:spPr>
        </p:pic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90984372-E472-4CE0-9030-A11FC03CF166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4" t="11686" r="8714" b="15497"/>
          <a:stretch/>
        </p:blipFill>
        <p:spPr>
          <a:xfrm>
            <a:off x="6301719" y="587198"/>
            <a:ext cx="2519549" cy="160019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E7B64D4-30E5-44CE-9AEB-308A9F00AC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903" y="3261484"/>
            <a:ext cx="1091882" cy="900317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E7D70244-B710-4C79-9433-CCD99603DE8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36255" y="2770371"/>
            <a:ext cx="2914557" cy="139143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00A8A6A-1029-43FA-A899-345F3D86CEFC}"/>
              </a:ext>
            </a:extLst>
          </p:cNvPr>
          <p:cNvSpPr/>
          <p:nvPr/>
        </p:nvSpPr>
        <p:spPr>
          <a:xfrm>
            <a:off x="278052" y="143131"/>
            <a:ext cx="29161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ZA" b="1" dirty="0">
                <a:solidFill>
                  <a:srgbClr val="00B0F0"/>
                </a:solidFill>
                <a:cs typeface="Arial" panose="020B0604020202020204" pitchFamily="34" charset="0"/>
              </a:rPr>
              <a:t>ACKNOWLEDGEMENTS </a:t>
            </a:r>
            <a:endParaRPr lang="en-ZA" dirty="0">
              <a:solidFill>
                <a:srgbClr val="00B0F0"/>
              </a:solidFill>
            </a:endParaRPr>
          </a:p>
        </p:txBody>
      </p:sp>
      <p:pic>
        <p:nvPicPr>
          <p:cNvPr id="11" name="Picture 1" descr="WRC 40 years very small">
            <a:extLst>
              <a:ext uri="{FF2B5EF4-FFF2-40B4-BE49-F238E27FC236}">
                <a16:creationId xmlns:a16="http://schemas.microsoft.com/office/drawing/2014/main" id="{C006062E-B3A4-B6ED-D966-C48EDF8F40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044"/>
          <a:stretch>
            <a:fillRect/>
          </a:stretch>
        </p:blipFill>
        <p:spPr bwMode="auto">
          <a:xfrm>
            <a:off x="7683159" y="2313136"/>
            <a:ext cx="1066391" cy="185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7329490"/>
      </p:ext>
    </p:extLst>
  </p:cSld>
  <p:clrMapOvr>
    <a:masterClrMapping/>
  </p:clrMapOvr>
  <p:transition spd="slow"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61B029-D739-1265-4255-F13EFD698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3E486DB-4C56-9761-1444-567DB93ACE1D}"/>
              </a:ext>
            </a:extLst>
          </p:cNvPr>
          <p:cNvSpPr txBox="1"/>
          <p:nvPr/>
        </p:nvSpPr>
        <p:spPr>
          <a:xfrm>
            <a:off x="270344" y="4302366"/>
            <a:ext cx="56553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kern="1200" dirty="0">
                <a:solidFill>
                  <a:srgbClr val="FFC000"/>
                </a:solidFill>
                <a:latin typeface="+mj-lt"/>
                <a:ea typeface="+mj-ea"/>
              </a:rPr>
              <a:t>Transdisciplinary through collaboration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602F9717-37AD-B998-7A5C-BCEA0987B0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008" y="2093245"/>
            <a:ext cx="1967050" cy="981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B593E1D4-6372-9B11-5571-22BA4DEC2F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723" y="1795016"/>
            <a:ext cx="1807089" cy="1757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EA0B1F1-E04F-F038-A243-D56A095CD336}"/>
              </a:ext>
            </a:extLst>
          </p:cNvPr>
          <p:cNvSpPr txBox="1">
            <a:spLocks noChangeArrowheads="1"/>
          </p:cNvSpPr>
          <p:nvPr/>
        </p:nvSpPr>
        <p:spPr>
          <a:xfrm>
            <a:off x="-89647" y="80169"/>
            <a:ext cx="6167719" cy="43338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1027"/>
                </a:solidFill>
                <a:latin typeface="Avenir Medium"/>
                <a:ea typeface="MS PGothic" panose="020B0600070205080204" pitchFamily="34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1027"/>
                </a:solidFill>
                <a:latin typeface="Avenir Medium" charset="0"/>
                <a:ea typeface="MS PGothic" panose="020B0600070205080204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1027"/>
                </a:solidFill>
                <a:latin typeface="Avenir Medium" charset="0"/>
                <a:ea typeface="MS PGothic" panose="020B0600070205080204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1027"/>
                </a:solidFill>
                <a:latin typeface="Avenir Medium" charset="0"/>
                <a:ea typeface="MS PGothic" panose="020B0600070205080204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1027"/>
                </a:solidFill>
                <a:latin typeface="Avenir Medium" charset="0"/>
                <a:ea typeface="MS PGothic" panose="020B0600070205080204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US" altLang="en-US" sz="2400" kern="0" dirty="0">
                <a:solidFill>
                  <a:srgbClr val="00B0F0"/>
                </a:solidFill>
                <a:latin typeface="+mj-lt"/>
              </a:rPr>
              <a:t>DR VUYO MXO  </a:t>
            </a:r>
          </a:p>
          <a:p>
            <a:pPr algn="ctr">
              <a:defRPr/>
            </a:pPr>
            <a:r>
              <a:rPr lang="en-US" altLang="en-US" sz="1800" kern="0" dirty="0">
                <a:solidFill>
                  <a:schemeClr val="bg1"/>
                </a:solidFill>
                <a:latin typeface="+mj-lt"/>
              </a:rPr>
              <a:t>Potential for domesticating the sedge </a:t>
            </a:r>
            <a:r>
              <a:rPr lang="en-US" altLang="en-US" sz="1800" i="1" kern="0" dirty="0">
                <a:solidFill>
                  <a:schemeClr val="bg1"/>
                </a:solidFill>
                <a:latin typeface="+mj-lt"/>
              </a:rPr>
              <a:t>Cyperus textilis </a:t>
            </a:r>
            <a:r>
              <a:rPr lang="en-US" altLang="en-US" sz="1800" kern="0" dirty="0">
                <a:solidFill>
                  <a:schemeClr val="bg1"/>
                </a:solidFill>
                <a:latin typeface="+mj-lt"/>
              </a:rPr>
              <a:t>for applications in ecological engineering of coastal urban systems </a:t>
            </a:r>
            <a:endParaRPr lang="en-ZA" altLang="en-US" sz="1800" kern="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3411BB-0755-44BB-010B-2024D6F86F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673" y="80169"/>
            <a:ext cx="3338386" cy="2503974"/>
          </a:xfrm>
          <a:prstGeom prst="rect">
            <a:avLst/>
          </a:prstGeom>
        </p:spPr>
      </p:pic>
      <p:pic>
        <p:nvPicPr>
          <p:cNvPr id="8" name="image15.jpg">
            <a:extLst>
              <a:ext uri="{FF2B5EF4-FFF2-40B4-BE49-F238E27FC236}">
                <a16:creationId xmlns:a16="http://schemas.microsoft.com/office/drawing/2014/main" id="{CB528C33-29D9-E18B-1157-95FE66AB9CC9}"/>
              </a:ext>
            </a:extLst>
          </p:cNvPr>
          <p:cNvPicPr/>
          <p:nvPr/>
        </p:nvPicPr>
        <p:blipFill>
          <a:blip r:embed="rId5"/>
          <a:srcRect t="38245"/>
          <a:stretch>
            <a:fillRect/>
          </a:stretch>
        </p:blipFill>
        <p:spPr>
          <a:xfrm>
            <a:off x="5925672" y="2744790"/>
            <a:ext cx="3338385" cy="2198052"/>
          </a:xfrm>
          <a:prstGeom prst="rect">
            <a:avLst/>
          </a:prstGeom>
          <a:ln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67EBE30-E05A-ABE6-38C6-67ECB248BC2B}"/>
              </a:ext>
            </a:extLst>
          </p:cNvPr>
          <p:cNvSpPr txBox="1"/>
          <p:nvPr/>
        </p:nvSpPr>
        <p:spPr>
          <a:xfrm>
            <a:off x="449776" y="3552745"/>
            <a:ext cx="4917140" cy="463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n-ZA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Amadiba</a:t>
            </a:r>
            <a:r>
              <a:rPr lang="en-ZA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community – established partnerships</a:t>
            </a:r>
            <a:endParaRPr lang="en-US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807615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BFFCB-084F-C408-6440-28DA238AE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EA743CA-286B-824C-0D86-2E44349BEB60}"/>
              </a:ext>
            </a:extLst>
          </p:cNvPr>
          <p:cNvSpPr/>
          <p:nvPr/>
        </p:nvSpPr>
        <p:spPr>
          <a:xfrm>
            <a:off x="266619" y="146513"/>
            <a:ext cx="82037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CONSERVATION &amp; MANAGEMENT CHALLENGES</a:t>
            </a:r>
          </a:p>
        </p:txBody>
      </p:sp>
      <p:pic>
        <p:nvPicPr>
          <p:cNvPr id="4" name="Picture 3" descr="http://www.timeslive.co.za/incoming/2017/03/13/durban5.jpg/ALTERNATES/crop_630x400/durban5.jpg">
            <a:extLst>
              <a:ext uri="{FF2B5EF4-FFF2-40B4-BE49-F238E27FC236}">
                <a16:creationId xmlns:a16="http://schemas.microsoft.com/office/drawing/2014/main" id="{53ECA046-4890-E1C3-92DE-13A10A3D7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1739" y="3290647"/>
            <a:ext cx="2587236" cy="1971915"/>
          </a:xfrm>
          <a:prstGeom prst="rect">
            <a:avLst/>
          </a:prstGeom>
          <a:noFill/>
        </p:spPr>
      </p:pic>
      <p:pic>
        <p:nvPicPr>
          <p:cNvPr id="5" name="Picture 4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E5CBDDD1-2F55-903C-097E-E81A20DF9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18" y="1585792"/>
            <a:ext cx="2591257" cy="1971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0F3D12-34F2-E16D-B14E-B55CA88BC1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69753">
            <a:off x="891679" y="4373857"/>
            <a:ext cx="1729224" cy="40144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1DCD09FD-8E7D-2FCA-0569-6B93F3226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1"/>
          <a:stretch>
            <a:fillRect/>
          </a:stretch>
        </p:blipFill>
        <p:spPr bwMode="auto">
          <a:xfrm>
            <a:off x="3101956" y="1590974"/>
            <a:ext cx="2533117" cy="2026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>
            <a:extLst>
              <a:ext uri="{FF2B5EF4-FFF2-40B4-BE49-F238E27FC236}">
                <a16:creationId xmlns:a16="http://schemas.microsoft.com/office/drawing/2014/main" id="{C3A48773-4238-39DD-F3BE-B5F44408A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956" y="3771689"/>
            <a:ext cx="3039942" cy="802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6AC2F763-CC44-4F50-814C-B8B8E6D7F8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65"/>
          <a:stretch>
            <a:fillRect/>
          </a:stretch>
        </p:blipFill>
        <p:spPr bwMode="auto">
          <a:xfrm>
            <a:off x="5748054" y="1618163"/>
            <a:ext cx="2117279" cy="1971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792BEB4D-7F67-0F05-2AD8-9FB0BA96C79A}"/>
              </a:ext>
            </a:extLst>
          </p:cNvPr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879" y="3821433"/>
            <a:ext cx="1336063" cy="1108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033CA15-898A-DA93-F183-B8E32839994D}"/>
              </a:ext>
            </a:extLst>
          </p:cNvPr>
          <p:cNvSpPr txBox="1"/>
          <p:nvPr/>
        </p:nvSpPr>
        <p:spPr>
          <a:xfrm>
            <a:off x="2643007" y="1131131"/>
            <a:ext cx="5298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Climate change </a:t>
            </a:r>
            <a:r>
              <a:rPr lang="en-US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shifting baselines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554258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B8DCD25-489D-DC21-BA8A-CC4DD21D79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84" r="2" b="18774"/>
          <a:stretch>
            <a:fillRect/>
          </a:stretch>
        </p:blipFill>
        <p:spPr>
          <a:xfrm>
            <a:off x="5725081" y="523220"/>
            <a:ext cx="4449860" cy="3083952"/>
          </a:xfrm>
          <a:custGeom>
            <a:avLst/>
            <a:gdLst/>
            <a:ahLst/>
            <a:cxnLst/>
            <a:rect l="l" t="t" r="r" b="b"/>
            <a:pathLst>
              <a:path w="6000750" h="3988028">
                <a:moveTo>
                  <a:pt x="0" y="0"/>
                </a:moveTo>
                <a:lnTo>
                  <a:pt x="6000750" y="0"/>
                </a:lnTo>
                <a:lnTo>
                  <a:pt x="6000750" y="797153"/>
                </a:lnTo>
                <a:lnTo>
                  <a:pt x="6000750" y="2634343"/>
                </a:lnTo>
                <a:lnTo>
                  <a:pt x="6000750" y="3911828"/>
                </a:lnTo>
                <a:lnTo>
                  <a:pt x="3248025" y="3988028"/>
                </a:lnTo>
                <a:lnTo>
                  <a:pt x="0" y="3780026"/>
                </a:lnTo>
                <a:close/>
              </a:path>
            </a:pathLst>
          </a:custGeom>
        </p:spPr>
      </p:pic>
      <p:sp>
        <p:nvSpPr>
          <p:cNvPr id="4" name="AutoShape 4" descr="Image result for camera settings location tags">
            <a:extLst>
              <a:ext uri="{FF2B5EF4-FFF2-40B4-BE49-F238E27FC236}">
                <a16:creationId xmlns:a16="http://schemas.microsoft.com/office/drawing/2014/main" id="{EBF12911-B261-ED0C-198A-CC6A53EBA56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540302" y="-67695"/>
            <a:ext cx="199154" cy="214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EC000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venir Book" pitchFamily="2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FEC000"/>
              </a:buClr>
              <a:buSzPct val="75000"/>
              <a:buChar char="•"/>
              <a:defRPr sz="2000">
                <a:solidFill>
                  <a:schemeClr val="tx1"/>
                </a:solidFill>
                <a:latin typeface="Avenir Book" pitchFamily="2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EC000"/>
              </a:buClr>
              <a:buSzPct val="75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venir Book" pitchFamily="2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6F11BA-39F6-7823-FD96-036D7B05A7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2582" y="-87042"/>
            <a:ext cx="479883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spcBef>
                <a:spcPct val="20000"/>
              </a:spcBef>
              <a:buClr>
                <a:srgbClr val="FEC000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venir Book" pitchFamily="2" charset="0"/>
                <a:ea typeface="MS PGothic" panose="020B0600070205080204" pitchFamily="34" charset="-128"/>
              </a:defRPr>
            </a:lvl1pPr>
            <a:lvl2pPr marL="742950" indent="-285750" defTabSz="457200">
              <a:spcBef>
                <a:spcPct val="20000"/>
              </a:spcBef>
              <a:buClr>
                <a:srgbClr val="FEC000"/>
              </a:buClr>
              <a:buSzPct val="75000"/>
              <a:buChar char="•"/>
              <a:defRPr sz="2000">
                <a:solidFill>
                  <a:schemeClr val="tx1"/>
                </a:solidFill>
                <a:latin typeface="Avenir Book" pitchFamily="2" charset="0"/>
                <a:ea typeface="MS PGothic" panose="020B0600070205080204" pitchFamily="34" charset="-128"/>
              </a:defRPr>
            </a:lvl2pPr>
            <a:lvl3pPr marL="1143000" indent="-228600" defTabSz="457200">
              <a:spcBef>
                <a:spcPct val="20000"/>
              </a:spcBef>
              <a:buClr>
                <a:srgbClr val="FEC000"/>
              </a:buClr>
              <a:buSzPct val="75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venir Book" pitchFamily="2" charset="0"/>
                <a:ea typeface="MS PGothic" panose="020B0600070205080204" pitchFamily="34" charset="-128"/>
              </a:defRPr>
            </a:lvl3pPr>
            <a:lvl4pPr marL="1600200" indent="-228600" defTabSz="457200">
              <a:spcBef>
                <a:spcPct val="20000"/>
              </a:spcBef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spcBef>
                <a:spcPct val="20000"/>
              </a:spcBef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ZA" altLang="en-US" sz="2800" b="1" dirty="0">
                <a:solidFill>
                  <a:srgbClr val="FFB8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 us on social media</a:t>
            </a:r>
            <a:endParaRPr lang="en-US" altLang="en-US" sz="3600" b="1" dirty="0">
              <a:solidFill>
                <a:srgbClr val="FFB81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Image result for facebook">
            <a:extLst>
              <a:ext uri="{FF2B5EF4-FFF2-40B4-BE49-F238E27FC236}">
                <a16:creationId xmlns:a16="http://schemas.microsoft.com/office/drawing/2014/main" id="{2AE1889F-A815-50D5-27BF-6218DB428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317" y="523220"/>
            <a:ext cx="1111874" cy="1127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3018C30-B4D1-5DB1-2CB9-7C9BD97804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0" t="28447" r="74925" b="30737"/>
          <a:stretch>
            <a:fillRect/>
          </a:stretch>
        </p:blipFill>
        <p:spPr bwMode="auto">
          <a:xfrm>
            <a:off x="3716351" y="523220"/>
            <a:ext cx="2571309" cy="2996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" name="Group 19"/>
          <p:cNvGrpSpPr/>
          <p:nvPr/>
        </p:nvGrpSpPr>
        <p:grpSpPr>
          <a:xfrm>
            <a:off x="0" y="523220"/>
            <a:ext cx="2306156" cy="2996910"/>
            <a:chOff x="614831" y="456384"/>
            <a:chExt cx="2556587" cy="3239001"/>
          </a:xfrm>
        </p:grpSpPr>
        <p:pic>
          <p:nvPicPr>
            <p:cNvPr id="3" name="Picture 2" descr="Mandela University Estuarine Ecology - Posts - Google Chrome">
              <a:extLst>
                <a:ext uri="{FF2B5EF4-FFF2-40B4-BE49-F238E27FC236}">
                  <a16:creationId xmlns:a16="http://schemas.microsoft.com/office/drawing/2014/main" id="{40C20945-861E-544D-DB97-508258A433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33" t="23451" r="76376" b="32666"/>
            <a:stretch>
              <a:fillRect/>
            </a:stretch>
          </p:blipFill>
          <p:spPr bwMode="auto">
            <a:xfrm>
              <a:off x="614831" y="885791"/>
              <a:ext cx="2556587" cy="28095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672FC93-B38A-5E34-FFFB-E6C5E51FD98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14831" y="456384"/>
              <a:ext cx="2556587" cy="2362200"/>
            </a:xfrm>
            <a:prstGeom prst="rect">
              <a:avLst/>
            </a:prstGeom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4" t="18569" r="58674" b="18298"/>
          <a:stretch/>
        </p:blipFill>
        <p:spPr>
          <a:xfrm>
            <a:off x="2395337" y="2320023"/>
            <a:ext cx="1231833" cy="1182199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B9A1B-70D8-E279-D9CD-A40F6B845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17D361-E4B4-7144-8783-9BF12ECC62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29553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8106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497AA81-BE81-41FF-C74A-D8F34C357ED4}"/>
              </a:ext>
            </a:extLst>
          </p:cNvPr>
          <p:cNvSpPr/>
          <p:nvPr/>
        </p:nvSpPr>
        <p:spPr>
          <a:xfrm>
            <a:off x="-179294" y="4424225"/>
            <a:ext cx="9753600" cy="116309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720101-96B5-BE31-C670-10815A52BB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605" y="295835"/>
            <a:ext cx="6186112" cy="3989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812404"/>
      </p:ext>
    </p:extLst>
  </p:cSld>
  <p:clrMapOvr>
    <a:masterClrMapping/>
  </p:clrMapOvr>
  <p:transition spd="slow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-up of a seaweed&#10;&#10;Description automatically generated">
            <a:extLst>
              <a:ext uri="{FF2B5EF4-FFF2-40B4-BE49-F238E27FC236}">
                <a16:creationId xmlns:a16="http://schemas.microsoft.com/office/drawing/2014/main" id="{F43C6103-6DAC-EFB6-57E6-0D4572C403A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0" y="-104274"/>
            <a:ext cx="6858000" cy="537410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C7D3CB3-4356-4B0F-AE80-4074F76EAC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746" y="111646"/>
            <a:ext cx="6930254" cy="4920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C48F628-E9CE-46BD-9067-C69AA29A2CF2}"/>
              </a:ext>
            </a:extLst>
          </p:cNvPr>
          <p:cNvSpPr txBox="1"/>
          <p:nvPr/>
        </p:nvSpPr>
        <p:spPr>
          <a:xfrm>
            <a:off x="541496" y="1453197"/>
            <a:ext cx="167225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1400" b="1" dirty="0">
                <a:solidFill>
                  <a:schemeClr val="bg1"/>
                </a:solidFill>
              </a:rPr>
              <a:t>Healthy estuaries provide the ecosystem services that we are dependent on</a:t>
            </a:r>
          </a:p>
          <a:p>
            <a:pPr algn="ctr"/>
            <a:endParaRPr lang="en-ZA" sz="1400" b="1" dirty="0">
              <a:solidFill>
                <a:schemeClr val="bg1"/>
              </a:solidFill>
            </a:endParaRPr>
          </a:p>
          <a:p>
            <a:pPr algn="ctr"/>
            <a:endParaRPr lang="en-ZA" sz="1400" b="1" dirty="0">
              <a:solidFill>
                <a:schemeClr val="bg1"/>
              </a:solidFill>
            </a:endParaRPr>
          </a:p>
          <a:p>
            <a:pPr algn="ctr"/>
            <a:endParaRPr lang="en-ZA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08357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8250E1-9213-5471-0E1B-418095E6F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15882" y="242583"/>
            <a:ext cx="8660092" cy="594122"/>
          </a:xfrm>
        </p:spPr>
        <p:txBody>
          <a:bodyPr/>
          <a:lstStyle/>
          <a:p>
            <a:pPr algn="ctr"/>
            <a:r>
              <a:rPr lang="en-ZA" sz="2800" b="1" i="0" cap="all" dirty="0">
                <a:solidFill>
                  <a:schemeClr val="tx1"/>
                </a:solidFill>
                <a:effectLst/>
                <a:latin typeface="+mn-lt"/>
              </a:rPr>
              <a:t>South Africa’s National </a:t>
            </a:r>
            <a:br>
              <a:rPr lang="en-ZA" sz="2800" b="1" i="0" cap="all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en-ZA" sz="2800" b="1" i="0" cap="all" dirty="0">
                <a:solidFill>
                  <a:schemeClr val="tx1"/>
                </a:solidFill>
                <a:effectLst/>
                <a:latin typeface="+mn-lt"/>
              </a:rPr>
              <a:t>Biodiversity Assessment (NBA)</a:t>
            </a:r>
            <a:endParaRPr lang="en-ZA" sz="28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848E9B-3076-D6B3-72B0-45AF46CA05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7401" y="135346"/>
            <a:ext cx="2383438" cy="899238"/>
          </a:xfrm>
          <a:prstGeom prst="rect">
            <a:avLst/>
          </a:prstGeom>
        </p:spPr>
      </p:pic>
      <p:sp>
        <p:nvSpPr>
          <p:cNvPr id="14" name="object 9">
            <a:extLst>
              <a:ext uri="{FF2B5EF4-FFF2-40B4-BE49-F238E27FC236}">
                <a16:creationId xmlns:a16="http://schemas.microsoft.com/office/drawing/2014/main" id="{E8E87AB1-7187-826B-B7CD-014F4FE581CA}"/>
              </a:ext>
            </a:extLst>
          </p:cNvPr>
          <p:cNvSpPr/>
          <p:nvPr/>
        </p:nvSpPr>
        <p:spPr>
          <a:xfrm>
            <a:off x="2807649" y="2571750"/>
            <a:ext cx="506479" cy="467285"/>
          </a:xfrm>
          <a:custGeom>
            <a:avLst/>
            <a:gdLst/>
            <a:ahLst/>
            <a:cxnLst/>
            <a:rect l="l" t="t" r="r" b="b"/>
            <a:pathLst>
              <a:path w="647064" h="694690">
                <a:moveTo>
                  <a:pt x="323214" y="0"/>
                </a:moveTo>
                <a:lnTo>
                  <a:pt x="323214" y="138811"/>
                </a:lnTo>
                <a:lnTo>
                  <a:pt x="0" y="138811"/>
                </a:lnTo>
                <a:lnTo>
                  <a:pt x="0" y="555371"/>
                </a:lnTo>
                <a:lnTo>
                  <a:pt x="323214" y="555371"/>
                </a:lnTo>
                <a:lnTo>
                  <a:pt x="323214" y="694182"/>
                </a:lnTo>
                <a:lnTo>
                  <a:pt x="646557" y="347091"/>
                </a:lnTo>
                <a:lnTo>
                  <a:pt x="32321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id="{9E29BB59-6437-9D26-749C-1422684CF59F}"/>
              </a:ext>
            </a:extLst>
          </p:cNvPr>
          <p:cNvSpPr/>
          <p:nvPr/>
        </p:nvSpPr>
        <p:spPr>
          <a:xfrm>
            <a:off x="5848544" y="2571750"/>
            <a:ext cx="543291" cy="467285"/>
          </a:xfrm>
          <a:custGeom>
            <a:avLst/>
            <a:gdLst/>
            <a:ahLst/>
            <a:cxnLst/>
            <a:rect l="l" t="t" r="r" b="b"/>
            <a:pathLst>
              <a:path w="647064" h="694690">
                <a:moveTo>
                  <a:pt x="323214" y="0"/>
                </a:moveTo>
                <a:lnTo>
                  <a:pt x="323214" y="138811"/>
                </a:lnTo>
                <a:lnTo>
                  <a:pt x="0" y="138811"/>
                </a:lnTo>
                <a:lnTo>
                  <a:pt x="0" y="555371"/>
                </a:lnTo>
                <a:lnTo>
                  <a:pt x="323214" y="555371"/>
                </a:lnTo>
                <a:lnTo>
                  <a:pt x="323214" y="694182"/>
                </a:lnTo>
                <a:lnTo>
                  <a:pt x="646557" y="347091"/>
                </a:lnTo>
                <a:lnTo>
                  <a:pt x="32321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13238BD-014E-4BDC-9D43-E3B230B3C1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1835" y="1165412"/>
            <a:ext cx="2823883" cy="403744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5FCAF72-8103-45F7-9647-34C8F7E9318A}"/>
              </a:ext>
            </a:extLst>
          </p:cNvPr>
          <p:cNvSpPr/>
          <p:nvPr/>
        </p:nvSpPr>
        <p:spPr>
          <a:xfrm>
            <a:off x="505326" y="4608738"/>
            <a:ext cx="4515853" cy="5941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31AB9BF-9047-F1D7-BC16-6E019BD135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5838" y="1197719"/>
            <a:ext cx="2466599" cy="38890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5144E12-5C6B-1593-D785-1FAB2A2E26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814" y="1230028"/>
            <a:ext cx="2715835" cy="3824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7220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2">
            <a:extLst>
              <a:ext uri="{FF2B5EF4-FFF2-40B4-BE49-F238E27FC236}">
                <a16:creationId xmlns:a16="http://schemas.microsoft.com/office/drawing/2014/main" id="{48038EDC-ACD9-4193-AE11-AA5CCD09CA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8740" y="-93257"/>
            <a:ext cx="575852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55600" indent="-355600" algn="l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628650" indent="-285750" algn="l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Estuary Management Plans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C0F81A-F6AF-4C7F-9A45-D59202FA08B7}"/>
              </a:ext>
            </a:extLst>
          </p:cNvPr>
          <p:cNvSpPr/>
          <p:nvPr/>
        </p:nvSpPr>
        <p:spPr>
          <a:xfrm>
            <a:off x="196418" y="584031"/>
            <a:ext cx="8571870" cy="612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0000"/>
              </a:lnSpc>
              <a:spcBef>
                <a:spcPts val="3600"/>
              </a:spcBef>
              <a:defRPr/>
            </a:pPr>
            <a:r>
              <a:rPr lang="en-GB" sz="1600" dirty="0">
                <a:solidFill>
                  <a:schemeClr val="bg1"/>
                </a:solidFill>
                <a:cs typeface="Arial" panose="020B0604020202020204" pitchFamily="34" charset="0"/>
              </a:rPr>
              <a:t>Integrated Coastal Management Act -  cooperative management as set out in </a:t>
            </a:r>
            <a:r>
              <a:rPr lang="en-GB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National Estuaries Management Protocol</a:t>
            </a:r>
            <a:r>
              <a:rPr lang="en-GB" sz="1600" dirty="0">
                <a:solidFill>
                  <a:schemeClr val="bg1"/>
                </a:solidFill>
                <a:cs typeface="Arial" panose="020B0604020202020204" pitchFamily="34" charset="0"/>
              </a:rPr>
              <a:t>, using </a:t>
            </a:r>
            <a:r>
              <a:rPr lang="en-GB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Estuarine Management Plan guidelines</a:t>
            </a:r>
            <a:endParaRPr lang="en-ZA" sz="16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F531FEFC-D44A-49FF-B67B-EEA6A6FFE9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467" y="1342956"/>
            <a:ext cx="2897281" cy="3607146"/>
          </a:xfrm>
          <a:prstGeom prst="rect">
            <a:avLst/>
          </a:prstGeom>
          <a:noFill/>
          <a:ln w="9525">
            <a:solidFill>
              <a:srgbClr val="2D2D8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Line 47">
            <a:extLst>
              <a:ext uri="{FF2B5EF4-FFF2-40B4-BE49-F238E27FC236}">
                <a16:creationId xmlns:a16="http://schemas.microsoft.com/office/drawing/2014/main" id="{2A973863-FE91-4977-9329-0307D02C091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-18740" y="421832"/>
            <a:ext cx="8784976" cy="16262"/>
          </a:xfrm>
          <a:prstGeom prst="line">
            <a:avLst/>
          </a:prstGeom>
          <a:noFill/>
          <a:ln w="635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en-US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20CF59-D215-41BC-B738-254A527DA7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28" t="3111" r="3117"/>
          <a:stretch/>
        </p:blipFill>
        <p:spPr>
          <a:xfrm>
            <a:off x="4693109" y="1342956"/>
            <a:ext cx="2756561" cy="360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72127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98679B5-8124-3FD8-84D4-B876FDF713AC}"/>
              </a:ext>
            </a:extLst>
          </p:cNvPr>
          <p:cNvSpPr txBox="1">
            <a:spLocks/>
          </p:cNvSpPr>
          <p:nvPr/>
        </p:nvSpPr>
        <p:spPr>
          <a:xfrm>
            <a:off x="351864" y="161365"/>
            <a:ext cx="8619565" cy="9144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1027"/>
                </a:solidFill>
                <a:latin typeface="Avenir Medium"/>
                <a:ea typeface="MS PGothic" panose="020B0600070205080204" pitchFamily="34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1027"/>
                </a:solidFill>
                <a:latin typeface="Avenir Medium" charset="0"/>
                <a:ea typeface="MS PGothic" panose="020B0600070205080204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1027"/>
                </a:solidFill>
                <a:latin typeface="Avenir Medium" charset="0"/>
                <a:ea typeface="MS PGothic" panose="020B0600070205080204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1027"/>
                </a:solidFill>
                <a:latin typeface="Avenir Medium" charset="0"/>
                <a:ea typeface="MS PGothic" panose="020B0600070205080204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1027"/>
                </a:solidFill>
                <a:latin typeface="Avenir Medium" charset="0"/>
                <a:ea typeface="MS PGothic" panose="020B0600070205080204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en-US" sz="3200" kern="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Estuary Management Course 2026 - SLP </a:t>
            </a:r>
            <a:endParaRPr lang="en-US" sz="3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D1A318-A67E-4C48-BC17-9CC1A454F9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09" r="8467"/>
          <a:stretch>
            <a:fillRect/>
          </a:stretch>
        </p:blipFill>
        <p:spPr>
          <a:xfrm>
            <a:off x="7001435" y="914401"/>
            <a:ext cx="4045304" cy="39044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4E74000-E6AB-BACD-36E0-13D7CF9ACE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98" r="37786"/>
          <a:stretch>
            <a:fillRect/>
          </a:stretch>
        </p:blipFill>
        <p:spPr>
          <a:xfrm>
            <a:off x="-1187187" y="914401"/>
            <a:ext cx="3805478" cy="39044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71C714-BCF3-FB69-CF47-CFF62308FDD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25"/>
          <a:stretch/>
        </p:blipFill>
        <p:spPr bwMode="auto">
          <a:xfrm>
            <a:off x="2732613" y="914401"/>
            <a:ext cx="4508648" cy="29133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A35EE15-87C8-367B-E551-9B6F57E4B86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2451" r="-6"/>
          <a:stretch/>
        </p:blipFill>
        <p:spPr bwMode="auto">
          <a:xfrm>
            <a:off x="2618291" y="2571749"/>
            <a:ext cx="4508649" cy="35690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70664823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85103-7DCA-900E-D3B7-DDC077A5C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Department Water and Sanitation | GWD">
            <a:extLst>
              <a:ext uri="{FF2B5EF4-FFF2-40B4-BE49-F238E27FC236}">
                <a16:creationId xmlns:a16="http://schemas.microsoft.com/office/drawing/2014/main" id="{27AB9E9C-3266-E92B-D972-B16E7EEB3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900" y="2738581"/>
            <a:ext cx="2933988" cy="1214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The CSIR unveils its new logo and branding">
            <a:extLst>
              <a:ext uri="{FF2B5EF4-FFF2-40B4-BE49-F238E27FC236}">
                <a16:creationId xmlns:a16="http://schemas.microsoft.com/office/drawing/2014/main" id="{D518C361-EE7B-EBB7-38F8-964FA37FA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900" y="107667"/>
            <a:ext cx="2152650" cy="1259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Institute for Coastal and Marine Research- CMR">
            <a:extLst>
              <a:ext uri="{FF2B5EF4-FFF2-40B4-BE49-F238E27FC236}">
                <a16:creationId xmlns:a16="http://schemas.microsoft.com/office/drawing/2014/main" id="{5559AF91-499D-35F4-17E4-127FD30C71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69" b="22065"/>
          <a:stretch/>
        </p:blipFill>
        <p:spPr bwMode="auto">
          <a:xfrm>
            <a:off x="6857581" y="4040254"/>
            <a:ext cx="1543895" cy="904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Home">
            <a:extLst>
              <a:ext uri="{FF2B5EF4-FFF2-40B4-BE49-F238E27FC236}">
                <a16:creationId xmlns:a16="http://schemas.microsoft.com/office/drawing/2014/main" id="{9D151BEF-0851-7F4A-C069-16A0D16F76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3273" y="3537476"/>
            <a:ext cx="2933988" cy="1190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575DD48-399A-4910-D1A6-4E18718190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12" y="107667"/>
            <a:ext cx="2374535" cy="1214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Overstrand Municipality">
            <a:extLst>
              <a:ext uri="{FF2B5EF4-FFF2-40B4-BE49-F238E27FC236}">
                <a16:creationId xmlns:a16="http://schemas.microsoft.com/office/drawing/2014/main" id="{64C3EA51-9AD9-B546-AC0D-803DEC5CE74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518778"/>
            <a:ext cx="2327723" cy="1259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ACC1B8B-2513-7472-9473-5967B9E442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6" y="2949356"/>
            <a:ext cx="2307995" cy="753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Department of Science and Innovation">
            <a:extLst>
              <a:ext uri="{FF2B5EF4-FFF2-40B4-BE49-F238E27FC236}">
                <a16:creationId xmlns:a16="http://schemas.microsoft.com/office/drawing/2014/main" id="{97FB8884-38BA-74D4-21B8-D238A057FA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780"/>
          <a:stretch>
            <a:fillRect/>
          </a:stretch>
        </p:blipFill>
        <p:spPr bwMode="auto">
          <a:xfrm>
            <a:off x="19726" y="3953435"/>
            <a:ext cx="2307995" cy="10163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4ECD66A-ADE1-E7FD-3EC6-96DF8C75D6F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900" y="1414290"/>
            <a:ext cx="2721311" cy="1214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F2C46D7-E061-2DD4-AD92-56029FF740A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170" y="930551"/>
            <a:ext cx="3669583" cy="243557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A3DDB38-4A5C-F558-F0B0-3180294979CE}"/>
              </a:ext>
            </a:extLst>
          </p:cNvPr>
          <p:cNvSpPr txBox="1"/>
          <p:nvPr/>
        </p:nvSpPr>
        <p:spPr>
          <a:xfrm>
            <a:off x="2442882" y="81715"/>
            <a:ext cx="42582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Learning from one another</a:t>
            </a:r>
          </a:p>
          <a:p>
            <a:r>
              <a:rPr lang="en-US" sz="2400" dirty="0">
                <a:solidFill>
                  <a:schemeClr val="bg1"/>
                </a:solidFill>
              </a:rPr>
              <a:t>in a transdisciplinary space</a:t>
            </a:r>
          </a:p>
        </p:txBody>
      </p:sp>
    </p:spTree>
    <p:extLst>
      <p:ext uri="{BB962C8B-B14F-4D97-AF65-F5344CB8AC3E}">
        <p14:creationId xmlns:p14="http://schemas.microsoft.com/office/powerpoint/2010/main" val="379542558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799;p125">
            <a:extLst>
              <a:ext uri="{FF2B5EF4-FFF2-40B4-BE49-F238E27FC236}">
                <a16:creationId xmlns:a16="http://schemas.microsoft.com/office/drawing/2014/main" id="{F80C7DA3-8091-4584-9F6A-641B2CFC9B7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325" r="3325"/>
          <a:stretch/>
        </p:blipFill>
        <p:spPr>
          <a:xfrm>
            <a:off x="3564464" y="2232860"/>
            <a:ext cx="4959350" cy="275386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800;p125">
            <a:extLst>
              <a:ext uri="{FF2B5EF4-FFF2-40B4-BE49-F238E27FC236}">
                <a16:creationId xmlns:a16="http://schemas.microsoft.com/office/drawing/2014/main" id="{443CF54E-6B10-4A37-8DDA-ADC94168D829}"/>
              </a:ext>
            </a:extLst>
          </p:cNvPr>
          <p:cNvSpPr/>
          <p:nvPr/>
        </p:nvSpPr>
        <p:spPr>
          <a:xfrm>
            <a:off x="68752" y="68205"/>
            <a:ext cx="9075248" cy="2164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</a:pPr>
            <a:r>
              <a:rPr lang="en-ZA" sz="2000" b="1" i="0" u="sng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A triple planetary emergency </a:t>
            </a:r>
            <a:r>
              <a:rPr lang="en-ZA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caused by three connected crises: 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</a:pPr>
            <a:r>
              <a:rPr lang="en-ZA" sz="16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ZA" sz="1600" b="0" i="1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Guterres</a:t>
            </a:r>
            <a:r>
              <a:rPr lang="en-ZA" sz="16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2020  UN Secretary General) </a:t>
            </a:r>
            <a:endParaRPr sz="1600" dirty="0"/>
          </a:p>
          <a:p>
            <a:pPr marL="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</a:pPr>
            <a:r>
              <a:rPr lang="en-ZA" b="0" i="0" u="none" strike="noStrike" cap="non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1) climate crisis, 2) nature crisis and 3) pollution crisis </a:t>
            </a:r>
            <a:endParaRPr sz="1600" dirty="0">
              <a:solidFill>
                <a:srgbClr val="00B0F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 b="0" i="0" u="none" strike="noStrike" cap="none" dirty="0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</a:pPr>
            <a:r>
              <a:rPr lang="en-ZA" sz="1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Pollution, biodiversity loss and climate change, as three instances where </a:t>
            </a:r>
            <a:r>
              <a:rPr lang="en-ZA" sz="1600" b="0" i="0" u="sng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planetary boundaries </a:t>
            </a:r>
            <a:r>
              <a:rPr lang="en-ZA" sz="1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have been exceeded beyond a </a:t>
            </a:r>
            <a:r>
              <a:rPr lang="en-ZA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‘safe operating space for humanity’ </a:t>
            </a:r>
            <a:r>
              <a:rPr lang="en-ZA" sz="16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ZA" sz="1600" b="0" i="1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Rockström</a:t>
            </a:r>
            <a:r>
              <a:rPr lang="en-ZA" sz="16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et al. 2009)</a:t>
            </a:r>
            <a:endParaRPr sz="1600" dirty="0"/>
          </a:p>
        </p:txBody>
      </p:sp>
      <p:pic>
        <p:nvPicPr>
          <p:cNvPr id="5" name="Google Shape;801;p125">
            <a:extLst>
              <a:ext uri="{FF2B5EF4-FFF2-40B4-BE49-F238E27FC236}">
                <a16:creationId xmlns:a16="http://schemas.microsoft.com/office/drawing/2014/main" id="{D016BEF9-360B-4953-BDDB-2BB421E6511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8081" y="2232860"/>
            <a:ext cx="2589027" cy="27538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2420087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2540</TotalTime>
  <Words>615</Words>
  <Application>Microsoft Office PowerPoint</Application>
  <PresentationFormat>On-screen Show (16:9)</PresentationFormat>
  <Paragraphs>71</Paragraphs>
  <Slides>24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South Africa’s National  Biodiversity Assessment (NBA)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Adams, Janine (Prof) (Summerstrand Campus South)</dc:creator>
  <cp:lastModifiedBy>Adams, Janine (Prof) (Summerstrand Campus South)</cp:lastModifiedBy>
  <cp:revision>246</cp:revision>
  <dcterms:created xsi:type="dcterms:W3CDTF">2025-01-27T17:15:53Z</dcterms:created>
  <dcterms:modified xsi:type="dcterms:W3CDTF">2026-05-27T07:11:40Z</dcterms:modified>
</cp:coreProperties>
</file>