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19.jpg" ContentType="image/jpeg"/>
  <Override PartName="/ppt/media/image21.jpg" ContentType="image/jpeg"/>
  <Override PartName="/ppt/media/image22.jpg" ContentType="image/jpeg"/>
  <Override PartName="/ppt/media/image23.jpg" ContentType="image/jpeg"/>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28.jpg" ContentType="image/jpeg"/>
  <Override PartName="/ppt/media/image29.jpg" ContentType="image/jpeg"/>
  <Override PartName="/ppt/media/image31.jpg" ContentType="image/jpeg"/>
  <Override PartName="/ppt/media/image32.jpg" ContentType="image/jpeg"/>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513" r:id="rId2"/>
    <p:sldId id="2883" r:id="rId3"/>
    <p:sldId id="2862" r:id="rId4"/>
    <p:sldId id="263" r:id="rId5"/>
    <p:sldId id="2895" r:id="rId6"/>
    <p:sldId id="2863" r:id="rId7"/>
    <p:sldId id="517" r:id="rId8"/>
    <p:sldId id="2830" r:id="rId9"/>
    <p:sldId id="2884" r:id="rId10"/>
    <p:sldId id="2896" r:id="rId11"/>
    <p:sldId id="258" r:id="rId12"/>
    <p:sldId id="2903" r:id="rId13"/>
    <p:sldId id="2907" r:id="rId14"/>
    <p:sldId id="2908" r:id="rId15"/>
    <p:sldId id="2915" r:id="rId16"/>
    <p:sldId id="2911" r:id="rId17"/>
    <p:sldId id="2914" r:id="rId18"/>
    <p:sldId id="2913" r:id="rId19"/>
    <p:sldId id="2910" r:id="rId20"/>
    <p:sldId id="2787" r:id="rId21"/>
    <p:sldId id="2904" r:id="rId22"/>
    <p:sldId id="323" r:id="rId23"/>
    <p:sldId id="2902" r:id="rId24"/>
    <p:sldId id="538" r:id="rId25"/>
    <p:sldId id="2893" r:id="rId26"/>
    <p:sldId id="2851" r:id="rId27"/>
    <p:sldId id="530" r:id="rId28"/>
  </p:sldIdLst>
  <p:sldSz cx="18288000" cy="10287000"/>
  <p:notesSz cx="6858000" cy="9144000"/>
  <p:embeddedFontLst>
    <p:embeddedFont>
      <p:font typeface="Avenir Book" panose="020B0503020203020204" pitchFamily="34" charset="-78"/>
      <p:regular r:id="rId30"/>
    </p:embeddedFont>
    <p:embeddedFont>
      <p:font typeface="Avenir Next LT Pro" panose="020B0504020202020204" pitchFamily="34"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71B2C"/>
    <a:srgbClr val="FFB81C"/>
    <a:srgbClr val="FFF1C5"/>
    <a:srgbClr val="61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09B9A7-2065-4C46-8915-5BCA4DF5B8E8}" v="1" dt="2026-06-01T12:28:51.8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792" autoAdjust="0"/>
  </p:normalViewPr>
  <p:slideViewPr>
    <p:cSldViewPr>
      <p:cViewPr varScale="1">
        <p:scale>
          <a:sx n="67" d="100"/>
          <a:sy n="67" d="100"/>
        </p:scale>
        <p:origin x="87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l, Heather (Prof) (Summerstrand Campus South)" userId="36bfe08a-b95b-4392-8f35-5ac27f7916ac" providerId="ADAL" clId="{374A75B9-D718-4771-8E4B-4E6D3D28B763}"/>
    <pc:docChg chg="modSld">
      <pc:chgData name="Nel, Heather (Prof) (Summerstrand Campus South)" userId="36bfe08a-b95b-4392-8f35-5ac27f7916ac" providerId="ADAL" clId="{374A75B9-D718-4771-8E4B-4E6D3D28B763}" dt="2026-06-01T12:28:51.818" v="0" actId="1076"/>
      <pc:docMkLst>
        <pc:docMk/>
      </pc:docMkLst>
      <pc:sldChg chg="modSp">
        <pc:chgData name="Nel, Heather (Prof) (Summerstrand Campus South)" userId="36bfe08a-b95b-4392-8f35-5ac27f7916ac" providerId="ADAL" clId="{374A75B9-D718-4771-8E4B-4E6D3D28B763}" dt="2026-06-01T12:28:51.818" v="0" actId="1076"/>
        <pc:sldMkLst>
          <pc:docMk/>
          <pc:sldMk cId="2824065285" sldId="2913"/>
        </pc:sldMkLst>
        <pc:picChg chg="mod">
          <ac:chgData name="Nel, Heather (Prof) (Summerstrand Campus South)" userId="36bfe08a-b95b-4392-8f35-5ac27f7916ac" providerId="ADAL" clId="{374A75B9-D718-4771-8E4B-4E6D3D28B763}" dt="2026-06-01T12:28:51.818" v="0" actId="1076"/>
          <ac:picMkLst>
            <pc:docMk/>
            <pc:sldMk cId="2824065285" sldId="2913"/>
            <ac:picMk id="8" creationId="{A57BAD48-C810-ABA3-FC05-E63A9FB3BEEB}"/>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image" Target="../media/image18.jpeg"/><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diagrams/_rels/data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image" Target="../media/image28.jpg"/><Relationship Id="rId5" Type="http://schemas.openxmlformats.org/officeDocument/2006/relationships/image" Target="../media/image32.jpg"/><Relationship Id="rId4" Type="http://schemas.openxmlformats.org/officeDocument/2006/relationships/image" Target="../media/image31.jp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image" Target="../media/image18.jpeg"/><Relationship Id="rId6" Type="http://schemas.openxmlformats.org/officeDocument/2006/relationships/image" Target="../media/image21.jpg"/><Relationship Id="rId5" Type="http://schemas.openxmlformats.org/officeDocument/2006/relationships/image" Target="../media/image23.jpg"/><Relationship Id="rId4" Type="http://schemas.openxmlformats.org/officeDocument/2006/relationships/image" Target="../media/image22.jpg"/></Relationships>
</file>

<file path=ppt/diagrams/_rels/drawing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image" Target="../media/image28.jpg"/><Relationship Id="rId5" Type="http://schemas.openxmlformats.org/officeDocument/2006/relationships/image" Target="../media/image32.jpg"/><Relationship Id="rId4" Type="http://schemas.openxmlformats.org/officeDocument/2006/relationships/image" Target="../media/image31.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B0A78D-72B8-4EA4-A10B-2B624D56BEBF}" type="doc">
      <dgm:prSet loTypeId="urn:microsoft.com/office/officeart/2008/layout/HexagonCluster" loCatId="picture" qsTypeId="urn:microsoft.com/office/officeart/2005/8/quickstyle/simple1" qsCatId="simple" csTypeId="urn:microsoft.com/office/officeart/2005/8/colors/accent0_3" csCatId="mainScheme" phldr="1"/>
      <dgm:spPr/>
      <dgm:t>
        <a:bodyPr/>
        <a:lstStyle/>
        <a:p>
          <a:endParaRPr lang="en-ZA"/>
        </a:p>
      </dgm:t>
    </dgm:pt>
    <dgm:pt modelId="{F7FBCF7F-918F-4C05-984D-127C1C15FA12}">
      <dgm:prSet phldrT="[Text]" custT="1"/>
      <dgm:spPr>
        <a:solidFill>
          <a:srgbClr val="FFC000"/>
        </a:solidFill>
        <a:ln>
          <a:solidFill>
            <a:srgbClr val="071B2C"/>
          </a:solidFill>
        </a:ln>
      </dgm:spPr>
      <dgm:t>
        <a:bodyPr/>
        <a:lstStyle/>
        <a:p>
          <a:r>
            <a:rPr lang="en-ZA" sz="2400" b="1" i="0" u="none" dirty="0">
              <a:solidFill>
                <a:srgbClr val="002060"/>
              </a:solidFill>
              <a:latin typeface="Avenir Book" panose="020B0503020203020204" pitchFamily="34" charset="-78"/>
              <a:cs typeface="Avenir Book" panose="020B0503020203020204" pitchFamily="34" charset="-78"/>
            </a:rPr>
            <a:t>Social justice and Democracy</a:t>
          </a:r>
          <a:endParaRPr lang="en-ZA" sz="2400" b="1" u="none" dirty="0">
            <a:solidFill>
              <a:srgbClr val="002060"/>
            </a:solidFill>
            <a:latin typeface="Avenir Book" panose="020B0503020203020204" pitchFamily="34" charset="-78"/>
            <a:cs typeface="Avenir Book" panose="020B0503020203020204" pitchFamily="34" charset="-78"/>
          </a:endParaRPr>
        </a:p>
      </dgm:t>
    </dgm:pt>
    <dgm:pt modelId="{D5902CFD-9867-4BC3-9A98-8D82F57BE691}" type="parTrans" cxnId="{55B3A855-8A48-4461-9C48-5FD6D473F55A}">
      <dgm:prSet/>
      <dgm:spPr/>
      <dgm:t>
        <a:bodyPr/>
        <a:lstStyle/>
        <a:p>
          <a:endParaRPr lang="en-ZA" sz="2400">
            <a:latin typeface="Avenir Book" panose="020B0503020203020204" pitchFamily="34" charset="-78"/>
            <a:cs typeface="Avenir Book" panose="020B0503020203020204" pitchFamily="34" charset="-78"/>
          </a:endParaRPr>
        </a:p>
      </dgm:t>
    </dgm:pt>
    <dgm:pt modelId="{4AE56F01-81D5-4623-9423-8F7062AB0960}" type="sibTrans" cxnId="{55B3A855-8A48-4461-9C48-5FD6D473F55A}">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C7825812-150E-4BC8-94CC-B847FFAA1D40}">
      <dgm:prSet phldrT="[Text]" custT="1"/>
      <dgm:spPr>
        <a:solidFill>
          <a:srgbClr val="120D1F"/>
        </a:solidFill>
        <a:ln>
          <a:solidFill>
            <a:srgbClr val="071B2C"/>
          </a:solidFill>
        </a:ln>
      </dgm:spPr>
      <dgm:t>
        <a:bodyPr/>
        <a:lstStyle/>
        <a:p>
          <a:r>
            <a:rPr lang="en-ZA" sz="2400" b="1" i="0" u="none" dirty="0">
              <a:latin typeface="Avenir Book" panose="020B0503020203020204" pitchFamily="34" charset="-78"/>
              <a:cs typeface="Avenir Book" panose="020B0503020203020204" pitchFamily="34" charset="-78"/>
            </a:rPr>
            <a:t>Environmental Stewardship and Sustainable Livelihoods</a:t>
          </a:r>
          <a:endParaRPr lang="en-ZA" sz="2400" b="1" u="none" dirty="0">
            <a:latin typeface="Avenir Book" panose="020B0503020203020204" pitchFamily="34" charset="-78"/>
            <a:cs typeface="Avenir Book" panose="020B0503020203020204" pitchFamily="34" charset="-78"/>
          </a:endParaRPr>
        </a:p>
      </dgm:t>
    </dgm:pt>
    <dgm:pt modelId="{8F5903F5-3ECF-4ACE-9F12-725F64813C62}" type="parTrans" cxnId="{D2458E93-4AB6-40F2-8A57-1534D5114105}">
      <dgm:prSet/>
      <dgm:spPr/>
      <dgm:t>
        <a:bodyPr/>
        <a:lstStyle/>
        <a:p>
          <a:endParaRPr lang="en-ZA" sz="2400">
            <a:latin typeface="Avenir Book" panose="020B0503020203020204" pitchFamily="34" charset="-78"/>
            <a:cs typeface="Avenir Book" panose="020B0503020203020204" pitchFamily="34" charset="-78"/>
          </a:endParaRPr>
        </a:p>
      </dgm:t>
    </dgm:pt>
    <dgm:pt modelId="{83FE0355-CA13-4454-9900-61524F5B4168}" type="sibTrans" cxnId="{D2458E93-4AB6-40F2-8A57-1534D5114105}">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A8E8E717-795E-446C-A479-5E949D2EBE9A}">
      <dgm:prSet phldrT="[Text]" custT="1"/>
      <dgm:spPr>
        <a:solidFill>
          <a:srgbClr val="120D1F"/>
        </a:solidFill>
        <a:ln>
          <a:solidFill>
            <a:srgbClr val="071B2C"/>
          </a:solidFill>
        </a:ln>
      </dgm:spPr>
      <dgm:t>
        <a:bodyPr/>
        <a:lstStyle/>
        <a:p>
          <a:r>
            <a:rPr lang="en-ZA" sz="2400" b="1" i="0" u="none" dirty="0">
              <a:latin typeface="Avenir Book" panose="020B0503020203020204" pitchFamily="34" charset="-78"/>
              <a:cs typeface="Avenir Book" panose="020B0503020203020204" pitchFamily="34" charset="-78"/>
            </a:rPr>
            <a:t>Ocean and Coastal Sciences</a:t>
          </a:r>
          <a:endParaRPr lang="en-ZA" sz="2400" b="1" u="none" dirty="0">
            <a:latin typeface="Avenir Book" panose="020B0503020203020204" pitchFamily="34" charset="-78"/>
            <a:cs typeface="Avenir Book" panose="020B0503020203020204" pitchFamily="34" charset="-78"/>
          </a:endParaRPr>
        </a:p>
      </dgm:t>
    </dgm:pt>
    <dgm:pt modelId="{A4FAEF91-4E87-4846-9FBF-E5D7C4E4EBE9}" type="parTrans" cxnId="{758148C5-7643-467B-B917-2D617496D4DA}">
      <dgm:prSet/>
      <dgm:spPr/>
      <dgm:t>
        <a:bodyPr/>
        <a:lstStyle/>
        <a:p>
          <a:endParaRPr lang="en-ZA" sz="2400">
            <a:latin typeface="Avenir Book" panose="020B0503020203020204" pitchFamily="34" charset="-78"/>
            <a:cs typeface="Avenir Book" panose="020B0503020203020204" pitchFamily="34" charset="-78"/>
          </a:endParaRPr>
        </a:p>
      </dgm:t>
    </dgm:pt>
    <dgm:pt modelId="{949F21CC-9287-4A19-BD7E-9EF0AF8F4D07}" type="sibTrans" cxnId="{758148C5-7643-467B-B917-2D617496D4DA}">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47AC8C96-7F3B-4CD0-BBEB-1C21A2414FF7}">
      <dgm:prSet phldrT="[Text]" custT="1"/>
      <dgm:spPr>
        <a:solidFill>
          <a:srgbClr val="FFC000"/>
        </a:solidFill>
        <a:ln>
          <a:solidFill>
            <a:srgbClr val="071B2C"/>
          </a:solidFill>
        </a:ln>
      </dgm:spPr>
      <dgm:t>
        <a:bodyPr/>
        <a:lstStyle/>
        <a:p>
          <a:r>
            <a:rPr lang="en-ZA" sz="2400" b="1" i="0" u="none" dirty="0">
              <a:solidFill>
                <a:srgbClr val="002060"/>
              </a:solidFill>
              <a:latin typeface="Avenir Book" panose="020B0503020203020204" pitchFamily="34" charset="-78"/>
              <a:cs typeface="Avenir Book" panose="020B0503020203020204" pitchFamily="34" charset="-78"/>
            </a:rPr>
            <a:t>Humanising Pedagogies</a:t>
          </a:r>
          <a:endParaRPr lang="en-ZA" sz="2400" b="1" u="none" dirty="0">
            <a:solidFill>
              <a:srgbClr val="002060"/>
            </a:solidFill>
            <a:latin typeface="Avenir Book" panose="020B0503020203020204" pitchFamily="34" charset="-78"/>
            <a:cs typeface="Avenir Book" panose="020B0503020203020204" pitchFamily="34" charset="-78"/>
          </a:endParaRPr>
        </a:p>
      </dgm:t>
    </dgm:pt>
    <dgm:pt modelId="{9D034C44-987A-48B8-BDB4-E55429111360}" type="parTrans" cxnId="{8622C28A-5F00-48FA-92CF-7C871AD5B76F}">
      <dgm:prSet/>
      <dgm:spPr/>
      <dgm:t>
        <a:bodyPr/>
        <a:lstStyle/>
        <a:p>
          <a:endParaRPr lang="en-ZA" sz="2400">
            <a:latin typeface="Avenir Book" panose="020B0503020203020204" pitchFamily="34" charset="-78"/>
            <a:cs typeface="Avenir Book" panose="020B0503020203020204" pitchFamily="34" charset="-78"/>
          </a:endParaRPr>
        </a:p>
      </dgm:t>
    </dgm:pt>
    <dgm:pt modelId="{27862049-C57B-4DCB-B578-087C42139246}" type="sibTrans" cxnId="{8622C28A-5F00-48FA-92CF-7C871AD5B76F}">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19000" r="-19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51AC37DE-887A-46F6-AB37-DB5F7480C429}">
      <dgm:prSet phldrT="[Text]" custT="1"/>
      <dgm:spPr>
        <a:solidFill>
          <a:srgbClr val="FFC000"/>
        </a:solidFill>
        <a:ln>
          <a:solidFill>
            <a:srgbClr val="071B2C"/>
          </a:solidFill>
        </a:ln>
      </dgm:spPr>
      <dgm:t>
        <a:bodyPr/>
        <a:lstStyle/>
        <a:p>
          <a:r>
            <a:rPr lang="en-ZA" sz="2400" b="1" i="0" u="none" dirty="0">
              <a:solidFill>
                <a:srgbClr val="002060"/>
              </a:solidFill>
              <a:latin typeface="Avenir Book" panose="020B0503020203020204" pitchFamily="34" charset="-78"/>
              <a:cs typeface="Avenir Book" panose="020B0503020203020204" pitchFamily="34" charset="-78"/>
            </a:rPr>
            <a:t>Innovation and the Digital Economy</a:t>
          </a:r>
          <a:endParaRPr lang="en-ZA" sz="2400" b="1" u="none" dirty="0">
            <a:solidFill>
              <a:srgbClr val="002060"/>
            </a:solidFill>
            <a:latin typeface="Avenir Book" panose="020B0503020203020204" pitchFamily="34" charset="-78"/>
            <a:cs typeface="Avenir Book" panose="020B0503020203020204" pitchFamily="34" charset="-78"/>
          </a:endParaRPr>
        </a:p>
      </dgm:t>
    </dgm:pt>
    <dgm:pt modelId="{4C6C004C-DF2D-4C0B-929F-DC592909FADF}" type="parTrans" cxnId="{8CAB6C38-50CF-4C95-97D3-8EAA18E0AEC5}">
      <dgm:prSet/>
      <dgm:spPr/>
      <dgm:t>
        <a:bodyPr/>
        <a:lstStyle/>
        <a:p>
          <a:endParaRPr lang="en-ZA" sz="2400">
            <a:latin typeface="Avenir Book" panose="020B0503020203020204" pitchFamily="34" charset="-78"/>
            <a:cs typeface="Avenir Book" panose="020B0503020203020204" pitchFamily="34" charset="-78"/>
          </a:endParaRPr>
        </a:p>
      </dgm:t>
    </dgm:pt>
    <dgm:pt modelId="{0BF8327B-E6BF-42F8-87FB-7C736AEA832E}" type="sibTrans" cxnId="{8CAB6C38-50CF-4C95-97D3-8EAA18E0AEC5}">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l="-8000" r="-8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FA2DC548-0126-431E-B167-6F4AF6B3B071}">
      <dgm:prSet phldrT="[Text]" custT="1"/>
      <dgm:spPr>
        <a:solidFill>
          <a:srgbClr val="120D1F"/>
        </a:solidFill>
        <a:ln>
          <a:solidFill>
            <a:srgbClr val="071B2C"/>
          </a:solidFill>
        </a:ln>
      </dgm:spPr>
      <dgm:t>
        <a:bodyPr/>
        <a:lstStyle/>
        <a:p>
          <a:r>
            <a:rPr lang="en-ZA" sz="2400" b="1" i="0" u="none" dirty="0">
              <a:latin typeface="Avenir Book" panose="020B0503020203020204" pitchFamily="34" charset="-78"/>
              <a:cs typeface="Avenir Book" panose="020B0503020203020204" pitchFamily="34" charset="-78"/>
            </a:rPr>
            <a:t>Origins, Culture, Heritage and Memory</a:t>
          </a:r>
          <a:endParaRPr lang="en-ZA" sz="2400" b="1" u="none" dirty="0">
            <a:latin typeface="Avenir Book" panose="020B0503020203020204" pitchFamily="34" charset="-78"/>
            <a:cs typeface="Avenir Book" panose="020B0503020203020204" pitchFamily="34" charset="-78"/>
          </a:endParaRPr>
        </a:p>
      </dgm:t>
    </dgm:pt>
    <dgm:pt modelId="{BC0B8853-F695-46BB-90FA-4081BE0FC83B}" type="parTrans" cxnId="{C3A964FB-C314-484B-A6C3-E90CEE5A0B7F}">
      <dgm:prSet/>
      <dgm:spPr/>
      <dgm:t>
        <a:bodyPr/>
        <a:lstStyle/>
        <a:p>
          <a:endParaRPr lang="en-ZA" sz="2400">
            <a:latin typeface="Avenir Book" panose="020B0503020203020204" pitchFamily="34" charset="-78"/>
            <a:cs typeface="Avenir Book" panose="020B0503020203020204" pitchFamily="34" charset="-78"/>
          </a:endParaRPr>
        </a:p>
      </dgm:t>
    </dgm:pt>
    <dgm:pt modelId="{96F7EC3D-352A-48D0-93F0-3F7FD5FCF3F6}" type="sibTrans" cxnId="{C3A964FB-C314-484B-A6C3-E90CEE5A0B7F}">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7000" r="-7000"/>
          </a:stretch>
        </a:blipFill>
        <a:ln>
          <a:solidFill>
            <a:srgbClr val="071B2C"/>
          </a:solidFill>
        </a:ln>
      </dgm:spPr>
      <dgm:t>
        <a:bodyPr/>
        <a:lstStyle/>
        <a:p>
          <a:endParaRPr lang="en-ZA" sz="2400" b="0" u="none">
            <a:latin typeface="Avenir Book" panose="020B0503020203020204" pitchFamily="34" charset="-78"/>
            <a:cs typeface="Avenir Book" panose="020B0503020203020204" pitchFamily="34" charset="-78"/>
          </a:endParaRPr>
        </a:p>
      </dgm:t>
    </dgm:pt>
    <dgm:pt modelId="{70CC6FAF-088A-45E1-9658-04E656FCE74D}" type="pres">
      <dgm:prSet presAssocID="{DDB0A78D-72B8-4EA4-A10B-2B624D56BEBF}" presName="Name0" presStyleCnt="0">
        <dgm:presLayoutVars>
          <dgm:chMax val="21"/>
          <dgm:chPref val="21"/>
        </dgm:presLayoutVars>
      </dgm:prSet>
      <dgm:spPr/>
    </dgm:pt>
    <dgm:pt modelId="{7C41004E-8309-40F0-82AA-0C80C1B3398D}" type="pres">
      <dgm:prSet presAssocID="{F7FBCF7F-918F-4C05-984D-127C1C15FA12}" presName="text1" presStyleCnt="0"/>
      <dgm:spPr/>
    </dgm:pt>
    <dgm:pt modelId="{ABFA3A3C-35D6-4759-AFC2-7C9816B20A67}" type="pres">
      <dgm:prSet presAssocID="{F7FBCF7F-918F-4C05-984D-127C1C15FA12}" presName="textRepeatNode" presStyleLbl="alignNode1" presStyleIdx="0" presStyleCnt="6">
        <dgm:presLayoutVars>
          <dgm:chMax val="0"/>
          <dgm:chPref val="0"/>
          <dgm:bulletEnabled val="1"/>
        </dgm:presLayoutVars>
      </dgm:prSet>
      <dgm:spPr/>
    </dgm:pt>
    <dgm:pt modelId="{80FC9E73-BB05-4F1B-998A-322CBB3FFAFF}" type="pres">
      <dgm:prSet presAssocID="{F7FBCF7F-918F-4C05-984D-127C1C15FA12}" presName="textaccent1" presStyleCnt="0"/>
      <dgm:spPr/>
    </dgm:pt>
    <dgm:pt modelId="{D75632CB-93E8-4038-9E37-2CA13AC7D00B}" type="pres">
      <dgm:prSet presAssocID="{F7FBCF7F-918F-4C05-984D-127C1C15FA12}" presName="accentRepeatNode" presStyleLbl="solidAlignAcc1" presStyleIdx="0" presStyleCnt="12"/>
      <dgm:spPr>
        <a:ln>
          <a:solidFill>
            <a:srgbClr val="071B2C"/>
          </a:solidFill>
        </a:ln>
      </dgm:spPr>
    </dgm:pt>
    <dgm:pt modelId="{FBB032EF-6658-4EE2-908E-02F761DD0583}" type="pres">
      <dgm:prSet presAssocID="{4AE56F01-81D5-4623-9423-8F7062AB0960}" presName="image1" presStyleCnt="0"/>
      <dgm:spPr/>
    </dgm:pt>
    <dgm:pt modelId="{FB0FA568-5FB8-4B47-87A8-4E396C03AF69}" type="pres">
      <dgm:prSet presAssocID="{4AE56F01-81D5-4623-9423-8F7062AB0960}" presName="imageRepeatNode" presStyleLbl="alignAcc1" presStyleIdx="0" presStyleCnt="6"/>
      <dgm:spPr/>
    </dgm:pt>
    <dgm:pt modelId="{C3533E3B-C2AA-4804-A4BA-E99F8992859B}" type="pres">
      <dgm:prSet presAssocID="{4AE56F01-81D5-4623-9423-8F7062AB0960}" presName="imageaccent1" presStyleCnt="0"/>
      <dgm:spPr/>
    </dgm:pt>
    <dgm:pt modelId="{E1023775-BE45-4DBA-A1E5-9C07FBE953DF}" type="pres">
      <dgm:prSet presAssocID="{4AE56F01-81D5-4623-9423-8F7062AB0960}" presName="accentRepeatNode" presStyleLbl="solidAlignAcc1" presStyleIdx="1" presStyleCnt="12"/>
      <dgm:spPr>
        <a:ln>
          <a:solidFill>
            <a:srgbClr val="071B2C"/>
          </a:solidFill>
        </a:ln>
      </dgm:spPr>
    </dgm:pt>
    <dgm:pt modelId="{5D2CD701-0C45-42C5-B61D-BF0ACAA27A4D}" type="pres">
      <dgm:prSet presAssocID="{C7825812-150E-4BC8-94CC-B847FFAA1D40}" presName="text2" presStyleCnt="0"/>
      <dgm:spPr/>
    </dgm:pt>
    <dgm:pt modelId="{FC48FF78-1644-4085-8DDB-8763AC979C93}" type="pres">
      <dgm:prSet presAssocID="{C7825812-150E-4BC8-94CC-B847FFAA1D40}" presName="textRepeatNode" presStyleLbl="alignNode1" presStyleIdx="1" presStyleCnt="6">
        <dgm:presLayoutVars>
          <dgm:chMax val="0"/>
          <dgm:chPref val="0"/>
          <dgm:bulletEnabled val="1"/>
        </dgm:presLayoutVars>
      </dgm:prSet>
      <dgm:spPr/>
    </dgm:pt>
    <dgm:pt modelId="{C88E3E2F-002D-4E8B-B55C-7EC4A0834A96}" type="pres">
      <dgm:prSet presAssocID="{C7825812-150E-4BC8-94CC-B847FFAA1D40}" presName="textaccent2" presStyleCnt="0"/>
      <dgm:spPr/>
    </dgm:pt>
    <dgm:pt modelId="{769E984F-349D-477F-AFC3-284F2E5E0651}" type="pres">
      <dgm:prSet presAssocID="{C7825812-150E-4BC8-94CC-B847FFAA1D40}" presName="accentRepeatNode" presStyleLbl="solidAlignAcc1" presStyleIdx="2" presStyleCnt="12"/>
      <dgm:spPr>
        <a:ln>
          <a:solidFill>
            <a:srgbClr val="071B2C"/>
          </a:solidFill>
        </a:ln>
      </dgm:spPr>
    </dgm:pt>
    <dgm:pt modelId="{093D7992-7336-45FE-8350-A0AD7CA8F3A2}" type="pres">
      <dgm:prSet presAssocID="{83FE0355-CA13-4454-9900-61524F5B4168}" presName="image2" presStyleCnt="0"/>
      <dgm:spPr/>
    </dgm:pt>
    <dgm:pt modelId="{C43644BB-FCCC-466F-8BA9-EC76538B392C}" type="pres">
      <dgm:prSet presAssocID="{83FE0355-CA13-4454-9900-61524F5B4168}" presName="imageRepeatNode" presStyleLbl="alignAcc1" presStyleIdx="1" presStyleCnt="6"/>
      <dgm:spPr/>
    </dgm:pt>
    <dgm:pt modelId="{1FAF2EA1-BF9A-466C-AB32-C69614717C8C}" type="pres">
      <dgm:prSet presAssocID="{83FE0355-CA13-4454-9900-61524F5B4168}" presName="imageaccent2" presStyleCnt="0"/>
      <dgm:spPr/>
    </dgm:pt>
    <dgm:pt modelId="{846A05B3-C403-4028-8C3A-0DBE313623DD}" type="pres">
      <dgm:prSet presAssocID="{83FE0355-CA13-4454-9900-61524F5B4168}" presName="accentRepeatNode" presStyleLbl="solidAlignAcc1" presStyleIdx="3" presStyleCnt="12"/>
      <dgm:spPr>
        <a:ln>
          <a:solidFill>
            <a:srgbClr val="071B2C"/>
          </a:solidFill>
        </a:ln>
      </dgm:spPr>
    </dgm:pt>
    <dgm:pt modelId="{54581D46-4F83-4174-BADA-5ACDC956D57F}" type="pres">
      <dgm:prSet presAssocID="{A8E8E717-795E-446C-A479-5E949D2EBE9A}" presName="text3" presStyleCnt="0"/>
      <dgm:spPr/>
    </dgm:pt>
    <dgm:pt modelId="{9506C1A2-7566-45D5-9619-56A63386B9A4}" type="pres">
      <dgm:prSet presAssocID="{A8E8E717-795E-446C-A479-5E949D2EBE9A}" presName="textRepeatNode" presStyleLbl="alignNode1" presStyleIdx="2" presStyleCnt="6">
        <dgm:presLayoutVars>
          <dgm:chMax val="0"/>
          <dgm:chPref val="0"/>
          <dgm:bulletEnabled val="1"/>
        </dgm:presLayoutVars>
      </dgm:prSet>
      <dgm:spPr/>
    </dgm:pt>
    <dgm:pt modelId="{123F315D-0951-46BC-AC9C-08952B782031}" type="pres">
      <dgm:prSet presAssocID="{A8E8E717-795E-446C-A479-5E949D2EBE9A}" presName="textaccent3" presStyleCnt="0"/>
      <dgm:spPr/>
    </dgm:pt>
    <dgm:pt modelId="{9219AC3C-6FB5-4819-A03D-6304FFEFD969}" type="pres">
      <dgm:prSet presAssocID="{A8E8E717-795E-446C-A479-5E949D2EBE9A}" presName="accentRepeatNode" presStyleLbl="solidAlignAcc1" presStyleIdx="4" presStyleCnt="12"/>
      <dgm:spPr>
        <a:ln>
          <a:solidFill>
            <a:srgbClr val="071B2C"/>
          </a:solidFill>
        </a:ln>
      </dgm:spPr>
    </dgm:pt>
    <dgm:pt modelId="{C436217A-695F-492B-A88E-994C47B1AC11}" type="pres">
      <dgm:prSet presAssocID="{949F21CC-9287-4A19-BD7E-9EF0AF8F4D07}" presName="image3" presStyleCnt="0"/>
      <dgm:spPr/>
    </dgm:pt>
    <dgm:pt modelId="{DEB41B2A-DAC7-41F9-88ED-AB6E06321B60}" type="pres">
      <dgm:prSet presAssocID="{949F21CC-9287-4A19-BD7E-9EF0AF8F4D07}" presName="imageRepeatNode" presStyleLbl="alignAcc1" presStyleIdx="2" presStyleCnt="6"/>
      <dgm:spPr/>
    </dgm:pt>
    <dgm:pt modelId="{84D862E3-63B3-4720-9C88-9380B4A3520E}" type="pres">
      <dgm:prSet presAssocID="{949F21CC-9287-4A19-BD7E-9EF0AF8F4D07}" presName="imageaccent3" presStyleCnt="0"/>
      <dgm:spPr/>
    </dgm:pt>
    <dgm:pt modelId="{071B0AC8-24A9-4BF1-A2DC-5CF9F94A0903}" type="pres">
      <dgm:prSet presAssocID="{949F21CC-9287-4A19-BD7E-9EF0AF8F4D07}" presName="accentRepeatNode" presStyleLbl="solidAlignAcc1" presStyleIdx="5" presStyleCnt="12"/>
      <dgm:spPr>
        <a:ln>
          <a:solidFill>
            <a:srgbClr val="071B2C"/>
          </a:solidFill>
        </a:ln>
      </dgm:spPr>
    </dgm:pt>
    <dgm:pt modelId="{D83636E0-38AB-43E4-91E1-9E890E4A1701}" type="pres">
      <dgm:prSet presAssocID="{51AC37DE-887A-46F6-AB37-DB5F7480C429}" presName="text4" presStyleCnt="0"/>
      <dgm:spPr/>
    </dgm:pt>
    <dgm:pt modelId="{F21D06E4-EA8E-441B-94FF-241315CF683D}" type="pres">
      <dgm:prSet presAssocID="{51AC37DE-887A-46F6-AB37-DB5F7480C429}" presName="textRepeatNode" presStyleLbl="alignNode1" presStyleIdx="3" presStyleCnt="6">
        <dgm:presLayoutVars>
          <dgm:chMax val="0"/>
          <dgm:chPref val="0"/>
          <dgm:bulletEnabled val="1"/>
        </dgm:presLayoutVars>
      </dgm:prSet>
      <dgm:spPr/>
    </dgm:pt>
    <dgm:pt modelId="{C9E50912-1E69-4611-B69E-76B6E2929B56}" type="pres">
      <dgm:prSet presAssocID="{51AC37DE-887A-46F6-AB37-DB5F7480C429}" presName="textaccent4" presStyleCnt="0"/>
      <dgm:spPr/>
    </dgm:pt>
    <dgm:pt modelId="{4F31F8F0-971B-4C21-9A0A-227AE65226AE}" type="pres">
      <dgm:prSet presAssocID="{51AC37DE-887A-46F6-AB37-DB5F7480C429}" presName="accentRepeatNode" presStyleLbl="solidAlignAcc1" presStyleIdx="6" presStyleCnt="12"/>
      <dgm:spPr>
        <a:ln>
          <a:solidFill>
            <a:srgbClr val="071B2C"/>
          </a:solidFill>
        </a:ln>
      </dgm:spPr>
    </dgm:pt>
    <dgm:pt modelId="{4CFC254B-5A02-4183-BE6F-4F84D4B2C75D}" type="pres">
      <dgm:prSet presAssocID="{0BF8327B-E6BF-42F8-87FB-7C736AEA832E}" presName="image4" presStyleCnt="0"/>
      <dgm:spPr/>
    </dgm:pt>
    <dgm:pt modelId="{2B40D051-6768-4044-83A6-773A1C69B5AF}" type="pres">
      <dgm:prSet presAssocID="{0BF8327B-E6BF-42F8-87FB-7C736AEA832E}" presName="imageRepeatNode" presStyleLbl="alignAcc1" presStyleIdx="3" presStyleCnt="6"/>
      <dgm:spPr/>
    </dgm:pt>
    <dgm:pt modelId="{8F5DC618-61A1-49AA-99EF-BF2D4A72AD65}" type="pres">
      <dgm:prSet presAssocID="{0BF8327B-E6BF-42F8-87FB-7C736AEA832E}" presName="imageaccent4" presStyleCnt="0"/>
      <dgm:spPr/>
    </dgm:pt>
    <dgm:pt modelId="{8E03153A-21FF-4AAD-B8E2-88E162882BE6}" type="pres">
      <dgm:prSet presAssocID="{0BF8327B-E6BF-42F8-87FB-7C736AEA832E}" presName="accentRepeatNode" presStyleLbl="solidAlignAcc1" presStyleIdx="7" presStyleCnt="12"/>
      <dgm:spPr>
        <a:ln>
          <a:solidFill>
            <a:srgbClr val="071B2C"/>
          </a:solidFill>
        </a:ln>
      </dgm:spPr>
    </dgm:pt>
    <dgm:pt modelId="{2C4FC369-3BE8-4F91-8EFE-A0D84F6EE0FA}" type="pres">
      <dgm:prSet presAssocID="{FA2DC548-0126-431E-B167-6F4AF6B3B071}" presName="text5" presStyleCnt="0"/>
      <dgm:spPr/>
    </dgm:pt>
    <dgm:pt modelId="{604595FE-BB1B-446F-A17B-8DEBB1213FBA}" type="pres">
      <dgm:prSet presAssocID="{FA2DC548-0126-431E-B167-6F4AF6B3B071}" presName="textRepeatNode" presStyleLbl="alignNode1" presStyleIdx="4" presStyleCnt="6">
        <dgm:presLayoutVars>
          <dgm:chMax val="0"/>
          <dgm:chPref val="0"/>
          <dgm:bulletEnabled val="1"/>
        </dgm:presLayoutVars>
      </dgm:prSet>
      <dgm:spPr/>
    </dgm:pt>
    <dgm:pt modelId="{BF793A9C-CD33-4904-940D-FEA169D56BE4}" type="pres">
      <dgm:prSet presAssocID="{FA2DC548-0126-431E-B167-6F4AF6B3B071}" presName="textaccent5" presStyleCnt="0"/>
      <dgm:spPr/>
    </dgm:pt>
    <dgm:pt modelId="{946DF599-8F78-47EE-863F-25A46CD7D8E8}" type="pres">
      <dgm:prSet presAssocID="{FA2DC548-0126-431E-B167-6F4AF6B3B071}" presName="accentRepeatNode" presStyleLbl="solidAlignAcc1" presStyleIdx="8" presStyleCnt="12"/>
      <dgm:spPr>
        <a:ln>
          <a:solidFill>
            <a:srgbClr val="071B2C"/>
          </a:solidFill>
        </a:ln>
      </dgm:spPr>
    </dgm:pt>
    <dgm:pt modelId="{3F7AF45B-1C02-4EB5-A8D5-DAF83FF8F92E}" type="pres">
      <dgm:prSet presAssocID="{96F7EC3D-352A-48D0-93F0-3F7FD5FCF3F6}" presName="image5" presStyleCnt="0"/>
      <dgm:spPr/>
    </dgm:pt>
    <dgm:pt modelId="{08EFD198-7D6A-4E5C-8EE1-76C467BE7172}" type="pres">
      <dgm:prSet presAssocID="{96F7EC3D-352A-48D0-93F0-3F7FD5FCF3F6}" presName="imageRepeatNode" presStyleLbl="alignAcc1" presStyleIdx="4" presStyleCnt="6"/>
      <dgm:spPr/>
    </dgm:pt>
    <dgm:pt modelId="{603BE973-1C86-4AAC-8FDB-5EBE86C5F9B6}" type="pres">
      <dgm:prSet presAssocID="{96F7EC3D-352A-48D0-93F0-3F7FD5FCF3F6}" presName="imageaccent5" presStyleCnt="0"/>
      <dgm:spPr/>
    </dgm:pt>
    <dgm:pt modelId="{505CD432-C998-4914-94BA-F33D505CF277}" type="pres">
      <dgm:prSet presAssocID="{96F7EC3D-352A-48D0-93F0-3F7FD5FCF3F6}" presName="accentRepeatNode" presStyleLbl="solidAlignAcc1" presStyleIdx="9" presStyleCnt="12"/>
      <dgm:spPr>
        <a:ln>
          <a:solidFill>
            <a:srgbClr val="071B2C"/>
          </a:solidFill>
        </a:ln>
      </dgm:spPr>
    </dgm:pt>
    <dgm:pt modelId="{7102C196-29E9-4DC4-A3A6-2794AF9E8758}" type="pres">
      <dgm:prSet presAssocID="{47AC8C96-7F3B-4CD0-BBEB-1C21A2414FF7}" presName="text6" presStyleCnt="0"/>
      <dgm:spPr/>
    </dgm:pt>
    <dgm:pt modelId="{7681B306-630A-4395-BD69-D16A66624A48}" type="pres">
      <dgm:prSet presAssocID="{47AC8C96-7F3B-4CD0-BBEB-1C21A2414FF7}" presName="textRepeatNode" presStyleLbl="alignNode1" presStyleIdx="5" presStyleCnt="6">
        <dgm:presLayoutVars>
          <dgm:chMax val="0"/>
          <dgm:chPref val="0"/>
          <dgm:bulletEnabled val="1"/>
        </dgm:presLayoutVars>
      </dgm:prSet>
      <dgm:spPr/>
    </dgm:pt>
    <dgm:pt modelId="{C95F8782-B211-4090-9C7A-3CF440A2BE3F}" type="pres">
      <dgm:prSet presAssocID="{47AC8C96-7F3B-4CD0-BBEB-1C21A2414FF7}" presName="textaccent6" presStyleCnt="0"/>
      <dgm:spPr/>
    </dgm:pt>
    <dgm:pt modelId="{938FFFD6-76D0-467D-A37C-678F3206D847}" type="pres">
      <dgm:prSet presAssocID="{47AC8C96-7F3B-4CD0-BBEB-1C21A2414FF7}" presName="accentRepeatNode" presStyleLbl="solidAlignAcc1" presStyleIdx="10" presStyleCnt="12"/>
      <dgm:spPr>
        <a:ln>
          <a:solidFill>
            <a:srgbClr val="071B2C"/>
          </a:solidFill>
        </a:ln>
      </dgm:spPr>
    </dgm:pt>
    <dgm:pt modelId="{BABA1E9C-43D2-4F2E-ADCA-71016B574783}" type="pres">
      <dgm:prSet presAssocID="{27862049-C57B-4DCB-B578-087C42139246}" presName="image6" presStyleCnt="0"/>
      <dgm:spPr/>
    </dgm:pt>
    <dgm:pt modelId="{67D35832-D152-4282-8298-42F335057044}" type="pres">
      <dgm:prSet presAssocID="{27862049-C57B-4DCB-B578-087C42139246}" presName="imageRepeatNode" presStyleLbl="alignAcc1" presStyleIdx="5" presStyleCnt="6"/>
      <dgm:spPr/>
    </dgm:pt>
    <dgm:pt modelId="{8100E1A6-A16E-49DE-80C1-34776AF78ADD}" type="pres">
      <dgm:prSet presAssocID="{27862049-C57B-4DCB-B578-087C42139246}" presName="imageaccent6" presStyleCnt="0"/>
      <dgm:spPr/>
    </dgm:pt>
    <dgm:pt modelId="{995F0A73-1AC7-4C02-A930-5FDBA64F7D18}" type="pres">
      <dgm:prSet presAssocID="{27862049-C57B-4DCB-B578-087C42139246}" presName="accentRepeatNode" presStyleLbl="solidAlignAcc1" presStyleIdx="11" presStyleCnt="12"/>
      <dgm:spPr>
        <a:ln>
          <a:solidFill>
            <a:srgbClr val="071B2C"/>
          </a:solidFill>
        </a:ln>
      </dgm:spPr>
    </dgm:pt>
  </dgm:ptLst>
  <dgm:cxnLst>
    <dgm:cxn modelId="{D44EDB12-E237-4250-A7FA-D5C7929A4E6E}" type="presOf" srcId="{27862049-C57B-4DCB-B578-087C42139246}" destId="{67D35832-D152-4282-8298-42F335057044}" srcOrd="0" destOrd="0" presId="urn:microsoft.com/office/officeart/2008/layout/HexagonCluster"/>
    <dgm:cxn modelId="{160EEE2D-5CB8-4CD2-996A-FB18151840BB}" type="presOf" srcId="{DDB0A78D-72B8-4EA4-A10B-2B624D56BEBF}" destId="{70CC6FAF-088A-45E1-9658-04E656FCE74D}" srcOrd="0" destOrd="0" presId="urn:microsoft.com/office/officeart/2008/layout/HexagonCluster"/>
    <dgm:cxn modelId="{8CAB6C38-50CF-4C95-97D3-8EAA18E0AEC5}" srcId="{DDB0A78D-72B8-4EA4-A10B-2B624D56BEBF}" destId="{51AC37DE-887A-46F6-AB37-DB5F7480C429}" srcOrd="3" destOrd="0" parTransId="{4C6C004C-DF2D-4C0B-929F-DC592909FADF}" sibTransId="{0BF8327B-E6BF-42F8-87FB-7C736AEA832E}"/>
    <dgm:cxn modelId="{98F82563-20B6-4602-BC21-327E00856B0A}" type="presOf" srcId="{0BF8327B-E6BF-42F8-87FB-7C736AEA832E}" destId="{2B40D051-6768-4044-83A6-773A1C69B5AF}" srcOrd="0" destOrd="0" presId="urn:microsoft.com/office/officeart/2008/layout/HexagonCluster"/>
    <dgm:cxn modelId="{A540106C-EEA8-404D-9B31-25D60DBD989F}" type="presOf" srcId="{51AC37DE-887A-46F6-AB37-DB5F7480C429}" destId="{F21D06E4-EA8E-441B-94FF-241315CF683D}" srcOrd="0" destOrd="0" presId="urn:microsoft.com/office/officeart/2008/layout/HexagonCluster"/>
    <dgm:cxn modelId="{7018174F-6729-4B1E-835F-3D05B6FE5A28}" type="presOf" srcId="{83FE0355-CA13-4454-9900-61524F5B4168}" destId="{C43644BB-FCCC-466F-8BA9-EC76538B392C}" srcOrd="0" destOrd="0" presId="urn:microsoft.com/office/officeart/2008/layout/HexagonCluster"/>
    <dgm:cxn modelId="{55B3A855-8A48-4461-9C48-5FD6D473F55A}" srcId="{DDB0A78D-72B8-4EA4-A10B-2B624D56BEBF}" destId="{F7FBCF7F-918F-4C05-984D-127C1C15FA12}" srcOrd="0" destOrd="0" parTransId="{D5902CFD-9867-4BC3-9A98-8D82F57BE691}" sibTransId="{4AE56F01-81D5-4623-9423-8F7062AB0960}"/>
    <dgm:cxn modelId="{8622C28A-5F00-48FA-92CF-7C871AD5B76F}" srcId="{DDB0A78D-72B8-4EA4-A10B-2B624D56BEBF}" destId="{47AC8C96-7F3B-4CD0-BBEB-1C21A2414FF7}" srcOrd="5" destOrd="0" parTransId="{9D034C44-987A-48B8-BDB4-E55429111360}" sibTransId="{27862049-C57B-4DCB-B578-087C42139246}"/>
    <dgm:cxn modelId="{D2458E93-4AB6-40F2-8A57-1534D5114105}" srcId="{DDB0A78D-72B8-4EA4-A10B-2B624D56BEBF}" destId="{C7825812-150E-4BC8-94CC-B847FFAA1D40}" srcOrd="1" destOrd="0" parTransId="{8F5903F5-3ECF-4ACE-9F12-725F64813C62}" sibTransId="{83FE0355-CA13-4454-9900-61524F5B4168}"/>
    <dgm:cxn modelId="{9789B59E-B12A-42D8-A745-F3639925238A}" type="presOf" srcId="{F7FBCF7F-918F-4C05-984D-127C1C15FA12}" destId="{ABFA3A3C-35D6-4759-AFC2-7C9816B20A67}" srcOrd="0" destOrd="0" presId="urn:microsoft.com/office/officeart/2008/layout/HexagonCluster"/>
    <dgm:cxn modelId="{79EF99A6-071B-41F3-BA85-66627DE608EA}" type="presOf" srcId="{949F21CC-9287-4A19-BD7E-9EF0AF8F4D07}" destId="{DEB41B2A-DAC7-41F9-88ED-AB6E06321B60}" srcOrd="0" destOrd="0" presId="urn:microsoft.com/office/officeart/2008/layout/HexagonCluster"/>
    <dgm:cxn modelId="{BF4E5EAC-99FC-4A54-A8A4-536E4154F700}" type="presOf" srcId="{4AE56F01-81D5-4623-9423-8F7062AB0960}" destId="{FB0FA568-5FB8-4B47-87A8-4E396C03AF69}" srcOrd="0" destOrd="0" presId="urn:microsoft.com/office/officeart/2008/layout/HexagonCluster"/>
    <dgm:cxn modelId="{424E15B9-122C-4E13-B3D0-DC9C204650D2}" type="presOf" srcId="{A8E8E717-795E-446C-A479-5E949D2EBE9A}" destId="{9506C1A2-7566-45D5-9619-56A63386B9A4}" srcOrd="0" destOrd="0" presId="urn:microsoft.com/office/officeart/2008/layout/HexagonCluster"/>
    <dgm:cxn modelId="{8E99C7BB-AADB-4A5E-B2FB-0DD9AE700F52}" type="presOf" srcId="{47AC8C96-7F3B-4CD0-BBEB-1C21A2414FF7}" destId="{7681B306-630A-4395-BD69-D16A66624A48}" srcOrd="0" destOrd="0" presId="urn:microsoft.com/office/officeart/2008/layout/HexagonCluster"/>
    <dgm:cxn modelId="{06D927C5-B7EF-41C3-A654-D0D174DA0D64}" type="presOf" srcId="{96F7EC3D-352A-48D0-93F0-3F7FD5FCF3F6}" destId="{08EFD198-7D6A-4E5C-8EE1-76C467BE7172}" srcOrd="0" destOrd="0" presId="urn:microsoft.com/office/officeart/2008/layout/HexagonCluster"/>
    <dgm:cxn modelId="{758148C5-7643-467B-B917-2D617496D4DA}" srcId="{DDB0A78D-72B8-4EA4-A10B-2B624D56BEBF}" destId="{A8E8E717-795E-446C-A479-5E949D2EBE9A}" srcOrd="2" destOrd="0" parTransId="{A4FAEF91-4E87-4846-9FBF-E5D7C4E4EBE9}" sibTransId="{949F21CC-9287-4A19-BD7E-9EF0AF8F4D07}"/>
    <dgm:cxn modelId="{463EAEC6-F56F-41B0-AF39-0CDC96E32531}" type="presOf" srcId="{FA2DC548-0126-431E-B167-6F4AF6B3B071}" destId="{604595FE-BB1B-446F-A17B-8DEBB1213FBA}" srcOrd="0" destOrd="0" presId="urn:microsoft.com/office/officeart/2008/layout/HexagonCluster"/>
    <dgm:cxn modelId="{5EE338E5-0525-4119-A22C-A3035273B070}" type="presOf" srcId="{C7825812-150E-4BC8-94CC-B847FFAA1D40}" destId="{FC48FF78-1644-4085-8DDB-8763AC979C93}" srcOrd="0" destOrd="0" presId="urn:microsoft.com/office/officeart/2008/layout/HexagonCluster"/>
    <dgm:cxn modelId="{C3A964FB-C314-484B-A6C3-E90CEE5A0B7F}" srcId="{DDB0A78D-72B8-4EA4-A10B-2B624D56BEBF}" destId="{FA2DC548-0126-431E-B167-6F4AF6B3B071}" srcOrd="4" destOrd="0" parTransId="{BC0B8853-F695-46BB-90FA-4081BE0FC83B}" sibTransId="{96F7EC3D-352A-48D0-93F0-3F7FD5FCF3F6}"/>
    <dgm:cxn modelId="{8862C2D3-5250-4E8A-B421-6D46C710D8CC}" type="presParOf" srcId="{70CC6FAF-088A-45E1-9658-04E656FCE74D}" destId="{7C41004E-8309-40F0-82AA-0C80C1B3398D}" srcOrd="0" destOrd="0" presId="urn:microsoft.com/office/officeart/2008/layout/HexagonCluster"/>
    <dgm:cxn modelId="{041AB6F8-637C-4354-9C2A-6B8D00090F00}" type="presParOf" srcId="{7C41004E-8309-40F0-82AA-0C80C1B3398D}" destId="{ABFA3A3C-35D6-4759-AFC2-7C9816B20A67}" srcOrd="0" destOrd="0" presId="urn:microsoft.com/office/officeart/2008/layout/HexagonCluster"/>
    <dgm:cxn modelId="{D27A6B8F-DCBA-4F7F-8B4A-409A2FDE72EB}" type="presParOf" srcId="{70CC6FAF-088A-45E1-9658-04E656FCE74D}" destId="{80FC9E73-BB05-4F1B-998A-322CBB3FFAFF}" srcOrd="1" destOrd="0" presId="urn:microsoft.com/office/officeart/2008/layout/HexagonCluster"/>
    <dgm:cxn modelId="{349BAC8F-04DD-49E9-ABD8-89747BD0D732}" type="presParOf" srcId="{80FC9E73-BB05-4F1B-998A-322CBB3FFAFF}" destId="{D75632CB-93E8-4038-9E37-2CA13AC7D00B}" srcOrd="0" destOrd="0" presId="urn:microsoft.com/office/officeart/2008/layout/HexagonCluster"/>
    <dgm:cxn modelId="{D2C1CB6E-63E6-4A9D-BEB1-9C89BB1E72C5}" type="presParOf" srcId="{70CC6FAF-088A-45E1-9658-04E656FCE74D}" destId="{FBB032EF-6658-4EE2-908E-02F761DD0583}" srcOrd="2" destOrd="0" presId="urn:microsoft.com/office/officeart/2008/layout/HexagonCluster"/>
    <dgm:cxn modelId="{B67A234D-E8F7-4AB7-BC7A-56F4D90165BD}" type="presParOf" srcId="{FBB032EF-6658-4EE2-908E-02F761DD0583}" destId="{FB0FA568-5FB8-4B47-87A8-4E396C03AF69}" srcOrd="0" destOrd="0" presId="urn:microsoft.com/office/officeart/2008/layout/HexagonCluster"/>
    <dgm:cxn modelId="{02FE43F9-69A8-4E28-A78C-281FC998012D}" type="presParOf" srcId="{70CC6FAF-088A-45E1-9658-04E656FCE74D}" destId="{C3533E3B-C2AA-4804-A4BA-E99F8992859B}" srcOrd="3" destOrd="0" presId="urn:microsoft.com/office/officeart/2008/layout/HexagonCluster"/>
    <dgm:cxn modelId="{0E568352-2346-4F1D-B9CD-6CB9EC2390C2}" type="presParOf" srcId="{C3533E3B-C2AA-4804-A4BA-E99F8992859B}" destId="{E1023775-BE45-4DBA-A1E5-9C07FBE953DF}" srcOrd="0" destOrd="0" presId="urn:microsoft.com/office/officeart/2008/layout/HexagonCluster"/>
    <dgm:cxn modelId="{76012229-A2E4-4389-8001-AACA42F873E6}" type="presParOf" srcId="{70CC6FAF-088A-45E1-9658-04E656FCE74D}" destId="{5D2CD701-0C45-42C5-B61D-BF0ACAA27A4D}" srcOrd="4" destOrd="0" presId="urn:microsoft.com/office/officeart/2008/layout/HexagonCluster"/>
    <dgm:cxn modelId="{E740DDBD-A6FF-4493-99F5-4D811CFFBE72}" type="presParOf" srcId="{5D2CD701-0C45-42C5-B61D-BF0ACAA27A4D}" destId="{FC48FF78-1644-4085-8DDB-8763AC979C93}" srcOrd="0" destOrd="0" presId="urn:microsoft.com/office/officeart/2008/layout/HexagonCluster"/>
    <dgm:cxn modelId="{82120699-F40B-4C59-8213-5BCE189404A4}" type="presParOf" srcId="{70CC6FAF-088A-45E1-9658-04E656FCE74D}" destId="{C88E3E2F-002D-4E8B-B55C-7EC4A0834A96}" srcOrd="5" destOrd="0" presId="urn:microsoft.com/office/officeart/2008/layout/HexagonCluster"/>
    <dgm:cxn modelId="{9709C615-622D-467D-9C75-5D9EA73A4500}" type="presParOf" srcId="{C88E3E2F-002D-4E8B-B55C-7EC4A0834A96}" destId="{769E984F-349D-477F-AFC3-284F2E5E0651}" srcOrd="0" destOrd="0" presId="urn:microsoft.com/office/officeart/2008/layout/HexagonCluster"/>
    <dgm:cxn modelId="{4E9C76E9-9A5F-498A-A10E-F293269314A2}" type="presParOf" srcId="{70CC6FAF-088A-45E1-9658-04E656FCE74D}" destId="{093D7992-7336-45FE-8350-A0AD7CA8F3A2}" srcOrd="6" destOrd="0" presId="urn:microsoft.com/office/officeart/2008/layout/HexagonCluster"/>
    <dgm:cxn modelId="{046B2229-710F-40FD-A884-652BFF79A819}" type="presParOf" srcId="{093D7992-7336-45FE-8350-A0AD7CA8F3A2}" destId="{C43644BB-FCCC-466F-8BA9-EC76538B392C}" srcOrd="0" destOrd="0" presId="urn:microsoft.com/office/officeart/2008/layout/HexagonCluster"/>
    <dgm:cxn modelId="{6EA70227-6449-4FFC-BA5D-EEFC19506775}" type="presParOf" srcId="{70CC6FAF-088A-45E1-9658-04E656FCE74D}" destId="{1FAF2EA1-BF9A-466C-AB32-C69614717C8C}" srcOrd="7" destOrd="0" presId="urn:microsoft.com/office/officeart/2008/layout/HexagonCluster"/>
    <dgm:cxn modelId="{42318920-1B88-4F30-90C6-A6C2F11AD795}" type="presParOf" srcId="{1FAF2EA1-BF9A-466C-AB32-C69614717C8C}" destId="{846A05B3-C403-4028-8C3A-0DBE313623DD}" srcOrd="0" destOrd="0" presId="urn:microsoft.com/office/officeart/2008/layout/HexagonCluster"/>
    <dgm:cxn modelId="{BE346069-C007-4448-94B4-E0199E31E80D}" type="presParOf" srcId="{70CC6FAF-088A-45E1-9658-04E656FCE74D}" destId="{54581D46-4F83-4174-BADA-5ACDC956D57F}" srcOrd="8" destOrd="0" presId="urn:microsoft.com/office/officeart/2008/layout/HexagonCluster"/>
    <dgm:cxn modelId="{78096125-DFFE-42F1-A8EC-8532B5D851A6}" type="presParOf" srcId="{54581D46-4F83-4174-BADA-5ACDC956D57F}" destId="{9506C1A2-7566-45D5-9619-56A63386B9A4}" srcOrd="0" destOrd="0" presId="urn:microsoft.com/office/officeart/2008/layout/HexagonCluster"/>
    <dgm:cxn modelId="{7CFC8E9A-BEAE-4B3A-8A4D-6AACDC85AA31}" type="presParOf" srcId="{70CC6FAF-088A-45E1-9658-04E656FCE74D}" destId="{123F315D-0951-46BC-AC9C-08952B782031}" srcOrd="9" destOrd="0" presId="urn:microsoft.com/office/officeart/2008/layout/HexagonCluster"/>
    <dgm:cxn modelId="{09408CB6-3D6C-4AA6-9D69-6B08CE02D4DD}" type="presParOf" srcId="{123F315D-0951-46BC-AC9C-08952B782031}" destId="{9219AC3C-6FB5-4819-A03D-6304FFEFD969}" srcOrd="0" destOrd="0" presId="urn:microsoft.com/office/officeart/2008/layout/HexagonCluster"/>
    <dgm:cxn modelId="{FD9EEDB6-EBB0-466F-A021-AC6A4A2C9C79}" type="presParOf" srcId="{70CC6FAF-088A-45E1-9658-04E656FCE74D}" destId="{C436217A-695F-492B-A88E-994C47B1AC11}" srcOrd="10" destOrd="0" presId="urn:microsoft.com/office/officeart/2008/layout/HexagonCluster"/>
    <dgm:cxn modelId="{9E2E636F-DBDB-46D0-82E6-E9CC292DD9F2}" type="presParOf" srcId="{C436217A-695F-492B-A88E-994C47B1AC11}" destId="{DEB41B2A-DAC7-41F9-88ED-AB6E06321B60}" srcOrd="0" destOrd="0" presId="urn:microsoft.com/office/officeart/2008/layout/HexagonCluster"/>
    <dgm:cxn modelId="{1A0D72FD-B04D-473B-87DF-1379799301CA}" type="presParOf" srcId="{70CC6FAF-088A-45E1-9658-04E656FCE74D}" destId="{84D862E3-63B3-4720-9C88-9380B4A3520E}" srcOrd="11" destOrd="0" presId="urn:microsoft.com/office/officeart/2008/layout/HexagonCluster"/>
    <dgm:cxn modelId="{22D118DE-6904-40C4-BE21-072856EF922E}" type="presParOf" srcId="{84D862E3-63B3-4720-9C88-9380B4A3520E}" destId="{071B0AC8-24A9-4BF1-A2DC-5CF9F94A0903}" srcOrd="0" destOrd="0" presId="urn:microsoft.com/office/officeart/2008/layout/HexagonCluster"/>
    <dgm:cxn modelId="{EFE6B0CD-E63E-40CE-A0D7-1354489AA765}" type="presParOf" srcId="{70CC6FAF-088A-45E1-9658-04E656FCE74D}" destId="{D83636E0-38AB-43E4-91E1-9E890E4A1701}" srcOrd="12" destOrd="0" presId="urn:microsoft.com/office/officeart/2008/layout/HexagonCluster"/>
    <dgm:cxn modelId="{0A6CD6F0-93AD-4A9F-BA07-8B2A9BDF45C5}" type="presParOf" srcId="{D83636E0-38AB-43E4-91E1-9E890E4A1701}" destId="{F21D06E4-EA8E-441B-94FF-241315CF683D}" srcOrd="0" destOrd="0" presId="urn:microsoft.com/office/officeart/2008/layout/HexagonCluster"/>
    <dgm:cxn modelId="{2E94CBAD-1D48-4349-BC26-8A99CF936AD3}" type="presParOf" srcId="{70CC6FAF-088A-45E1-9658-04E656FCE74D}" destId="{C9E50912-1E69-4611-B69E-76B6E2929B56}" srcOrd="13" destOrd="0" presId="urn:microsoft.com/office/officeart/2008/layout/HexagonCluster"/>
    <dgm:cxn modelId="{BC6CDF39-3B26-4B34-B4D1-F22F8EBBF2C3}" type="presParOf" srcId="{C9E50912-1E69-4611-B69E-76B6E2929B56}" destId="{4F31F8F0-971B-4C21-9A0A-227AE65226AE}" srcOrd="0" destOrd="0" presId="urn:microsoft.com/office/officeart/2008/layout/HexagonCluster"/>
    <dgm:cxn modelId="{35A8C8A7-8A07-415F-AC5D-F2AB000ADB8C}" type="presParOf" srcId="{70CC6FAF-088A-45E1-9658-04E656FCE74D}" destId="{4CFC254B-5A02-4183-BE6F-4F84D4B2C75D}" srcOrd="14" destOrd="0" presId="urn:microsoft.com/office/officeart/2008/layout/HexagonCluster"/>
    <dgm:cxn modelId="{24671586-FB54-4B1B-BFE3-5C843969CF3D}" type="presParOf" srcId="{4CFC254B-5A02-4183-BE6F-4F84D4B2C75D}" destId="{2B40D051-6768-4044-83A6-773A1C69B5AF}" srcOrd="0" destOrd="0" presId="urn:microsoft.com/office/officeart/2008/layout/HexagonCluster"/>
    <dgm:cxn modelId="{3E118AE2-C316-46EE-AB7B-1F583608B7BE}" type="presParOf" srcId="{70CC6FAF-088A-45E1-9658-04E656FCE74D}" destId="{8F5DC618-61A1-49AA-99EF-BF2D4A72AD65}" srcOrd="15" destOrd="0" presId="urn:microsoft.com/office/officeart/2008/layout/HexagonCluster"/>
    <dgm:cxn modelId="{4A587127-06D2-4BEA-A996-73204BCC16B4}" type="presParOf" srcId="{8F5DC618-61A1-49AA-99EF-BF2D4A72AD65}" destId="{8E03153A-21FF-4AAD-B8E2-88E162882BE6}" srcOrd="0" destOrd="0" presId="urn:microsoft.com/office/officeart/2008/layout/HexagonCluster"/>
    <dgm:cxn modelId="{A909637A-E2E3-4279-AA2F-0FE9947E393B}" type="presParOf" srcId="{70CC6FAF-088A-45E1-9658-04E656FCE74D}" destId="{2C4FC369-3BE8-4F91-8EFE-A0D84F6EE0FA}" srcOrd="16" destOrd="0" presId="urn:microsoft.com/office/officeart/2008/layout/HexagonCluster"/>
    <dgm:cxn modelId="{BA7260C3-3A27-4D29-B518-5B3A3D342A24}" type="presParOf" srcId="{2C4FC369-3BE8-4F91-8EFE-A0D84F6EE0FA}" destId="{604595FE-BB1B-446F-A17B-8DEBB1213FBA}" srcOrd="0" destOrd="0" presId="urn:microsoft.com/office/officeart/2008/layout/HexagonCluster"/>
    <dgm:cxn modelId="{59DD3214-7996-4E13-84BE-9277EB797549}" type="presParOf" srcId="{70CC6FAF-088A-45E1-9658-04E656FCE74D}" destId="{BF793A9C-CD33-4904-940D-FEA169D56BE4}" srcOrd="17" destOrd="0" presId="urn:microsoft.com/office/officeart/2008/layout/HexagonCluster"/>
    <dgm:cxn modelId="{16C091E3-32A8-467E-A28D-D7F44E34529D}" type="presParOf" srcId="{BF793A9C-CD33-4904-940D-FEA169D56BE4}" destId="{946DF599-8F78-47EE-863F-25A46CD7D8E8}" srcOrd="0" destOrd="0" presId="urn:microsoft.com/office/officeart/2008/layout/HexagonCluster"/>
    <dgm:cxn modelId="{E7F02E5E-5096-4CB8-9D56-0B6E99462513}" type="presParOf" srcId="{70CC6FAF-088A-45E1-9658-04E656FCE74D}" destId="{3F7AF45B-1C02-4EB5-A8D5-DAF83FF8F92E}" srcOrd="18" destOrd="0" presId="urn:microsoft.com/office/officeart/2008/layout/HexagonCluster"/>
    <dgm:cxn modelId="{1792C59D-6345-4CF7-AFDF-03559F2C905A}" type="presParOf" srcId="{3F7AF45B-1C02-4EB5-A8D5-DAF83FF8F92E}" destId="{08EFD198-7D6A-4E5C-8EE1-76C467BE7172}" srcOrd="0" destOrd="0" presId="urn:microsoft.com/office/officeart/2008/layout/HexagonCluster"/>
    <dgm:cxn modelId="{64D7C276-34D3-47E2-93D4-ABFA68DB38C8}" type="presParOf" srcId="{70CC6FAF-088A-45E1-9658-04E656FCE74D}" destId="{603BE973-1C86-4AAC-8FDB-5EBE86C5F9B6}" srcOrd="19" destOrd="0" presId="urn:microsoft.com/office/officeart/2008/layout/HexagonCluster"/>
    <dgm:cxn modelId="{3CF59D1D-CDEC-4475-8ECF-0FB62D072C06}" type="presParOf" srcId="{603BE973-1C86-4AAC-8FDB-5EBE86C5F9B6}" destId="{505CD432-C998-4914-94BA-F33D505CF277}" srcOrd="0" destOrd="0" presId="urn:microsoft.com/office/officeart/2008/layout/HexagonCluster"/>
    <dgm:cxn modelId="{6946F332-F60F-471D-8EDB-B999D808687D}" type="presParOf" srcId="{70CC6FAF-088A-45E1-9658-04E656FCE74D}" destId="{7102C196-29E9-4DC4-A3A6-2794AF9E8758}" srcOrd="20" destOrd="0" presId="urn:microsoft.com/office/officeart/2008/layout/HexagonCluster"/>
    <dgm:cxn modelId="{DB90F692-C3EF-4AEF-B6B7-26D5E24CC14B}" type="presParOf" srcId="{7102C196-29E9-4DC4-A3A6-2794AF9E8758}" destId="{7681B306-630A-4395-BD69-D16A66624A48}" srcOrd="0" destOrd="0" presId="urn:microsoft.com/office/officeart/2008/layout/HexagonCluster"/>
    <dgm:cxn modelId="{866B9D2F-960A-4924-B7D7-F8FE8CA8736F}" type="presParOf" srcId="{70CC6FAF-088A-45E1-9658-04E656FCE74D}" destId="{C95F8782-B211-4090-9C7A-3CF440A2BE3F}" srcOrd="21" destOrd="0" presId="urn:microsoft.com/office/officeart/2008/layout/HexagonCluster"/>
    <dgm:cxn modelId="{BC1C693B-7150-4E30-B792-3EEADC5D6B1F}" type="presParOf" srcId="{C95F8782-B211-4090-9C7A-3CF440A2BE3F}" destId="{938FFFD6-76D0-467D-A37C-678F3206D847}" srcOrd="0" destOrd="0" presId="urn:microsoft.com/office/officeart/2008/layout/HexagonCluster"/>
    <dgm:cxn modelId="{53192CAD-7D88-4E2A-BFF7-B162099EEF8B}" type="presParOf" srcId="{70CC6FAF-088A-45E1-9658-04E656FCE74D}" destId="{BABA1E9C-43D2-4F2E-ADCA-71016B574783}" srcOrd="22" destOrd="0" presId="urn:microsoft.com/office/officeart/2008/layout/HexagonCluster"/>
    <dgm:cxn modelId="{59D2959D-B804-4EA3-A10C-8726F0A0AF51}" type="presParOf" srcId="{BABA1E9C-43D2-4F2E-ADCA-71016B574783}" destId="{67D35832-D152-4282-8298-42F335057044}" srcOrd="0" destOrd="0" presId="urn:microsoft.com/office/officeart/2008/layout/HexagonCluster"/>
    <dgm:cxn modelId="{D2361CE2-9C0A-42BC-832A-8AF125AAF353}" type="presParOf" srcId="{70CC6FAF-088A-45E1-9658-04E656FCE74D}" destId="{8100E1A6-A16E-49DE-80C1-34776AF78ADD}" srcOrd="23" destOrd="0" presId="urn:microsoft.com/office/officeart/2008/layout/HexagonCluster"/>
    <dgm:cxn modelId="{D67FEF86-DA98-4A5C-AC6D-8D29B6A67F6A}" type="presParOf" srcId="{8100E1A6-A16E-49DE-80C1-34776AF78ADD}" destId="{995F0A73-1AC7-4C02-A930-5FDBA64F7D18}"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10ACA8-3914-4C16-AB08-183E10F0DBD1}" type="doc">
      <dgm:prSet loTypeId="urn:microsoft.com/office/officeart/2005/8/layout/default" loCatId="list" qsTypeId="urn:microsoft.com/office/officeart/2005/8/quickstyle/simple4" qsCatId="simple" csTypeId="urn:microsoft.com/office/officeart/2005/8/colors/accent0_3" csCatId="mainScheme" phldr="1"/>
      <dgm:spPr/>
      <dgm:t>
        <a:bodyPr/>
        <a:lstStyle/>
        <a:p>
          <a:endParaRPr lang="en-US"/>
        </a:p>
      </dgm:t>
    </dgm:pt>
    <dgm:pt modelId="{9912B4F1-0954-4F93-9B1A-47965BCFF2AF}">
      <dgm:prSet phldrT="[Text]" custT="1"/>
      <dgm:spPr>
        <a:solidFill>
          <a:srgbClr val="071B2C"/>
        </a:solidFill>
      </dgm:spPr>
      <dgm:t>
        <a:bodyPr/>
        <a:lstStyle/>
        <a:p>
          <a:r>
            <a:rPr lang="en-US" sz="3600" b="1" dirty="0">
              <a:latin typeface="Avenir Book" panose="020B0503020203020204" pitchFamily="34" charset="-78"/>
              <a:cs typeface="Avenir Book" panose="020B0503020203020204" pitchFamily="34" charset="-78"/>
            </a:rPr>
            <a:t>Transdisciplinary under- and postgraduate learning, teaching, research, innovation, and engagement – “where art meets science”</a:t>
          </a:r>
        </a:p>
      </dgm:t>
    </dgm:pt>
    <dgm:pt modelId="{BDF2B7BF-BE5C-4CB6-A805-3525ADBA0A5C}" type="parTrans" cxnId="{B16ECD29-B4E3-4954-A1C0-C3EFA52B457E}">
      <dgm:prSet/>
      <dgm:spPr/>
      <dgm:t>
        <a:bodyPr/>
        <a:lstStyle/>
        <a:p>
          <a:endParaRPr lang="en-US" sz="2800" b="1">
            <a:latin typeface="Avenir Book" panose="020B0503020203020204" pitchFamily="34" charset="-78"/>
            <a:cs typeface="Avenir Book" panose="020B0503020203020204" pitchFamily="34" charset="-78"/>
          </a:endParaRPr>
        </a:p>
      </dgm:t>
    </dgm:pt>
    <dgm:pt modelId="{B065AC8C-B034-46BA-BEF8-521B98ADDF47}" type="sibTrans" cxnId="{B16ECD29-B4E3-4954-A1C0-C3EFA52B457E}">
      <dgm:prSet/>
      <dgm:spPr/>
      <dgm:t>
        <a:bodyPr/>
        <a:lstStyle/>
        <a:p>
          <a:endParaRPr lang="en-US" sz="2800" b="1">
            <a:latin typeface="Avenir Book" panose="020B0503020203020204" pitchFamily="34" charset="-78"/>
            <a:cs typeface="Avenir Book" panose="020B0503020203020204" pitchFamily="34" charset="-78"/>
          </a:endParaRPr>
        </a:p>
      </dgm:t>
    </dgm:pt>
    <dgm:pt modelId="{3955F5EC-533C-4F70-9E0B-EBFB8A5F0C5E}">
      <dgm:prSet phldrT="[Text]" custT="1"/>
      <dgm:spPr>
        <a:solidFill>
          <a:srgbClr val="FFB81C"/>
        </a:solidFill>
        <a:ln>
          <a:solidFill>
            <a:srgbClr val="FFB81C"/>
          </a:solidFill>
        </a:ln>
      </dgm:spPr>
      <dgm:t>
        <a:bodyPr/>
        <a:lstStyle/>
        <a:p>
          <a:r>
            <a:rPr lang="en-US" sz="3600" b="1" dirty="0">
              <a:solidFill>
                <a:srgbClr val="120D1F"/>
              </a:solidFill>
              <a:latin typeface="Avenir Book" panose="020B0503020203020204" pitchFamily="34" charset="-78"/>
              <a:cs typeface="Avenir Book" panose="020B0503020203020204" pitchFamily="34" charset="-78"/>
            </a:rPr>
            <a:t>Sustainable coastal livelihoods, economic development &amp; marine protection</a:t>
          </a:r>
        </a:p>
      </dgm:t>
    </dgm:pt>
    <dgm:pt modelId="{9094BC9D-EBFA-4011-B4CE-C9100D3F09D5}" type="parTrans" cxnId="{B9D69AFF-7808-41AF-92CA-09C4A8A88CE1}">
      <dgm:prSet/>
      <dgm:spPr/>
      <dgm:t>
        <a:bodyPr/>
        <a:lstStyle/>
        <a:p>
          <a:endParaRPr lang="en-US" sz="2800" b="1">
            <a:latin typeface="Avenir Book" panose="020B0503020203020204" pitchFamily="34" charset="-78"/>
            <a:cs typeface="Avenir Book" panose="020B0503020203020204" pitchFamily="34" charset="-78"/>
          </a:endParaRPr>
        </a:p>
      </dgm:t>
    </dgm:pt>
    <dgm:pt modelId="{AE328FF3-8F1A-413E-8E7A-21F8B5EBDB27}" type="sibTrans" cxnId="{B9D69AFF-7808-41AF-92CA-09C4A8A88CE1}">
      <dgm:prSet/>
      <dgm:spPr/>
      <dgm:t>
        <a:bodyPr/>
        <a:lstStyle/>
        <a:p>
          <a:endParaRPr lang="en-US" sz="2800" b="1">
            <a:latin typeface="Avenir Book" panose="020B0503020203020204" pitchFamily="34" charset="-78"/>
            <a:cs typeface="Avenir Book" panose="020B0503020203020204" pitchFamily="34" charset="-78"/>
          </a:endParaRPr>
        </a:p>
      </dgm:t>
    </dgm:pt>
    <dgm:pt modelId="{8C8A4AAC-FD36-4BED-8347-C0CB16DB7DF0}">
      <dgm:prSet phldrT="[Text]" custT="1"/>
      <dgm:spPr>
        <a:solidFill>
          <a:srgbClr val="FFB81C"/>
        </a:solidFill>
      </dgm:spPr>
      <dgm:t>
        <a:bodyPr/>
        <a:lstStyle/>
        <a:p>
          <a:r>
            <a:rPr lang="en-US" sz="3600" b="1" dirty="0">
              <a:solidFill>
                <a:srgbClr val="120D1F"/>
              </a:solidFill>
              <a:latin typeface="Avenir Book" panose="020B0503020203020204" pitchFamily="34" charset="-78"/>
              <a:cs typeface="Avenir Book" panose="020B0503020203020204" pitchFamily="34" charset="-78"/>
            </a:rPr>
            <a:t>Quintuple helix partnerships</a:t>
          </a:r>
        </a:p>
      </dgm:t>
    </dgm:pt>
    <dgm:pt modelId="{B47F38C6-E429-4BD2-A17C-66C4086C6823}" type="parTrans" cxnId="{454EC40F-1864-45BF-84D9-CB0E2195EFD1}">
      <dgm:prSet/>
      <dgm:spPr/>
      <dgm:t>
        <a:bodyPr/>
        <a:lstStyle/>
        <a:p>
          <a:endParaRPr lang="en-US" sz="2800" b="1">
            <a:latin typeface="Avenir Book" panose="020B0503020203020204" pitchFamily="34" charset="-78"/>
            <a:cs typeface="Avenir Book" panose="020B0503020203020204" pitchFamily="34" charset="-78"/>
          </a:endParaRPr>
        </a:p>
      </dgm:t>
    </dgm:pt>
    <dgm:pt modelId="{150D4044-83C9-4CBC-BD11-DD83A7CC223D}" type="sibTrans" cxnId="{454EC40F-1864-45BF-84D9-CB0E2195EFD1}">
      <dgm:prSet/>
      <dgm:spPr/>
      <dgm:t>
        <a:bodyPr/>
        <a:lstStyle/>
        <a:p>
          <a:endParaRPr lang="en-US" sz="2800" b="1">
            <a:latin typeface="Avenir Book" panose="020B0503020203020204" pitchFamily="34" charset="-78"/>
            <a:cs typeface="Avenir Book" panose="020B0503020203020204" pitchFamily="34" charset="-78"/>
          </a:endParaRPr>
        </a:p>
      </dgm:t>
    </dgm:pt>
    <dgm:pt modelId="{1F802923-4930-4F84-BEE1-9373E07026D1}">
      <dgm:prSet phldrT="[Text]" custT="1"/>
      <dgm:spPr>
        <a:solidFill>
          <a:srgbClr val="071B2C"/>
        </a:solidFill>
      </dgm:spPr>
      <dgm:t>
        <a:bodyPr/>
        <a:lstStyle/>
        <a:p>
          <a:r>
            <a:rPr lang="en-US" sz="3600" b="1" dirty="0">
              <a:latin typeface="Avenir Book" panose="020B0503020203020204" pitchFamily="34" charset="-78"/>
              <a:cs typeface="Avenir Book" panose="020B0503020203020204" pitchFamily="34" charset="-78"/>
            </a:rPr>
            <a:t>Leading post-school destination for transdisciplinary ocean sciences</a:t>
          </a:r>
        </a:p>
      </dgm:t>
    </dgm:pt>
    <dgm:pt modelId="{5FF7C474-57C0-420F-A820-3F3502240837}" type="parTrans" cxnId="{471C673A-67FA-4B1F-9AA4-1B8A360AC3FB}">
      <dgm:prSet/>
      <dgm:spPr/>
      <dgm:t>
        <a:bodyPr/>
        <a:lstStyle/>
        <a:p>
          <a:endParaRPr lang="en-US" sz="2800" b="1">
            <a:latin typeface="Avenir Book" panose="020B0503020203020204" pitchFamily="34" charset="-78"/>
            <a:cs typeface="Avenir Book" panose="020B0503020203020204" pitchFamily="34" charset="-78"/>
          </a:endParaRPr>
        </a:p>
      </dgm:t>
    </dgm:pt>
    <dgm:pt modelId="{F22BF92E-BBD6-46C1-9459-61E043CD44BF}" type="sibTrans" cxnId="{471C673A-67FA-4B1F-9AA4-1B8A360AC3FB}">
      <dgm:prSet/>
      <dgm:spPr/>
      <dgm:t>
        <a:bodyPr/>
        <a:lstStyle/>
        <a:p>
          <a:endParaRPr lang="en-US" sz="2800" b="1">
            <a:latin typeface="Avenir Book" panose="020B0503020203020204" pitchFamily="34" charset="-78"/>
            <a:cs typeface="Avenir Book" panose="020B0503020203020204" pitchFamily="34" charset="-78"/>
          </a:endParaRPr>
        </a:p>
      </dgm:t>
    </dgm:pt>
    <dgm:pt modelId="{24E73185-68A5-4F53-8AD9-87442544B1B8}" type="pres">
      <dgm:prSet presAssocID="{3310ACA8-3914-4C16-AB08-183E10F0DBD1}" presName="diagram" presStyleCnt="0">
        <dgm:presLayoutVars>
          <dgm:dir/>
          <dgm:resizeHandles val="exact"/>
        </dgm:presLayoutVars>
      </dgm:prSet>
      <dgm:spPr/>
    </dgm:pt>
    <dgm:pt modelId="{C7DA6D67-9E36-4C23-910A-4D3051F58C3F}" type="pres">
      <dgm:prSet presAssocID="{9912B4F1-0954-4F93-9B1A-47965BCFF2AF}" presName="node" presStyleLbl="node1" presStyleIdx="0" presStyleCnt="4">
        <dgm:presLayoutVars>
          <dgm:bulletEnabled val="1"/>
        </dgm:presLayoutVars>
      </dgm:prSet>
      <dgm:spPr/>
    </dgm:pt>
    <dgm:pt modelId="{F58349C9-7371-47F3-9C9F-E7919B89A576}" type="pres">
      <dgm:prSet presAssocID="{B065AC8C-B034-46BA-BEF8-521B98ADDF47}" presName="sibTrans" presStyleCnt="0"/>
      <dgm:spPr/>
    </dgm:pt>
    <dgm:pt modelId="{92E7A0CE-F056-4321-A354-4106CFF5E17C}" type="pres">
      <dgm:prSet presAssocID="{3955F5EC-533C-4F70-9E0B-EBFB8A5F0C5E}" presName="node" presStyleLbl="node1" presStyleIdx="1" presStyleCnt="4">
        <dgm:presLayoutVars>
          <dgm:bulletEnabled val="1"/>
        </dgm:presLayoutVars>
      </dgm:prSet>
      <dgm:spPr/>
    </dgm:pt>
    <dgm:pt modelId="{054E0723-BB51-437B-9A43-18A06D9491E0}" type="pres">
      <dgm:prSet presAssocID="{AE328FF3-8F1A-413E-8E7A-21F8B5EBDB27}" presName="sibTrans" presStyleCnt="0"/>
      <dgm:spPr/>
    </dgm:pt>
    <dgm:pt modelId="{45F05429-3880-45DB-B21B-6C3625FBFECE}" type="pres">
      <dgm:prSet presAssocID="{8C8A4AAC-FD36-4BED-8347-C0CB16DB7DF0}" presName="node" presStyleLbl="node1" presStyleIdx="2" presStyleCnt="4">
        <dgm:presLayoutVars>
          <dgm:bulletEnabled val="1"/>
        </dgm:presLayoutVars>
      </dgm:prSet>
      <dgm:spPr/>
    </dgm:pt>
    <dgm:pt modelId="{047D5E43-EAA4-4DDA-A6A9-79F18439EA44}" type="pres">
      <dgm:prSet presAssocID="{150D4044-83C9-4CBC-BD11-DD83A7CC223D}" presName="sibTrans" presStyleCnt="0"/>
      <dgm:spPr/>
    </dgm:pt>
    <dgm:pt modelId="{7232220F-93FB-4D3D-84CE-2A35232B8F6D}" type="pres">
      <dgm:prSet presAssocID="{1F802923-4930-4F84-BEE1-9373E07026D1}" presName="node" presStyleLbl="node1" presStyleIdx="3" presStyleCnt="4">
        <dgm:presLayoutVars>
          <dgm:bulletEnabled val="1"/>
        </dgm:presLayoutVars>
      </dgm:prSet>
      <dgm:spPr/>
    </dgm:pt>
  </dgm:ptLst>
  <dgm:cxnLst>
    <dgm:cxn modelId="{8D8F1E05-A3DF-4784-966F-13A868BC890C}" type="presOf" srcId="{8C8A4AAC-FD36-4BED-8347-C0CB16DB7DF0}" destId="{45F05429-3880-45DB-B21B-6C3625FBFECE}" srcOrd="0" destOrd="0" presId="urn:microsoft.com/office/officeart/2005/8/layout/default"/>
    <dgm:cxn modelId="{454EC40F-1864-45BF-84D9-CB0E2195EFD1}" srcId="{3310ACA8-3914-4C16-AB08-183E10F0DBD1}" destId="{8C8A4AAC-FD36-4BED-8347-C0CB16DB7DF0}" srcOrd="2" destOrd="0" parTransId="{B47F38C6-E429-4BD2-A17C-66C4086C6823}" sibTransId="{150D4044-83C9-4CBC-BD11-DD83A7CC223D}"/>
    <dgm:cxn modelId="{B16ECD29-B4E3-4954-A1C0-C3EFA52B457E}" srcId="{3310ACA8-3914-4C16-AB08-183E10F0DBD1}" destId="{9912B4F1-0954-4F93-9B1A-47965BCFF2AF}" srcOrd="0" destOrd="0" parTransId="{BDF2B7BF-BE5C-4CB6-A805-3525ADBA0A5C}" sibTransId="{B065AC8C-B034-46BA-BEF8-521B98ADDF47}"/>
    <dgm:cxn modelId="{471C673A-67FA-4B1F-9AA4-1B8A360AC3FB}" srcId="{3310ACA8-3914-4C16-AB08-183E10F0DBD1}" destId="{1F802923-4930-4F84-BEE1-9373E07026D1}" srcOrd="3" destOrd="0" parTransId="{5FF7C474-57C0-420F-A820-3F3502240837}" sibTransId="{F22BF92E-BBD6-46C1-9459-61E043CD44BF}"/>
    <dgm:cxn modelId="{3AF1C164-D295-4ABA-A8EA-3BFCA2B2D6E7}" type="presOf" srcId="{1F802923-4930-4F84-BEE1-9373E07026D1}" destId="{7232220F-93FB-4D3D-84CE-2A35232B8F6D}" srcOrd="0" destOrd="0" presId="urn:microsoft.com/office/officeart/2005/8/layout/default"/>
    <dgm:cxn modelId="{85C4AF70-9292-4EBB-8BFC-206F494A751E}" type="presOf" srcId="{3310ACA8-3914-4C16-AB08-183E10F0DBD1}" destId="{24E73185-68A5-4F53-8AD9-87442544B1B8}" srcOrd="0" destOrd="0" presId="urn:microsoft.com/office/officeart/2005/8/layout/default"/>
    <dgm:cxn modelId="{64746991-A561-4B07-92B9-DF28E267658E}" type="presOf" srcId="{9912B4F1-0954-4F93-9B1A-47965BCFF2AF}" destId="{C7DA6D67-9E36-4C23-910A-4D3051F58C3F}" srcOrd="0" destOrd="0" presId="urn:microsoft.com/office/officeart/2005/8/layout/default"/>
    <dgm:cxn modelId="{DDE3EEDD-156F-4DD2-8493-33CFC43A3CE4}" type="presOf" srcId="{3955F5EC-533C-4F70-9E0B-EBFB8A5F0C5E}" destId="{92E7A0CE-F056-4321-A354-4106CFF5E17C}" srcOrd="0" destOrd="0" presId="urn:microsoft.com/office/officeart/2005/8/layout/default"/>
    <dgm:cxn modelId="{B9D69AFF-7808-41AF-92CA-09C4A8A88CE1}" srcId="{3310ACA8-3914-4C16-AB08-183E10F0DBD1}" destId="{3955F5EC-533C-4F70-9E0B-EBFB8A5F0C5E}" srcOrd="1" destOrd="0" parTransId="{9094BC9D-EBFA-4011-B4CE-C9100D3F09D5}" sibTransId="{AE328FF3-8F1A-413E-8E7A-21F8B5EBDB27}"/>
    <dgm:cxn modelId="{F0968C49-DFAD-481C-AA4E-6019D2739CF7}" type="presParOf" srcId="{24E73185-68A5-4F53-8AD9-87442544B1B8}" destId="{C7DA6D67-9E36-4C23-910A-4D3051F58C3F}" srcOrd="0" destOrd="0" presId="urn:microsoft.com/office/officeart/2005/8/layout/default"/>
    <dgm:cxn modelId="{193328FC-6AD4-49ED-A6E2-F819D1497BF3}" type="presParOf" srcId="{24E73185-68A5-4F53-8AD9-87442544B1B8}" destId="{F58349C9-7371-47F3-9C9F-E7919B89A576}" srcOrd="1" destOrd="0" presId="urn:microsoft.com/office/officeart/2005/8/layout/default"/>
    <dgm:cxn modelId="{42F32324-F887-432C-B463-D8B982C331A1}" type="presParOf" srcId="{24E73185-68A5-4F53-8AD9-87442544B1B8}" destId="{92E7A0CE-F056-4321-A354-4106CFF5E17C}" srcOrd="2" destOrd="0" presId="urn:microsoft.com/office/officeart/2005/8/layout/default"/>
    <dgm:cxn modelId="{D7DA4BEE-AFF5-4D7F-84E6-5304FDD7DB9D}" type="presParOf" srcId="{24E73185-68A5-4F53-8AD9-87442544B1B8}" destId="{054E0723-BB51-437B-9A43-18A06D9491E0}" srcOrd="3" destOrd="0" presId="urn:microsoft.com/office/officeart/2005/8/layout/default"/>
    <dgm:cxn modelId="{2CD85FB3-7096-4A5F-944D-88E22527D3EE}" type="presParOf" srcId="{24E73185-68A5-4F53-8AD9-87442544B1B8}" destId="{45F05429-3880-45DB-B21B-6C3625FBFECE}" srcOrd="4" destOrd="0" presId="urn:microsoft.com/office/officeart/2005/8/layout/default"/>
    <dgm:cxn modelId="{15F278AA-EF0B-42E6-A131-EDCD1DBD3C68}" type="presParOf" srcId="{24E73185-68A5-4F53-8AD9-87442544B1B8}" destId="{047D5E43-EAA4-4DDA-A6A9-79F18439EA44}" srcOrd="5" destOrd="0" presId="urn:microsoft.com/office/officeart/2005/8/layout/default"/>
    <dgm:cxn modelId="{D1AE7DB6-0A6E-4050-8245-B1A384A46AEC}" type="presParOf" srcId="{24E73185-68A5-4F53-8AD9-87442544B1B8}" destId="{7232220F-93FB-4D3D-84CE-2A35232B8F6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02AA19-746E-4762-99E5-2E467F0486FE}"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ZA"/>
        </a:p>
      </dgm:t>
    </dgm:pt>
    <dgm:pt modelId="{434E8B0B-1CBF-4B09-B85E-8A6D021D8D1A}">
      <dgm:prSet phldrT="[Text]" custT="1"/>
      <dgm:spPr>
        <a:solidFill>
          <a:srgbClr val="071B2C"/>
        </a:solidFill>
      </dgm:spPr>
      <dgm:t>
        <a:bodyPr/>
        <a:lstStyle/>
        <a:p>
          <a:pPr>
            <a:buNone/>
          </a:pPr>
          <a:r>
            <a:rPr lang="en-US" sz="3200" b="1" dirty="0">
              <a:latin typeface="Avenir Book" panose="020B0503020203020204" pitchFamily="34" charset="-78"/>
              <a:ea typeface="+mn-ea"/>
              <a:cs typeface="Avenir Book" panose="020B0503020203020204" pitchFamily="34" charset="-78"/>
            </a:rPr>
            <a:t>Ocean</a:t>
          </a:r>
          <a:r>
            <a:rPr lang="en-US" sz="3200" b="1" baseline="0" dirty="0">
              <a:latin typeface="Avenir Book" panose="020B0503020203020204" pitchFamily="34" charset="-78"/>
              <a:ea typeface="+mn-ea"/>
              <a:cs typeface="Avenir Book" panose="020B0503020203020204" pitchFamily="34" charset="-78"/>
            </a:rPr>
            <a:t> cultures, heritage &amp; coastal paleontology</a:t>
          </a:r>
          <a:endParaRPr lang="en-ZA" sz="3200" b="1" dirty="0">
            <a:latin typeface="Avenir Book" panose="020B0503020203020204" pitchFamily="34" charset="-78"/>
            <a:cs typeface="Avenir Book" panose="020B0503020203020204" pitchFamily="34" charset="-78"/>
          </a:endParaRPr>
        </a:p>
      </dgm:t>
    </dgm:pt>
    <dgm:pt modelId="{5C932722-4706-40DB-9093-F1B52A1E4B6C}" type="parTrans" cxnId="{76EB5CEB-4C53-47A8-B780-AB3DADE38983}">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4D88CF82-75F6-42AC-A4F2-6B15C4659366}" type="sibTrans" cxnId="{76EB5CEB-4C53-47A8-B780-AB3DADE38983}">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988AD358-CA12-46C8-88A0-3D566E4704E2}">
      <dgm:prSet phldrT="[Text]" custT="1"/>
      <dgm:spPr>
        <a:solidFill>
          <a:srgbClr val="FFB81C"/>
        </a:solidFill>
      </dgm:spPr>
      <dgm:t>
        <a:bodyPr/>
        <a:lstStyle/>
        <a:p>
          <a:pPr>
            <a:buNone/>
          </a:pPr>
          <a:r>
            <a:rPr lang="en-US" sz="3200" b="1" dirty="0">
              <a:solidFill>
                <a:srgbClr val="071B2C"/>
              </a:solidFill>
              <a:latin typeface="Avenir Book" panose="020B0503020203020204" pitchFamily="34" charset="-78"/>
              <a:ea typeface="+mn-ea"/>
              <a:cs typeface="Avenir Book" panose="020B0503020203020204" pitchFamily="34" charset="-78"/>
            </a:rPr>
            <a:t>Ocean governance and law of the seas</a:t>
          </a:r>
          <a:endParaRPr lang="en-ZA" sz="3200" b="1" dirty="0">
            <a:solidFill>
              <a:srgbClr val="071B2C"/>
            </a:solidFill>
            <a:latin typeface="Avenir Book" panose="020B0503020203020204" pitchFamily="34" charset="-78"/>
            <a:cs typeface="Avenir Book" panose="020B0503020203020204" pitchFamily="34" charset="-78"/>
          </a:endParaRPr>
        </a:p>
      </dgm:t>
    </dgm:pt>
    <dgm:pt modelId="{DD94BCA6-B55F-4262-BCA1-E52E2C899767}" type="parTrans" cxnId="{162E64E5-DB4B-4DDE-96C0-E380A3128B0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E9964546-82E0-4CCB-8C06-9F8C456AE119}" type="sibTrans" cxnId="{162E64E5-DB4B-4DDE-96C0-E380A3128B0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D47CC221-EB5C-47E0-B122-72397268E512}">
      <dgm:prSet phldrT="[Text]" custT="1"/>
      <dgm:spPr>
        <a:solidFill>
          <a:srgbClr val="FFB81C"/>
        </a:solidFill>
      </dgm:spPr>
      <dgm:t>
        <a:bodyPr/>
        <a:lstStyle/>
        <a:p>
          <a:pPr>
            <a:buNone/>
          </a:pPr>
          <a:r>
            <a:rPr lang="en-US" sz="3200" b="1" dirty="0">
              <a:solidFill>
                <a:srgbClr val="071B2C"/>
              </a:solidFill>
              <a:latin typeface="Avenir Book" panose="020B0503020203020204" pitchFamily="34" charset="-78"/>
              <a:ea typeface="+mn-ea"/>
              <a:cs typeface="Avenir Book" panose="020B0503020203020204" pitchFamily="34" charset="-78"/>
            </a:rPr>
            <a:t>Marine engineering &amp; robotics</a:t>
          </a:r>
          <a:endParaRPr lang="en-ZA" sz="3200" b="1" dirty="0">
            <a:solidFill>
              <a:srgbClr val="071B2C"/>
            </a:solidFill>
            <a:latin typeface="Avenir Book" panose="020B0503020203020204" pitchFamily="34" charset="-78"/>
            <a:cs typeface="Avenir Book" panose="020B0503020203020204" pitchFamily="34" charset="-78"/>
          </a:endParaRPr>
        </a:p>
      </dgm:t>
    </dgm:pt>
    <dgm:pt modelId="{A1B391BB-0CDA-43F3-8A6E-1677E190FAF2}" type="parTrans" cxnId="{25ED0AE7-7B0B-4491-BAA0-C088FBFBC604}">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89A5B2AA-68A0-4B80-8DB7-3988A9F6F962}" type="sibTrans" cxnId="{25ED0AE7-7B0B-4491-BAA0-C088FBFBC604}">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8BCBD107-1809-4529-9024-9DBAE4C144AC}">
      <dgm:prSet phldrT="[Text]" custT="1"/>
      <dgm:spPr>
        <a:solidFill>
          <a:srgbClr val="071B2C"/>
        </a:solidFill>
      </dgm:spPr>
      <dgm:t>
        <a:bodyPr/>
        <a:lstStyle/>
        <a:p>
          <a:r>
            <a:rPr lang="en-ZA" sz="3200" b="1" dirty="0">
              <a:latin typeface="Avenir Book" panose="020B0503020203020204" pitchFamily="34" charset="-78"/>
              <a:cs typeface="Avenir Book" panose="020B0503020203020204" pitchFamily="34" charset="-78"/>
            </a:rPr>
            <a:t>Shallow water ecosystems &amp; estuaries</a:t>
          </a:r>
        </a:p>
      </dgm:t>
    </dgm:pt>
    <dgm:pt modelId="{20105A75-5709-451D-89C7-7B5AC6C8B78B}" type="parTrans" cxnId="{5166F85F-0CA8-4AF0-8E2E-EA7888FCF69E}">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569B17F1-6273-4564-BA9F-8C88A7300F79}" type="sibTrans" cxnId="{5166F85F-0CA8-4AF0-8E2E-EA7888FCF69E}">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FB5F1DF0-5F29-40B9-8CCD-75FAE2E4BB74}">
      <dgm:prSet phldrT="[Text]" custT="1"/>
      <dgm:spPr>
        <a:solidFill>
          <a:srgbClr val="FFB81C"/>
        </a:solidFill>
      </dgm:spPr>
      <dgm:t>
        <a:bodyPr/>
        <a:lstStyle/>
        <a:p>
          <a:r>
            <a:rPr lang="en-ZA" sz="3200" b="1" dirty="0">
              <a:solidFill>
                <a:srgbClr val="071B2C"/>
              </a:solidFill>
              <a:latin typeface="Avenir Book" panose="020B0503020203020204" pitchFamily="34" charset="-78"/>
              <a:cs typeface="Avenir Book" panose="020B0503020203020204" pitchFamily="34" charset="-78"/>
            </a:rPr>
            <a:t>Oceanography</a:t>
          </a:r>
        </a:p>
      </dgm:t>
    </dgm:pt>
    <dgm:pt modelId="{B9E25F5E-78E1-4F87-9123-4F19FDCF6FF7}" type="parTrans" cxnId="{985E06A0-B41F-4F99-B64D-6AD8F0B20026}">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0F411F61-425C-4E6E-BCFA-B3F0FF843485}" type="sibTrans" cxnId="{985E06A0-B41F-4F99-B64D-6AD8F0B20026}">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A80098FA-6D08-44CD-AFB9-9B08DB1251B6}">
      <dgm:prSet custT="1"/>
      <dgm:spPr>
        <a:solidFill>
          <a:srgbClr val="FFB81C"/>
        </a:solidFill>
      </dgm:spPr>
      <dgm:t>
        <a:bodyPr/>
        <a:lstStyle/>
        <a:p>
          <a:r>
            <a:rPr lang="en-US" sz="3200" b="1" dirty="0">
              <a:solidFill>
                <a:srgbClr val="071B2C"/>
              </a:solidFill>
              <a:latin typeface="Avenir Book" panose="020B0503020203020204" pitchFamily="34" charset="-78"/>
              <a:ea typeface="+mn-ea"/>
              <a:cs typeface="Avenir Book" panose="020B0503020203020204" pitchFamily="34" charset="-78"/>
            </a:rPr>
            <a:t>Marine biodiversity</a:t>
          </a:r>
        </a:p>
      </dgm:t>
    </dgm:pt>
    <dgm:pt modelId="{F2D398D3-9FE4-4C5B-A86C-B08B47A66BA9}" type="parTrans" cxnId="{A46A9A67-B6D4-4655-BFC1-9EFB33529F11}">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F057DB53-60EB-4AAC-9D2E-DAAF0B4D06C2}" type="sibTrans" cxnId="{A46A9A67-B6D4-4655-BFC1-9EFB33529F11}">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D47DB972-93A9-4B07-98BD-EDA43F81343F}">
      <dgm:prSet phldrT="[Text]" custT="1"/>
      <dgm:spPr>
        <a:solidFill>
          <a:srgbClr val="071B2C"/>
        </a:solidFill>
      </dgm:spPr>
      <dgm:t>
        <a:bodyPr/>
        <a:lstStyle/>
        <a:p>
          <a:pPr>
            <a:buNone/>
          </a:pPr>
          <a:r>
            <a:rPr lang="en-ZA" sz="3200" b="1">
              <a:latin typeface="Avenir Book" panose="020B0503020203020204" pitchFamily="34" charset="-78"/>
              <a:cs typeface="Avenir Book" panose="020B0503020203020204" pitchFamily="34" charset="-78"/>
            </a:rPr>
            <a:t>Marine spatial planning</a:t>
          </a:r>
        </a:p>
      </dgm:t>
    </dgm:pt>
    <dgm:pt modelId="{8AF5FC7F-486A-487C-A9B9-977D6ADE7128}" type="parTrans" cxnId="{EEE85B8C-6B5F-4D75-9D56-CC18A3B6D95C}">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5DF16F3C-E779-4D88-95A4-EF24A71375BF}" type="sibTrans" cxnId="{EEE85B8C-6B5F-4D75-9D56-CC18A3B6D95C}">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133218CF-E7BF-47EC-9161-8D1471233A43}">
      <dgm:prSet phldrT="[Text]" custT="1"/>
      <dgm:spPr>
        <a:solidFill>
          <a:srgbClr val="071B2C"/>
        </a:solidFill>
      </dgm:spPr>
      <dgm:t>
        <a:bodyPr/>
        <a:lstStyle/>
        <a:p>
          <a:r>
            <a:rPr lang="en-ZA" sz="3200" b="1">
              <a:latin typeface="Avenir Book" panose="020B0503020203020204" pitchFamily="34" charset="-78"/>
              <a:cs typeface="Avenir Book" panose="020B0503020203020204" pitchFamily="34" charset="-78"/>
            </a:rPr>
            <a:t>Climate and global change </a:t>
          </a:r>
        </a:p>
      </dgm:t>
    </dgm:pt>
    <dgm:pt modelId="{C1F0B21F-8592-47CE-9D7C-0672D99279C1}" type="parTrans" cxnId="{DE9A31F2-119A-4335-AEB3-17F0770FAEB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0248BC22-CF95-463E-886F-523B30BA5BAC}" type="sibTrans" cxnId="{DE9A31F2-119A-4335-AEB3-17F0770FAEB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84E4AA57-6783-4B71-A553-3B6595DBECD7}">
      <dgm:prSet custT="1"/>
      <dgm:spPr>
        <a:solidFill>
          <a:srgbClr val="071B2C"/>
        </a:solidFill>
      </dgm:spPr>
      <dgm:t>
        <a:bodyPr/>
        <a:lstStyle/>
        <a:p>
          <a:r>
            <a:rPr lang="en-US" sz="3200" b="1" dirty="0">
              <a:latin typeface="Avenir Book" panose="020B0503020203020204" pitchFamily="34" charset="-78"/>
              <a:ea typeface="+mn-ea"/>
              <a:cs typeface="Avenir Book" panose="020B0503020203020204" pitchFamily="34" charset="-78"/>
            </a:rPr>
            <a:t>Oceans economy</a:t>
          </a:r>
        </a:p>
      </dgm:t>
    </dgm:pt>
    <dgm:pt modelId="{0579918B-0400-44A6-BF7D-96DA89B5B128}" type="parTrans" cxnId="{2B0C6745-05F5-4B35-8309-FDC618A212D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2DF0C70E-B643-4B36-AEA1-403E3221370D}" type="sibTrans" cxnId="{2B0C6745-05F5-4B35-8309-FDC618A212D7}">
      <dgm:prSet/>
      <dgm:spPr/>
      <dgm:t>
        <a:bodyPr/>
        <a:lstStyle/>
        <a:p>
          <a:endParaRPr lang="en-ZA" sz="3200" b="1">
            <a:solidFill>
              <a:srgbClr val="071B2C"/>
            </a:solidFill>
            <a:latin typeface="Avenir Book" panose="020B0503020203020204" pitchFamily="34" charset="-78"/>
            <a:cs typeface="Avenir Book" panose="020B0503020203020204" pitchFamily="34" charset="-78"/>
          </a:endParaRPr>
        </a:p>
      </dgm:t>
    </dgm:pt>
    <dgm:pt modelId="{1818683D-2FD4-4839-B3FC-78B31BD44652}">
      <dgm:prSet phldrT="[Text]" custT="1"/>
      <dgm:spPr>
        <a:solidFill>
          <a:srgbClr val="FFB81C"/>
        </a:solidFill>
      </dgm:spPr>
      <dgm:t>
        <a:bodyPr/>
        <a:lstStyle/>
        <a:p>
          <a:r>
            <a:rPr lang="en-ZA" sz="3200" b="1" dirty="0">
              <a:solidFill>
                <a:srgbClr val="071B2C"/>
              </a:solidFill>
              <a:latin typeface="Avenir Book" panose="020B0503020203020204" pitchFamily="34" charset="-78"/>
              <a:cs typeface="Avenir Book" panose="020B0503020203020204" pitchFamily="34" charset="-78"/>
            </a:rPr>
            <a:t>Maritime management &amp; logistics</a:t>
          </a:r>
        </a:p>
      </dgm:t>
    </dgm:pt>
    <dgm:pt modelId="{CBA69AF9-2AB4-4BE6-85F4-5C96AE51E608}" type="parTrans" cxnId="{56C91528-3D5E-4BB1-B12D-A228A7811DC7}">
      <dgm:prSet/>
      <dgm:spPr/>
      <dgm:t>
        <a:bodyPr/>
        <a:lstStyle/>
        <a:p>
          <a:endParaRPr lang="en-ZA" sz="3200"/>
        </a:p>
      </dgm:t>
    </dgm:pt>
    <dgm:pt modelId="{56DB02BC-3C83-4F22-A11A-BE32CA8C2FD0}" type="sibTrans" cxnId="{56C91528-3D5E-4BB1-B12D-A228A7811DC7}">
      <dgm:prSet/>
      <dgm:spPr/>
      <dgm:t>
        <a:bodyPr/>
        <a:lstStyle/>
        <a:p>
          <a:endParaRPr lang="en-ZA" sz="3200"/>
        </a:p>
      </dgm:t>
    </dgm:pt>
    <dgm:pt modelId="{0ECA723B-75AF-4B9F-B07F-53EFE11A631D}">
      <dgm:prSet custT="1"/>
      <dgm:spPr>
        <a:solidFill>
          <a:srgbClr val="FFB81C"/>
        </a:solidFill>
      </dgm:spPr>
      <dgm:t>
        <a:bodyPr/>
        <a:lstStyle/>
        <a:p>
          <a:r>
            <a:rPr lang="en-ZA" sz="3200" b="1" dirty="0">
              <a:solidFill>
                <a:srgbClr val="071B2C"/>
              </a:solidFill>
              <a:latin typeface="Avenir Book" panose="020B0503020203020204" pitchFamily="34" charset="-78"/>
              <a:cs typeface="Avenir Book" panose="020B0503020203020204" pitchFamily="34" charset="-78"/>
            </a:rPr>
            <a:t>Marine food security </a:t>
          </a:r>
          <a:endParaRPr lang="en-ZA" sz="3200" dirty="0">
            <a:solidFill>
              <a:srgbClr val="071B2C"/>
            </a:solidFill>
          </a:endParaRPr>
        </a:p>
      </dgm:t>
    </dgm:pt>
    <dgm:pt modelId="{8B94A3A7-7F81-4F0F-846A-3076D05EA3B3}" type="parTrans" cxnId="{64B18DBB-2FEA-4010-BD3F-27F0922EE2C2}">
      <dgm:prSet/>
      <dgm:spPr/>
      <dgm:t>
        <a:bodyPr/>
        <a:lstStyle/>
        <a:p>
          <a:endParaRPr lang="en-ZA" sz="3200"/>
        </a:p>
      </dgm:t>
    </dgm:pt>
    <dgm:pt modelId="{0EBB9BC2-8247-4270-A3C7-64C532B5EE3A}" type="sibTrans" cxnId="{64B18DBB-2FEA-4010-BD3F-27F0922EE2C2}">
      <dgm:prSet/>
      <dgm:spPr/>
      <dgm:t>
        <a:bodyPr/>
        <a:lstStyle/>
        <a:p>
          <a:endParaRPr lang="en-ZA" sz="3200"/>
        </a:p>
      </dgm:t>
    </dgm:pt>
    <dgm:pt modelId="{52AD4E6F-5B92-4E36-9914-F937D87F0910}">
      <dgm:prSet phldrT="[Text]" custT="1"/>
      <dgm:spPr>
        <a:solidFill>
          <a:srgbClr val="071B2C"/>
        </a:solidFill>
      </dgm:spPr>
      <dgm:t>
        <a:bodyPr/>
        <a:lstStyle/>
        <a:p>
          <a:r>
            <a:rPr lang="en-ZA" sz="3200" b="1">
              <a:latin typeface="Avenir Book" panose="020B0503020203020204" pitchFamily="34" charset="-78"/>
              <a:cs typeface="Avenir Book" panose="020B0503020203020204" pitchFamily="34" charset="-78"/>
            </a:rPr>
            <a:t>Marine &amp; coastal tourism</a:t>
          </a:r>
          <a:endParaRPr lang="en-ZA" sz="3200" b="1" dirty="0">
            <a:latin typeface="Avenir Book" panose="020B0503020203020204" pitchFamily="34" charset="-78"/>
            <a:cs typeface="Avenir Book" panose="020B0503020203020204" pitchFamily="34" charset="-78"/>
          </a:endParaRPr>
        </a:p>
      </dgm:t>
    </dgm:pt>
    <dgm:pt modelId="{D53CBE8A-1672-4DDA-AC16-6EE22362AFCB}" type="parTrans" cxnId="{E66D1EB3-AD7C-463C-9B54-2D2647991B10}">
      <dgm:prSet/>
      <dgm:spPr/>
      <dgm:t>
        <a:bodyPr/>
        <a:lstStyle/>
        <a:p>
          <a:endParaRPr lang="en-ZA" sz="3200"/>
        </a:p>
      </dgm:t>
    </dgm:pt>
    <dgm:pt modelId="{86F740AE-B24C-4587-928F-1C8743D36A45}" type="sibTrans" cxnId="{E66D1EB3-AD7C-463C-9B54-2D2647991B10}">
      <dgm:prSet/>
      <dgm:spPr/>
      <dgm:t>
        <a:bodyPr/>
        <a:lstStyle/>
        <a:p>
          <a:endParaRPr lang="en-ZA" sz="3200"/>
        </a:p>
      </dgm:t>
    </dgm:pt>
    <dgm:pt modelId="{B2D65196-2572-480E-82A1-CA4EECE0F927}" type="pres">
      <dgm:prSet presAssocID="{6902AA19-746E-4762-99E5-2E467F0486FE}" presName="diagram" presStyleCnt="0">
        <dgm:presLayoutVars>
          <dgm:dir/>
          <dgm:resizeHandles val="exact"/>
        </dgm:presLayoutVars>
      </dgm:prSet>
      <dgm:spPr/>
    </dgm:pt>
    <dgm:pt modelId="{A3C27D54-774F-4B29-9380-6576BDE65D34}" type="pres">
      <dgm:prSet presAssocID="{434E8B0B-1CBF-4B09-B85E-8A6D021D8D1A}" presName="node" presStyleLbl="node1" presStyleIdx="0" presStyleCnt="12">
        <dgm:presLayoutVars>
          <dgm:bulletEnabled val="1"/>
        </dgm:presLayoutVars>
      </dgm:prSet>
      <dgm:spPr/>
    </dgm:pt>
    <dgm:pt modelId="{C8A5C307-95C3-4052-8DD9-CCC54EC40F66}" type="pres">
      <dgm:prSet presAssocID="{4D88CF82-75F6-42AC-A4F2-6B15C4659366}" presName="sibTrans" presStyleCnt="0"/>
      <dgm:spPr/>
    </dgm:pt>
    <dgm:pt modelId="{A340ED1E-171E-4898-8FE3-FE20A63FEEE3}" type="pres">
      <dgm:prSet presAssocID="{988AD358-CA12-46C8-88A0-3D566E4704E2}" presName="node" presStyleLbl="node1" presStyleIdx="1" presStyleCnt="12">
        <dgm:presLayoutVars>
          <dgm:bulletEnabled val="1"/>
        </dgm:presLayoutVars>
      </dgm:prSet>
      <dgm:spPr/>
    </dgm:pt>
    <dgm:pt modelId="{3656D8CF-B177-4F7C-B372-6F31C6950DB8}" type="pres">
      <dgm:prSet presAssocID="{E9964546-82E0-4CCB-8C06-9F8C456AE119}" presName="sibTrans" presStyleCnt="0"/>
      <dgm:spPr/>
    </dgm:pt>
    <dgm:pt modelId="{F8FB5D30-6C7A-4134-9ADC-F12676D0376A}" type="pres">
      <dgm:prSet presAssocID="{D47DB972-93A9-4B07-98BD-EDA43F81343F}" presName="node" presStyleLbl="node1" presStyleIdx="2" presStyleCnt="12">
        <dgm:presLayoutVars>
          <dgm:bulletEnabled val="1"/>
        </dgm:presLayoutVars>
      </dgm:prSet>
      <dgm:spPr/>
    </dgm:pt>
    <dgm:pt modelId="{11F1D0B9-D56B-41D4-BBFB-FD2DEC623989}" type="pres">
      <dgm:prSet presAssocID="{5DF16F3C-E779-4D88-95A4-EF24A71375BF}" presName="sibTrans" presStyleCnt="0"/>
      <dgm:spPr/>
    </dgm:pt>
    <dgm:pt modelId="{A6F9DA0B-4D52-4F03-83F5-B6477F4B45EB}" type="pres">
      <dgm:prSet presAssocID="{D47CC221-EB5C-47E0-B122-72397268E512}" presName="node" presStyleLbl="node1" presStyleIdx="3" presStyleCnt="12">
        <dgm:presLayoutVars>
          <dgm:bulletEnabled val="1"/>
        </dgm:presLayoutVars>
      </dgm:prSet>
      <dgm:spPr/>
    </dgm:pt>
    <dgm:pt modelId="{B0A1D9DB-5C9F-4397-B9FD-072EF3909C83}" type="pres">
      <dgm:prSet presAssocID="{89A5B2AA-68A0-4B80-8DB7-3988A9F6F962}" presName="sibTrans" presStyleCnt="0"/>
      <dgm:spPr/>
    </dgm:pt>
    <dgm:pt modelId="{F5492A4B-967B-4CC1-B5E5-178839DBDDFF}" type="pres">
      <dgm:prSet presAssocID="{FB5F1DF0-5F29-40B9-8CCD-75FAE2E4BB74}" presName="node" presStyleLbl="node1" presStyleIdx="4" presStyleCnt="12">
        <dgm:presLayoutVars>
          <dgm:bulletEnabled val="1"/>
        </dgm:presLayoutVars>
      </dgm:prSet>
      <dgm:spPr/>
    </dgm:pt>
    <dgm:pt modelId="{934809E4-A17B-4576-8BF9-20C653869842}" type="pres">
      <dgm:prSet presAssocID="{0F411F61-425C-4E6E-BCFA-B3F0FF843485}" presName="sibTrans" presStyleCnt="0"/>
      <dgm:spPr/>
    </dgm:pt>
    <dgm:pt modelId="{699095FF-8739-495A-859A-6CBA2FF45165}" type="pres">
      <dgm:prSet presAssocID="{133218CF-E7BF-47EC-9161-8D1471233A43}" presName="node" presStyleLbl="node1" presStyleIdx="5" presStyleCnt="12">
        <dgm:presLayoutVars>
          <dgm:bulletEnabled val="1"/>
        </dgm:presLayoutVars>
      </dgm:prSet>
      <dgm:spPr/>
    </dgm:pt>
    <dgm:pt modelId="{3778F9EE-969C-4414-B2A2-54E34C4B3CB0}" type="pres">
      <dgm:prSet presAssocID="{0248BC22-CF95-463E-886F-523B30BA5BAC}" presName="sibTrans" presStyleCnt="0"/>
      <dgm:spPr/>
    </dgm:pt>
    <dgm:pt modelId="{D6287946-5AF5-465D-BAB7-3A9C0230219F}" type="pres">
      <dgm:prSet presAssocID="{A80098FA-6D08-44CD-AFB9-9B08DB1251B6}" presName="node" presStyleLbl="node1" presStyleIdx="6" presStyleCnt="12">
        <dgm:presLayoutVars>
          <dgm:bulletEnabled val="1"/>
        </dgm:presLayoutVars>
      </dgm:prSet>
      <dgm:spPr/>
    </dgm:pt>
    <dgm:pt modelId="{F8699FB1-D80B-4669-BB33-D38D438A0E13}" type="pres">
      <dgm:prSet presAssocID="{F057DB53-60EB-4AAC-9D2E-DAAF0B4D06C2}" presName="sibTrans" presStyleCnt="0"/>
      <dgm:spPr/>
    </dgm:pt>
    <dgm:pt modelId="{C1ADDD28-E8EE-4C5D-BDD9-A6DFE412072D}" type="pres">
      <dgm:prSet presAssocID="{84E4AA57-6783-4B71-A553-3B6595DBECD7}" presName="node" presStyleLbl="node1" presStyleIdx="7" presStyleCnt="12">
        <dgm:presLayoutVars>
          <dgm:bulletEnabled val="1"/>
        </dgm:presLayoutVars>
      </dgm:prSet>
      <dgm:spPr/>
    </dgm:pt>
    <dgm:pt modelId="{A64FF20B-40DB-497F-82EA-DAD843473A29}" type="pres">
      <dgm:prSet presAssocID="{2DF0C70E-B643-4B36-AEA1-403E3221370D}" presName="sibTrans" presStyleCnt="0"/>
      <dgm:spPr/>
    </dgm:pt>
    <dgm:pt modelId="{F2749DAC-066F-4690-9155-9F21C50FD2F9}" type="pres">
      <dgm:prSet presAssocID="{8BCBD107-1809-4529-9024-9DBAE4C144AC}" presName="node" presStyleLbl="node1" presStyleIdx="8" presStyleCnt="12">
        <dgm:presLayoutVars>
          <dgm:bulletEnabled val="1"/>
        </dgm:presLayoutVars>
      </dgm:prSet>
      <dgm:spPr/>
    </dgm:pt>
    <dgm:pt modelId="{D10CD91D-2143-4B6E-8C4D-EEBC8F9ED817}" type="pres">
      <dgm:prSet presAssocID="{569B17F1-6273-4564-BA9F-8C88A7300F79}" presName="sibTrans" presStyleCnt="0"/>
      <dgm:spPr/>
    </dgm:pt>
    <dgm:pt modelId="{51F65275-87BF-4E77-98D2-BD3F6DA7EAEC}" type="pres">
      <dgm:prSet presAssocID="{1818683D-2FD4-4839-B3FC-78B31BD44652}" presName="node" presStyleLbl="node1" presStyleIdx="9" presStyleCnt="12">
        <dgm:presLayoutVars>
          <dgm:bulletEnabled val="1"/>
        </dgm:presLayoutVars>
      </dgm:prSet>
      <dgm:spPr/>
    </dgm:pt>
    <dgm:pt modelId="{70BDACF2-1963-4C2E-846B-067CF5F56DE0}" type="pres">
      <dgm:prSet presAssocID="{56DB02BC-3C83-4F22-A11A-BE32CA8C2FD0}" presName="sibTrans" presStyleCnt="0"/>
      <dgm:spPr/>
    </dgm:pt>
    <dgm:pt modelId="{0E26DE04-BDB4-4A03-BE31-1BCAF1A73AF5}" type="pres">
      <dgm:prSet presAssocID="{52AD4E6F-5B92-4E36-9914-F937D87F0910}" presName="node" presStyleLbl="node1" presStyleIdx="10" presStyleCnt="12">
        <dgm:presLayoutVars>
          <dgm:bulletEnabled val="1"/>
        </dgm:presLayoutVars>
      </dgm:prSet>
      <dgm:spPr/>
    </dgm:pt>
    <dgm:pt modelId="{3D234965-56E0-454D-B124-8C1AF60241CA}" type="pres">
      <dgm:prSet presAssocID="{86F740AE-B24C-4587-928F-1C8743D36A45}" presName="sibTrans" presStyleCnt="0"/>
      <dgm:spPr/>
    </dgm:pt>
    <dgm:pt modelId="{0FD0A231-D477-415B-9140-50F708ABFFCE}" type="pres">
      <dgm:prSet presAssocID="{0ECA723B-75AF-4B9F-B07F-53EFE11A631D}" presName="node" presStyleLbl="node1" presStyleIdx="11" presStyleCnt="12">
        <dgm:presLayoutVars>
          <dgm:bulletEnabled val="1"/>
        </dgm:presLayoutVars>
      </dgm:prSet>
      <dgm:spPr/>
    </dgm:pt>
  </dgm:ptLst>
  <dgm:cxnLst>
    <dgm:cxn modelId="{CD859806-6F26-4BCA-B4E0-8FA838A7AD91}" type="presOf" srcId="{FB5F1DF0-5F29-40B9-8CCD-75FAE2E4BB74}" destId="{F5492A4B-967B-4CC1-B5E5-178839DBDDFF}" srcOrd="0" destOrd="0" presId="urn:microsoft.com/office/officeart/2005/8/layout/default"/>
    <dgm:cxn modelId="{98C60C22-1607-4CD4-B7CB-1E87485265F3}" type="presOf" srcId="{D47CC221-EB5C-47E0-B122-72397268E512}" destId="{A6F9DA0B-4D52-4F03-83F5-B6477F4B45EB}" srcOrd="0" destOrd="0" presId="urn:microsoft.com/office/officeart/2005/8/layout/default"/>
    <dgm:cxn modelId="{B578A223-3027-45D9-BADE-37F74CE29A72}" type="presOf" srcId="{6902AA19-746E-4762-99E5-2E467F0486FE}" destId="{B2D65196-2572-480E-82A1-CA4EECE0F927}" srcOrd="0" destOrd="0" presId="urn:microsoft.com/office/officeart/2005/8/layout/default"/>
    <dgm:cxn modelId="{56C91528-3D5E-4BB1-B12D-A228A7811DC7}" srcId="{6902AA19-746E-4762-99E5-2E467F0486FE}" destId="{1818683D-2FD4-4839-B3FC-78B31BD44652}" srcOrd="9" destOrd="0" parTransId="{CBA69AF9-2AB4-4BE6-85F4-5C96AE51E608}" sibTransId="{56DB02BC-3C83-4F22-A11A-BE32CA8C2FD0}"/>
    <dgm:cxn modelId="{D0C8213A-CB29-467B-AE4F-0111038A32B2}" type="presOf" srcId="{D47DB972-93A9-4B07-98BD-EDA43F81343F}" destId="{F8FB5D30-6C7A-4134-9ADC-F12676D0376A}" srcOrd="0" destOrd="0" presId="urn:microsoft.com/office/officeart/2005/8/layout/default"/>
    <dgm:cxn modelId="{61F3B15C-4B6E-4746-82F2-83E3A310A2B2}" type="presOf" srcId="{8BCBD107-1809-4529-9024-9DBAE4C144AC}" destId="{F2749DAC-066F-4690-9155-9F21C50FD2F9}" srcOrd="0" destOrd="0" presId="urn:microsoft.com/office/officeart/2005/8/layout/default"/>
    <dgm:cxn modelId="{5166F85F-0CA8-4AF0-8E2E-EA7888FCF69E}" srcId="{6902AA19-746E-4762-99E5-2E467F0486FE}" destId="{8BCBD107-1809-4529-9024-9DBAE4C144AC}" srcOrd="8" destOrd="0" parTransId="{20105A75-5709-451D-89C7-7B5AC6C8B78B}" sibTransId="{569B17F1-6273-4564-BA9F-8C88A7300F79}"/>
    <dgm:cxn modelId="{B37D3343-8F18-4966-8D8B-927BA01C87B4}" type="presOf" srcId="{133218CF-E7BF-47EC-9161-8D1471233A43}" destId="{699095FF-8739-495A-859A-6CBA2FF45165}" srcOrd="0" destOrd="0" presId="urn:microsoft.com/office/officeart/2005/8/layout/default"/>
    <dgm:cxn modelId="{5A2FE143-D8C3-48FA-91B8-E877D7311B6D}" type="presOf" srcId="{84E4AA57-6783-4B71-A553-3B6595DBECD7}" destId="{C1ADDD28-E8EE-4C5D-BDD9-A6DFE412072D}" srcOrd="0" destOrd="0" presId="urn:microsoft.com/office/officeart/2005/8/layout/default"/>
    <dgm:cxn modelId="{2EA74645-492C-4AF0-9E6A-3AE615EFEEB1}" type="presOf" srcId="{988AD358-CA12-46C8-88A0-3D566E4704E2}" destId="{A340ED1E-171E-4898-8FE3-FE20A63FEEE3}" srcOrd="0" destOrd="0" presId="urn:microsoft.com/office/officeart/2005/8/layout/default"/>
    <dgm:cxn modelId="{2B0C6745-05F5-4B35-8309-FDC618A212D7}" srcId="{6902AA19-746E-4762-99E5-2E467F0486FE}" destId="{84E4AA57-6783-4B71-A553-3B6595DBECD7}" srcOrd="7" destOrd="0" parTransId="{0579918B-0400-44A6-BF7D-96DA89B5B128}" sibTransId="{2DF0C70E-B643-4B36-AEA1-403E3221370D}"/>
    <dgm:cxn modelId="{A46A9A67-B6D4-4655-BFC1-9EFB33529F11}" srcId="{6902AA19-746E-4762-99E5-2E467F0486FE}" destId="{A80098FA-6D08-44CD-AFB9-9B08DB1251B6}" srcOrd="6" destOrd="0" parTransId="{F2D398D3-9FE4-4C5B-A86C-B08B47A66BA9}" sibTransId="{F057DB53-60EB-4AAC-9D2E-DAAF0B4D06C2}"/>
    <dgm:cxn modelId="{4CBF8258-D093-4AE5-B23D-475B61B303ED}" type="presOf" srcId="{0ECA723B-75AF-4B9F-B07F-53EFE11A631D}" destId="{0FD0A231-D477-415B-9140-50F708ABFFCE}" srcOrd="0" destOrd="0" presId="urn:microsoft.com/office/officeart/2005/8/layout/default"/>
    <dgm:cxn modelId="{32C8CA7A-9EA4-432F-831B-2629C8611DA3}" type="presOf" srcId="{52AD4E6F-5B92-4E36-9914-F937D87F0910}" destId="{0E26DE04-BDB4-4A03-BE31-1BCAF1A73AF5}" srcOrd="0" destOrd="0" presId="urn:microsoft.com/office/officeart/2005/8/layout/default"/>
    <dgm:cxn modelId="{4C30A189-3954-401D-9A34-60D3FDB568FA}" type="presOf" srcId="{A80098FA-6D08-44CD-AFB9-9B08DB1251B6}" destId="{D6287946-5AF5-465D-BAB7-3A9C0230219F}" srcOrd="0" destOrd="0" presId="urn:microsoft.com/office/officeart/2005/8/layout/default"/>
    <dgm:cxn modelId="{EEE85B8C-6B5F-4D75-9D56-CC18A3B6D95C}" srcId="{6902AA19-746E-4762-99E5-2E467F0486FE}" destId="{D47DB972-93A9-4B07-98BD-EDA43F81343F}" srcOrd="2" destOrd="0" parTransId="{8AF5FC7F-486A-487C-A9B9-977D6ADE7128}" sibTransId="{5DF16F3C-E779-4D88-95A4-EF24A71375BF}"/>
    <dgm:cxn modelId="{985E06A0-B41F-4F99-B64D-6AD8F0B20026}" srcId="{6902AA19-746E-4762-99E5-2E467F0486FE}" destId="{FB5F1DF0-5F29-40B9-8CCD-75FAE2E4BB74}" srcOrd="4" destOrd="0" parTransId="{B9E25F5E-78E1-4F87-9123-4F19FDCF6FF7}" sibTransId="{0F411F61-425C-4E6E-BCFA-B3F0FF843485}"/>
    <dgm:cxn modelId="{FD52A7AC-4F23-4801-A8A5-8333A6089039}" type="presOf" srcId="{1818683D-2FD4-4839-B3FC-78B31BD44652}" destId="{51F65275-87BF-4E77-98D2-BD3F6DA7EAEC}" srcOrd="0" destOrd="0" presId="urn:microsoft.com/office/officeart/2005/8/layout/default"/>
    <dgm:cxn modelId="{E66D1EB3-AD7C-463C-9B54-2D2647991B10}" srcId="{6902AA19-746E-4762-99E5-2E467F0486FE}" destId="{52AD4E6F-5B92-4E36-9914-F937D87F0910}" srcOrd="10" destOrd="0" parTransId="{D53CBE8A-1672-4DDA-AC16-6EE22362AFCB}" sibTransId="{86F740AE-B24C-4587-928F-1C8743D36A45}"/>
    <dgm:cxn modelId="{64B18DBB-2FEA-4010-BD3F-27F0922EE2C2}" srcId="{6902AA19-746E-4762-99E5-2E467F0486FE}" destId="{0ECA723B-75AF-4B9F-B07F-53EFE11A631D}" srcOrd="11" destOrd="0" parTransId="{8B94A3A7-7F81-4F0F-846A-3076D05EA3B3}" sibTransId="{0EBB9BC2-8247-4270-A3C7-64C532B5EE3A}"/>
    <dgm:cxn modelId="{162E64E5-DB4B-4DDE-96C0-E380A3128B07}" srcId="{6902AA19-746E-4762-99E5-2E467F0486FE}" destId="{988AD358-CA12-46C8-88A0-3D566E4704E2}" srcOrd="1" destOrd="0" parTransId="{DD94BCA6-B55F-4262-BCA1-E52E2C899767}" sibTransId="{E9964546-82E0-4CCB-8C06-9F8C456AE119}"/>
    <dgm:cxn modelId="{25ED0AE7-7B0B-4491-BAA0-C088FBFBC604}" srcId="{6902AA19-746E-4762-99E5-2E467F0486FE}" destId="{D47CC221-EB5C-47E0-B122-72397268E512}" srcOrd="3" destOrd="0" parTransId="{A1B391BB-0CDA-43F3-8A6E-1677E190FAF2}" sibTransId="{89A5B2AA-68A0-4B80-8DB7-3988A9F6F962}"/>
    <dgm:cxn modelId="{A55B3DEB-18F7-4CDB-9EB3-5163B0D7DEA0}" type="presOf" srcId="{434E8B0B-1CBF-4B09-B85E-8A6D021D8D1A}" destId="{A3C27D54-774F-4B29-9380-6576BDE65D34}" srcOrd="0" destOrd="0" presId="urn:microsoft.com/office/officeart/2005/8/layout/default"/>
    <dgm:cxn modelId="{76EB5CEB-4C53-47A8-B780-AB3DADE38983}" srcId="{6902AA19-746E-4762-99E5-2E467F0486FE}" destId="{434E8B0B-1CBF-4B09-B85E-8A6D021D8D1A}" srcOrd="0" destOrd="0" parTransId="{5C932722-4706-40DB-9093-F1B52A1E4B6C}" sibTransId="{4D88CF82-75F6-42AC-A4F2-6B15C4659366}"/>
    <dgm:cxn modelId="{DE9A31F2-119A-4335-AEB3-17F0770FAEB7}" srcId="{6902AA19-746E-4762-99E5-2E467F0486FE}" destId="{133218CF-E7BF-47EC-9161-8D1471233A43}" srcOrd="5" destOrd="0" parTransId="{C1F0B21F-8592-47CE-9D7C-0672D99279C1}" sibTransId="{0248BC22-CF95-463E-886F-523B30BA5BAC}"/>
    <dgm:cxn modelId="{B621E8DE-B6BE-4B15-933B-593BF209C7B1}" type="presParOf" srcId="{B2D65196-2572-480E-82A1-CA4EECE0F927}" destId="{A3C27D54-774F-4B29-9380-6576BDE65D34}" srcOrd="0" destOrd="0" presId="urn:microsoft.com/office/officeart/2005/8/layout/default"/>
    <dgm:cxn modelId="{EBE901D9-B0DE-417C-A709-149F19389A05}" type="presParOf" srcId="{B2D65196-2572-480E-82A1-CA4EECE0F927}" destId="{C8A5C307-95C3-4052-8DD9-CCC54EC40F66}" srcOrd="1" destOrd="0" presId="urn:microsoft.com/office/officeart/2005/8/layout/default"/>
    <dgm:cxn modelId="{B6857991-08EA-4A6A-AAE1-2B952959946A}" type="presParOf" srcId="{B2D65196-2572-480E-82A1-CA4EECE0F927}" destId="{A340ED1E-171E-4898-8FE3-FE20A63FEEE3}" srcOrd="2" destOrd="0" presId="urn:microsoft.com/office/officeart/2005/8/layout/default"/>
    <dgm:cxn modelId="{C6A59203-7007-4C64-A8C7-0B60C914B2FF}" type="presParOf" srcId="{B2D65196-2572-480E-82A1-CA4EECE0F927}" destId="{3656D8CF-B177-4F7C-B372-6F31C6950DB8}" srcOrd="3" destOrd="0" presId="urn:microsoft.com/office/officeart/2005/8/layout/default"/>
    <dgm:cxn modelId="{CB382FAC-2DA4-4E9C-A054-DAEDA833E984}" type="presParOf" srcId="{B2D65196-2572-480E-82A1-CA4EECE0F927}" destId="{F8FB5D30-6C7A-4134-9ADC-F12676D0376A}" srcOrd="4" destOrd="0" presId="urn:microsoft.com/office/officeart/2005/8/layout/default"/>
    <dgm:cxn modelId="{1D5D0CDA-AD59-45D8-8E23-8BA96A604B21}" type="presParOf" srcId="{B2D65196-2572-480E-82A1-CA4EECE0F927}" destId="{11F1D0B9-D56B-41D4-BBFB-FD2DEC623989}" srcOrd="5" destOrd="0" presId="urn:microsoft.com/office/officeart/2005/8/layout/default"/>
    <dgm:cxn modelId="{AD0202EE-67A1-4F70-9A2A-819159A4EF8F}" type="presParOf" srcId="{B2D65196-2572-480E-82A1-CA4EECE0F927}" destId="{A6F9DA0B-4D52-4F03-83F5-B6477F4B45EB}" srcOrd="6" destOrd="0" presId="urn:microsoft.com/office/officeart/2005/8/layout/default"/>
    <dgm:cxn modelId="{1C3758AA-DCC6-4F49-9105-8239C494C526}" type="presParOf" srcId="{B2D65196-2572-480E-82A1-CA4EECE0F927}" destId="{B0A1D9DB-5C9F-4397-B9FD-072EF3909C83}" srcOrd="7" destOrd="0" presId="urn:microsoft.com/office/officeart/2005/8/layout/default"/>
    <dgm:cxn modelId="{259EB69B-C40D-41EA-BD8C-C6AE3AFB2C87}" type="presParOf" srcId="{B2D65196-2572-480E-82A1-CA4EECE0F927}" destId="{F5492A4B-967B-4CC1-B5E5-178839DBDDFF}" srcOrd="8" destOrd="0" presId="urn:microsoft.com/office/officeart/2005/8/layout/default"/>
    <dgm:cxn modelId="{FC44AB8A-3689-43FF-A9B8-3CC39D273468}" type="presParOf" srcId="{B2D65196-2572-480E-82A1-CA4EECE0F927}" destId="{934809E4-A17B-4576-8BF9-20C653869842}" srcOrd="9" destOrd="0" presId="urn:microsoft.com/office/officeart/2005/8/layout/default"/>
    <dgm:cxn modelId="{7EC80460-D76F-4B67-B645-54CF155DAF77}" type="presParOf" srcId="{B2D65196-2572-480E-82A1-CA4EECE0F927}" destId="{699095FF-8739-495A-859A-6CBA2FF45165}" srcOrd="10" destOrd="0" presId="urn:microsoft.com/office/officeart/2005/8/layout/default"/>
    <dgm:cxn modelId="{B8560C85-37AD-4A0E-9DEE-3ACC6FC11AB8}" type="presParOf" srcId="{B2D65196-2572-480E-82A1-CA4EECE0F927}" destId="{3778F9EE-969C-4414-B2A2-54E34C4B3CB0}" srcOrd="11" destOrd="0" presId="urn:microsoft.com/office/officeart/2005/8/layout/default"/>
    <dgm:cxn modelId="{F83990A4-5AFF-4E56-8ED4-294FD08AD5C1}" type="presParOf" srcId="{B2D65196-2572-480E-82A1-CA4EECE0F927}" destId="{D6287946-5AF5-465D-BAB7-3A9C0230219F}" srcOrd="12" destOrd="0" presId="urn:microsoft.com/office/officeart/2005/8/layout/default"/>
    <dgm:cxn modelId="{33A98A95-5E2D-42A8-AA22-9B6805716CC0}" type="presParOf" srcId="{B2D65196-2572-480E-82A1-CA4EECE0F927}" destId="{F8699FB1-D80B-4669-BB33-D38D438A0E13}" srcOrd="13" destOrd="0" presId="urn:microsoft.com/office/officeart/2005/8/layout/default"/>
    <dgm:cxn modelId="{31873F03-49D4-4F94-82F7-F9A8A46057CE}" type="presParOf" srcId="{B2D65196-2572-480E-82A1-CA4EECE0F927}" destId="{C1ADDD28-E8EE-4C5D-BDD9-A6DFE412072D}" srcOrd="14" destOrd="0" presId="urn:microsoft.com/office/officeart/2005/8/layout/default"/>
    <dgm:cxn modelId="{E49664FB-EE8C-455F-84C3-2FFF9E2D3A7D}" type="presParOf" srcId="{B2D65196-2572-480E-82A1-CA4EECE0F927}" destId="{A64FF20B-40DB-497F-82EA-DAD843473A29}" srcOrd="15" destOrd="0" presId="urn:microsoft.com/office/officeart/2005/8/layout/default"/>
    <dgm:cxn modelId="{E2C62FE4-2075-438B-BFED-852C24A9ED7C}" type="presParOf" srcId="{B2D65196-2572-480E-82A1-CA4EECE0F927}" destId="{F2749DAC-066F-4690-9155-9F21C50FD2F9}" srcOrd="16" destOrd="0" presId="urn:microsoft.com/office/officeart/2005/8/layout/default"/>
    <dgm:cxn modelId="{87BE2BD1-40ED-4551-A56D-E84E3BF25412}" type="presParOf" srcId="{B2D65196-2572-480E-82A1-CA4EECE0F927}" destId="{D10CD91D-2143-4B6E-8C4D-EEBC8F9ED817}" srcOrd="17" destOrd="0" presId="urn:microsoft.com/office/officeart/2005/8/layout/default"/>
    <dgm:cxn modelId="{50632B7D-4F40-4CCD-B673-221A94296208}" type="presParOf" srcId="{B2D65196-2572-480E-82A1-CA4EECE0F927}" destId="{51F65275-87BF-4E77-98D2-BD3F6DA7EAEC}" srcOrd="18" destOrd="0" presId="urn:microsoft.com/office/officeart/2005/8/layout/default"/>
    <dgm:cxn modelId="{4BF91CA7-437F-4749-B3ED-22A8CBC0A552}" type="presParOf" srcId="{B2D65196-2572-480E-82A1-CA4EECE0F927}" destId="{70BDACF2-1963-4C2E-846B-067CF5F56DE0}" srcOrd="19" destOrd="0" presId="urn:microsoft.com/office/officeart/2005/8/layout/default"/>
    <dgm:cxn modelId="{CA4A39E4-F177-42A4-A6D3-9BC85741078D}" type="presParOf" srcId="{B2D65196-2572-480E-82A1-CA4EECE0F927}" destId="{0E26DE04-BDB4-4A03-BE31-1BCAF1A73AF5}" srcOrd="20" destOrd="0" presId="urn:microsoft.com/office/officeart/2005/8/layout/default"/>
    <dgm:cxn modelId="{14D54BEE-BDDC-4C60-8034-B880A5E0C2B6}" type="presParOf" srcId="{B2D65196-2572-480E-82A1-CA4EECE0F927}" destId="{3D234965-56E0-454D-B124-8C1AF60241CA}" srcOrd="21" destOrd="0" presId="urn:microsoft.com/office/officeart/2005/8/layout/default"/>
    <dgm:cxn modelId="{1AFE8375-A65C-4E6B-932E-427E40234D8D}" type="presParOf" srcId="{B2D65196-2572-480E-82A1-CA4EECE0F927}" destId="{0FD0A231-D477-415B-9140-50F708ABFFCE}" srcOrd="2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09E1D0-0793-4783-BFA5-C4AA1291C8F5}"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ZA"/>
        </a:p>
      </dgm:t>
    </dgm:pt>
    <dgm:pt modelId="{BD71A9AC-3E54-4252-9962-D814CC085EEB}">
      <dgm:prSet phldrT="[Text]"/>
      <dgm:spPr>
        <a:xfrm>
          <a:off x="166525" y="628289"/>
          <a:ext cx="3959906" cy="1237470"/>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ZA" b="0" i="0" dirty="0">
              <a:solidFill>
                <a:sysClr val="windowText" lastClr="000000">
                  <a:hueOff val="0"/>
                  <a:satOff val="0"/>
                  <a:lumOff val="0"/>
                  <a:alphaOff val="0"/>
                </a:sysClr>
              </a:solidFill>
              <a:latin typeface="Calibri" panose="020F0502020204030204"/>
              <a:ea typeface="+mn-ea"/>
              <a:cs typeface="+mn-cs"/>
            </a:rPr>
            <a:t>Chair in Ocean Cultures and Heritage</a:t>
          </a:r>
          <a:endParaRPr lang="en-ZA" dirty="0">
            <a:solidFill>
              <a:sysClr val="windowText" lastClr="000000">
                <a:hueOff val="0"/>
                <a:satOff val="0"/>
                <a:lumOff val="0"/>
                <a:alphaOff val="0"/>
              </a:sysClr>
            </a:solidFill>
            <a:latin typeface="Calibri" panose="020F0502020204030204"/>
            <a:ea typeface="+mn-ea"/>
            <a:cs typeface="+mn-cs"/>
          </a:endParaRPr>
        </a:p>
      </dgm:t>
    </dgm:pt>
    <dgm:pt modelId="{26C0E181-CE87-4D23-A758-63844401515B}" type="parTrans" cxnId="{8EF13EE4-7010-4B75-80D4-4620598EBFF3}">
      <dgm:prSet/>
      <dgm:spPr/>
      <dgm:t>
        <a:bodyPr/>
        <a:lstStyle/>
        <a:p>
          <a:endParaRPr lang="en-ZA"/>
        </a:p>
      </dgm:t>
    </dgm:pt>
    <dgm:pt modelId="{FB748F1F-D62C-4479-A9EF-A73B22C67F7E}" type="sibTrans" cxnId="{8EF13EE4-7010-4B75-80D4-4620598EBFF3}">
      <dgm:prSet/>
      <dgm:spPr/>
      <dgm:t>
        <a:bodyPr/>
        <a:lstStyle/>
        <a:p>
          <a:endParaRPr lang="en-ZA"/>
        </a:p>
      </dgm:t>
    </dgm:pt>
    <dgm:pt modelId="{B932A363-BEE0-4C8F-817C-7B88C378DC55}">
      <dgm:prSet phldrT="[Text]"/>
      <dgm:spPr>
        <a:xfrm>
          <a:off x="4554491" y="628289"/>
          <a:ext cx="3959906" cy="1237470"/>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ZA" b="0" i="0" dirty="0">
              <a:solidFill>
                <a:sysClr val="windowText" lastClr="000000">
                  <a:hueOff val="0"/>
                  <a:satOff val="0"/>
                  <a:lumOff val="0"/>
                  <a:alphaOff val="0"/>
                </a:sysClr>
              </a:solidFill>
              <a:latin typeface="Calibri" panose="020F0502020204030204"/>
              <a:ea typeface="+mn-ea"/>
              <a:cs typeface="+mn-cs"/>
            </a:rPr>
            <a:t>Chair in Law of the Sea and Development in Africa</a:t>
          </a:r>
          <a:endParaRPr lang="en-ZA" dirty="0">
            <a:solidFill>
              <a:sysClr val="windowText" lastClr="000000">
                <a:hueOff val="0"/>
                <a:satOff val="0"/>
                <a:lumOff val="0"/>
                <a:alphaOff val="0"/>
              </a:sysClr>
            </a:solidFill>
            <a:latin typeface="Calibri" panose="020F0502020204030204"/>
            <a:ea typeface="+mn-ea"/>
            <a:cs typeface="+mn-cs"/>
          </a:endParaRPr>
        </a:p>
      </dgm:t>
    </dgm:pt>
    <dgm:pt modelId="{44ACC5CB-7170-4B45-A026-E7E0BE61FA34}" type="parTrans" cxnId="{CB1EBB5A-8435-4398-BC3A-83DB9E847EC8}">
      <dgm:prSet/>
      <dgm:spPr/>
      <dgm:t>
        <a:bodyPr/>
        <a:lstStyle/>
        <a:p>
          <a:endParaRPr lang="en-ZA"/>
        </a:p>
      </dgm:t>
    </dgm:pt>
    <dgm:pt modelId="{7F6DB112-AF3B-4156-B163-7B85DDFE5ACE}" type="sibTrans" cxnId="{CB1EBB5A-8435-4398-BC3A-83DB9E847EC8}">
      <dgm:prSet/>
      <dgm:spPr/>
      <dgm:t>
        <a:bodyPr/>
        <a:lstStyle/>
        <a:p>
          <a:endParaRPr lang="en-ZA"/>
        </a:p>
      </dgm:t>
    </dgm:pt>
    <dgm:pt modelId="{A9692CFB-2F26-420B-95B5-C4C1935BB707}">
      <dgm:prSet phldrT="[Text]"/>
      <dgm:spPr>
        <a:xfrm>
          <a:off x="166525" y="2186127"/>
          <a:ext cx="3959906" cy="1237470"/>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ZA" b="0" i="0" dirty="0">
              <a:solidFill>
                <a:sysClr val="windowText" lastClr="000000">
                  <a:hueOff val="0"/>
                  <a:satOff val="0"/>
                  <a:lumOff val="0"/>
                  <a:alphaOff val="0"/>
                </a:sysClr>
              </a:solidFill>
              <a:latin typeface="Calibri" panose="020F0502020204030204"/>
              <a:ea typeface="+mn-ea"/>
              <a:cs typeface="+mn-cs"/>
            </a:rPr>
            <a:t>Chair in Ocean Science and Food Security</a:t>
          </a:r>
          <a:endParaRPr lang="en-ZA" dirty="0">
            <a:solidFill>
              <a:sysClr val="windowText" lastClr="000000">
                <a:hueOff val="0"/>
                <a:satOff val="0"/>
                <a:lumOff val="0"/>
                <a:alphaOff val="0"/>
              </a:sysClr>
            </a:solidFill>
            <a:latin typeface="Calibri" panose="020F0502020204030204"/>
            <a:ea typeface="+mn-ea"/>
            <a:cs typeface="+mn-cs"/>
          </a:endParaRPr>
        </a:p>
      </dgm:t>
    </dgm:pt>
    <dgm:pt modelId="{BAC1D08F-CC7E-487A-B1A6-225760F6F2A7}" type="parTrans" cxnId="{CBFBEEB7-E174-48F5-B45E-36B0F79AE643}">
      <dgm:prSet/>
      <dgm:spPr/>
      <dgm:t>
        <a:bodyPr/>
        <a:lstStyle/>
        <a:p>
          <a:endParaRPr lang="en-ZA"/>
        </a:p>
      </dgm:t>
    </dgm:pt>
    <dgm:pt modelId="{374D5565-1196-49B3-BEFB-692AB719D629}" type="sibTrans" cxnId="{CBFBEEB7-E174-48F5-B45E-36B0F79AE643}">
      <dgm:prSet/>
      <dgm:spPr/>
      <dgm:t>
        <a:bodyPr/>
        <a:lstStyle/>
        <a:p>
          <a:endParaRPr lang="en-ZA"/>
        </a:p>
      </dgm:t>
    </dgm:pt>
    <dgm:pt modelId="{F0713D85-2D69-47E8-BBCC-0A04C3F11353}">
      <dgm:prSet phldrT="[Text]"/>
      <dgm:spPr>
        <a:xfrm>
          <a:off x="4554491" y="2186127"/>
          <a:ext cx="3959906" cy="1237470"/>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ZA" b="0" i="0" dirty="0">
              <a:solidFill>
                <a:sysClr val="windowText" lastClr="000000">
                  <a:hueOff val="0"/>
                  <a:satOff val="0"/>
                  <a:lumOff val="0"/>
                  <a:alphaOff val="0"/>
                </a:sysClr>
              </a:solidFill>
              <a:latin typeface="Calibri" panose="020F0502020204030204"/>
              <a:ea typeface="+mn-ea"/>
              <a:cs typeface="+mn-cs"/>
            </a:rPr>
            <a:t>Chair in Marine Spatial Planning</a:t>
          </a:r>
          <a:endParaRPr lang="en-ZA" dirty="0">
            <a:solidFill>
              <a:sysClr val="windowText" lastClr="000000">
                <a:hueOff val="0"/>
                <a:satOff val="0"/>
                <a:lumOff val="0"/>
                <a:alphaOff val="0"/>
              </a:sysClr>
            </a:solidFill>
            <a:latin typeface="Calibri" panose="020F0502020204030204"/>
            <a:ea typeface="+mn-ea"/>
            <a:cs typeface="+mn-cs"/>
          </a:endParaRPr>
        </a:p>
      </dgm:t>
    </dgm:pt>
    <dgm:pt modelId="{F2F7E7DA-0757-4BD4-A678-DBBD1883FA3F}" type="parTrans" cxnId="{7E89DD50-CE4F-4573-881F-B9C7372DE028}">
      <dgm:prSet/>
      <dgm:spPr/>
      <dgm:t>
        <a:bodyPr/>
        <a:lstStyle/>
        <a:p>
          <a:endParaRPr lang="en-ZA"/>
        </a:p>
      </dgm:t>
    </dgm:pt>
    <dgm:pt modelId="{F0BC997B-746C-4C54-88E4-0671B3390164}" type="sibTrans" cxnId="{7E89DD50-CE4F-4573-881F-B9C7372DE028}">
      <dgm:prSet/>
      <dgm:spPr/>
      <dgm:t>
        <a:bodyPr/>
        <a:lstStyle/>
        <a:p>
          <a:endParaRPr lang="en-ZA"/>
        </a:p>
      </dgm:t>
    </dgm:pt>
    <dgm:pt modelId="{4396AAF5-A20E-4D3C-B29E-6A518DA85F5A}">
      <dgm:prSet phldrT="[Text]"/>
      <dgm:spPr>
        <a:xfrm>
          <a:off x="2360508" y="3743965"/>
          <a:ext cx="3959906" cy="1237470"/>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pPr>
            <a:buNone/>
          </a:pPr>
          <a:r>
            <a:rPr lang="en-ZA" b="0" i="0" dirty="0">
              <a:solidFill>
                <a:sysClr val="windowText" lastClr="000000">
                  <a:hueOff val="0"/>
                  <a:satOff val="0"/>
                  <a:lumOff val="0"/>
                  <a:alphaOff val="0"/>
                </a:sysClr>
              </a:solidFill>
              <a:latin typeface="Calibri" panose="020F0502020204030204"/>
              <a:ea typeface="+mn-ea"/>
              <a:cs typeface="+mn-cs"/>
            </a:rPr>
            <a:t>Chair in Shallow Water Ecosystems</a:t>
          </a:r>
          <a:endParaRPr lang="en-ZA" dirty="0">
            <a:solidFill>
              <a:sysClr val="windowText" lastClr="000000">
                <a:hueOff val="0"/>
                <a:satOff val="0"/>
                <a:lumOff val="0"/>
                <a:alphaOff val="0"/>
              </a:sysClr>
            </a:solidFill>
            <a:latin typeface="Calibri" panose="020F0502020204030204"/>
            <a:ea typeface="+mn-ea"/>
            <a:cs typeface="+mn-cs"/>
          </a:endParaRPr>
        </a:p>
      </dgm:t>
    </dgm:pt>
    <dgm:pt modelId="{5E0B6615-D3CB-4BA7-AB89-8E6EB3E66AE8}" type="sibTrans" cxnId="{00A60A0A-EB94-4A75-BCB7-25F8459FAE9B}">
      <dgm:prSet/>
      <dgm:spPr/>
      <dgm:t>
        <a:bodyPr/>
        <a:lstStyle/>
        <a:p>
          <a:endParaRPr lang="en-ZA"/>
        </a:p>
      </dgm:t>
    </dgm:pt>
    <dgm:pt modelId="{FA8D74AB-6CA0-4AED-ADE5-AD57CA51B1FB}" type="parTrans" cxnId="{00A60A0A-EB94-4A75-BCB7-25F8459FAE9B}">
      <dgm:prSet/>
      <dgm:spPr/>
      <dgm:t>
        <a:bodyPr/>
        <a:lstStyle/>
        <a:p>
          <a:endParaRPr lang="en-ZA"/>
        </a:p>
      </dgm:t>
    </dgm:pt>
    <dgm:pt modelId="{A68132F8-1CB7-4D45-A906-34B8FFEB97C1}" type="pres">
      <dgm:prSet presAssocID="{B009E1D0-0793-4783-BFA5-C4AA1291C8F5}" presName="Name0" presStyleCnt="0">
        <dgm:presLayoutVars>
          <dgm:dir/>
          <dgm:resizeHandles val="exact"/>
        </dgm:presLayoutVars>
      </dgm:prSet>
      <dgm:spPr/>
    </dgm:pt>
    <dgm:pt modelId="{DDD6AE4E-04EC-4F81-B329-48802C3B09DC}" type="pres">
      <dgm:prSet presAssocID="{BD71A9AC-3E54-4252-9962-D814CC085EEB}" presName="composite" presStyleCnt="0"/>
      <dgm:spPr/>
    </dgm:pt>
    <dgm:pt modelId="{9E1955B4-4C07-47F1-ACE3-3F1B98E0CC9D}" type="pres">
      <dgm:prSet presAssocID="{BD71A9AC-3E54-4252-9962-D814CC085EEB}" presName="rect1" presStyleLbl="trAlignAcc1" presStyleIdx="0" presStyleCnt="5">
        <dgm:presLayoutVars>
          <dgm:bulletEnabled val="1"/>
        </dgm:presLayoutVars>
      </dgm:prSet>
      <dgm:spPr/>
    </dgm:pt>
    <dgm:pt modelId="{CB126B62-A1C4-49D0-AD22-C8AF160FBDBD}" type="pres">
      <dgm:prSet presAssocID="{BD71A9AC-3E54-4252-9962-D814CC085EEB}" presName="rect2" presStyleLbl="fgImgPlace1" presStyleIdx="0" presStyleCnt="5"/>
      <dgm:spPr>
        <a:xfrm>
          <a:off x="1529" y="449543"/>
          <a:ext cx="866229" cy="129934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14341C64-9C44-4967-9ACF-E45689A2CB4D}" type="pres">
      <dgm:prSet presAssocID="{FB748F1F-D62C-4479-A9EF-A73B22C67F7E}" presName="sibTrans" presStyleCnt="0"/>
      <dgm:spPr/>
    </dgm:pt>
    <dgm:pt modelId="{4F334A03-B7C5-42BC-A8E0-35A356F3910B}" type="pres">
      <dgm:prSet presAssocID="{B932A363-BEE0-4C8F-817C-7B88C378DC55}" presName="composite" presStyleCnt="0"/>
      <dgm:spPr/>
    </dgm:pt>
    <dgm:pt modelId="{BEB11A88-DC04-45A4-A26C-119DA366294D}" type="pres">
      <dgm:prSet presAssocID="{B932A363-BEE0-4C8F-817C-7B88C378DC55}" presName="rect1" presStyleLbl="trAlignAcc1" presStyleIdx="1" presStyleCnt="5">
        <dgm:presLayoutVars>
          <dgm:bulletEnabled val="1"/>
        </dgm:presLayoutVars>
      </dgm:prSet>
      <dgm:spPr/>
    </dgm:pt>
    <dgm:pt modelId="{23426369-8B41-4454-8B5B-1C5513D7949C}" type="pres">
      <dgm:prSet presAssocID="{B932A363-BEE0-4C8F-817C-7B88C378DC55}" presName="rect2" presStyleLbl="fgImgPlace1" presStyleIdx="1" presStyleCnt="5"/>
      <dgm:spPr>
        <a:xfrm>
          <a:off x="4389495" y="449543"/>
          <a:ext cx="866229" cy="129934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ysClr val="window" lastClr="FFFFFF">
              <a:hueOff val="0"/>
              <a:satOff val="0"/>
              <a:lumOff val="0"/>
              <a:alphaOff val="0"/>
            </a:sysClr>
          </a:solidFill>
          <a:prstDash val="solid"/>
          <a:miter lim="800000"/>
        </a:ln>
        <a:effectLst/>
      </dgm:spPr>
    </dgm:pt>
    <dgm:pt modelId="{D574777E-4687-40D3-9084-79904CDB9081}" type="pres">
      <dgm:prSet presAssocID="{7F6DB112-AF3B-4156-B163-7B85DDFE5ACE}" presName="sibTrans" presStyleCnt="0"/>
      <dgm:spPr/>
    </dgm:pt>
    <dgm:pt modelId="{35CD9A58-5023-4B22-91A2-0CCBDDFA4E1B}" type="pres">
      <dgm:prSet presAssocID="{A9692CFB-2F26-420B-95B5-C4C1935BB707}" presName="composite" presStyleCnt="0"/>
      <dgm:spPr/>
    </dgm:pt>
    <dgm:pt modelId="{841336E3-E315-4677-B64B-B230908CCF43}" type="pres">
      <dgm:prSet presAssocID="{A9692CFB-2F26-420B-95B5-C4C1935BB707}" presName="rect1" presStyleLbl="trAlignAcc1" presStyleIdx="2" presStyleCnt="5">
        <dgm:presLayoutVars>
          <dgm:bulletEnabled val="1"/>
        </dgm:presLayoutVars>
      </dgm:prSet>
      <dgm:spPr/>
    </dgm:pt>
    <dgm:pt modelId="{F629F82A-1269-445F-8DD7-0DD9292815A1}" type="pres">
      <dgm:prSet presAssocID="{A9692CFB-2F26-420B-95B5-C4C1935BB707}" presName="rect2" presStyleLbl="fgImgPlace1" presStyleIdx="2" presStyleCnt="5"/>
      <dgm:spPr>
        <a:xfrm>
          <a:off x="1529" y="2007381"/>
          <a:ext cx="866229" cy="129934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2000" r="-62000"/>
          </a:stretch>
        </a:blipFill>
        <a:ln w="12700" cap="flat" cmpd="sng" algn="ctr">
          <a:solidFill>
            <a:sysClr val="window" lastClr="FFFFFF">
              <a:hueOff val="0"/>
              <a:satOff val="0"/>
              <a:lumOff val="0"/>
              <a:alphaOff val="0"/>
            </a:sysClr>
          </a:solidFill>
          <a:prstDash val="solid"/>
          <a:miter lim="800000"/>
        </a:ln>
        <a:effectLst/>
      </dgm:spPr>
    </dgm:pt>
    <dgm:pt modelId="{BAF17916-EC6E-4717-B0D8-28B3379C0BCC}" type="pres">
      <dgm:prSet presAssocID="{374D5565-1196-49B3-BEFB-692AB719D629}" presName="sibTrans" presStyleCnt="0"/>
      <dgm:spPr/>
    </dgm:pt>
    <dgm:pt modelId="{C5B1552B-EAE0-4321-83EC-C965A850C068}" type="pres">
      <dgm:prSet presAssocID="{F0713D85-2D69-47E8-BBCC-0A04C3F11353}" presName="composite" presStyleCnt="0"/>
      <dgm:spPr/>
    </dgm:pt>
    <dgm:pt modelId="{7DC5772E-8EBB-4FE7-89B2-755844EA07BB}" type="pres">
      <dgm:prSet presAssocID="{F0713D85-2D69-47E8-BBCC-0A04C3F11353}" presName="rect1" presStyleLbl="trAlignAcc1" presStyleIdx="3" presStyleCnt="5">
        <dgm:presLayoutVars>
          <dgm:bulletEnabled val="1"/>
        </dgm:presLayoutVars>
      </dgm:prSet>
      <dgm:spPr/>
    </dgm:pt>
    <dgm:pt modelId="{163BB2BE-B9E2-4CB9-9E8F-14E192ED3F6A}" type="pres">
      <dgm:prSet presAssocID="{F0713D85-2D69-47E8-BBCC-0A04C3F11353}" presName="rect2" presStyleLbl="fgImgPlace1" presStyleIdx="3" presStyleCnt="5"/>
      <dgm:spPr>
        <a:xfrm>
          <a:off x="4389495" y="2007381"/>
          <a:ext cx="866229" cy="1299344"/>
        </a:xfrm>
        <a:prstGeom prst="rect">
          <a:avLst/>
        </a:prstGeom>
        <a:blipFill>
          <a:blip xmlns:r="http://schemas.openxmlformats.org/officeDocument/2006/relationships" r:embed="rId4"/>
          <a:srcRect/>
          <a:stretch>
            <a:fillRect l="-236000" r="-236000"/>
          </a:stretch>
        </a:blipFill>
        <a:ln w="12700" cap="flat" cmpd="sng" algn="ctr">
          <a:solidFill>
            <a:sysClr val="window" lastClr="FFFFFF">
              <a:hueOff val="0"/>
              <a:satOff val="0"/>
              <a:lumOff val="0"/>
              <a:alphaOff val="0"/>
            </a:sysClr>
          </a:solidFill>
          <a:prstDash val="solid"/>
          <a:miter lim="800000"/>
        </a:ln>
        <a:effectLst/>
      </dgm:spPr>
    </dgm:pt>
    <dgm:pt modelId="{D53206BB-3F42-4DDB-AACA-09876D786C83}" type="pres">
      <dgm:prSet presAssocID="{F0BC997B-746C-4C54-88E4-0671B3390164}" presName="sibTrans" presStyleCnt="0"/>
      <dgm:spPr/>
    </dgm:pt>
    <dgm:pt modelId="{E9F098AE-9099-486E-A8BC-4F895A3D8DD1}" type="pres">
      <dgm:prSet presAssocID="{4396AAF5-A20E-4D3C-B29E-6A518DA85F5A}" presName="composite" presStyleCnt="0"/>
      <dgm:spPr/>
    </dgm:pt>
    <dgm:pt modelId="{57BC2E05-E623-4EB9-B272-201B0BD6631C}" type="pres">
      <dgm:prSet presAssocID="{4396AAF5-A20E-4D3C-B29E-6A518DA85F5A}" presName="rect1" presStyleLbl="trAlignAcc1" presStyleIdx="4" presStyleCnt="5">
        <dgm:presLayoutVars>
          <dgm:bulletEnabled val="1"/>
        </dgm:presLayoutVars>
      </dgm:prSet>
      <dgm:spPr/>
    </dgm:pt>
    <dgm:pt modelId="{FEC7B2D0-E63A-4C5D-83EB-042488350D91}" type="pres">
      <dgm:prSet presAssocID="{4396AAF5-A20E-4D3C-B29E-6A518DA85F5A}" presName="rect2" presStyleLbl="fgImgPlace1" presStyleIdx="4" presStyleCnt="5"/>
      <dgm:spPr>
        <a:xfrm>
          <a:off x="2195512" y="3565219"/>
          <a:ext cx="866229" cy="1299344"/>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00A60A0A-EB94-4A75-BCB7-25F8459FAE9B}" srcId="{B009E1D0-0793-4783-BFA5-C4AA1291C8F5}" destId="{4396AAF5-A20E-4D3C-B29E-6A518DA85F5A}" srcOrd="4" destOrd="0" parTransId="{FA8D74AB-6CA0-4AED-ADE5-AD57CA51B1FB}" sibTransId="{5E0B6615-D3CB-4BA7-AB89-8E6EB3E66AE8}"/>
    <dgm:cxn modelId="{6FDE6813-63D9-4B11-99A8-A04E0FA7A7C9}" type="presOf" srcId="{B009E1D0-0793-4783-BFA5-C4AA1291C8F5}" destId="{A68132F8-1CB7-4D45-A906-34B8FFEB97C1}" srcOrd="0" destOrd="0" presId="urn:microsoft.com/office/officeart/2008/layout/PictureStrips"/>
    <dgm:cxn modelId="{85376A44-9AFC-4E89-B85A-F4074DDEADBB}" type="presOf" srcId="{4396AAF5-A20E-4D3C-B29E-6A518DA85F5A}" destId="{57BC2E05-E623-4EB9-B272-201B0BD6631C}" srcOrd="0" destOrd="0" presId="urn:microsoft.com/office/officeart/2008/layout/PictureStrips"/>
    <dgm:cxn modelId="{7E89DD50-CE4F-4573-881F-B9C7372DE028}" srcId="{B009E1D0-0793-4783-BFA5-C4AA1291C8F5}" destId="{F0713D85-2D69-47E8-BBCC-0A04C3F11353}" srcOrd="3" destOrd="0" parTransId="{F2F7E7DA-0757-4BD4-A678-DBBD1883FA3F}" sibTransId="{F0BC997B-746C-4C54-88E4-0671B3390164}"/>
    <dgm:cxn modelId="{CB1EBB5A-8435-4398-BC3A-83DB9E847EC8}" srcId="{B009E1D0-0793-4783-BFA5-C4AA1291C8F5}" destId="{B932A363-BEE0-4C8F-817C-7B88C378DC55}" srcOrd="1" destOrd="0" parTransId="{44ACC5CB-7170-4B45-A026-E7E0BE61FA34}" sibTransId="{7F6DB112-AF3B-4156-B163-7B85DDFE5ACE}"/>
    <dgm:cxn modelId="{44744D8A-EEB1-4169-B0EA-C4EBCEAAB966}" type="presOf" srcId="{A9692CFB-2F26-420B-95B5-C4C1935BB707}" destId="{841336E3-E315-4677-B64B-B230908CCF43}" srcOrd="0" destOrd="0" presId="urn:microsoft.com/office/officeart/2008/layout/PictureStrips"/>
    <dgm:cxn modelId="{79F647AE-23CE-481B-B707-9B9A56086FBC}" type="presOf" srcId="{BD71A9AC-3E54-4252-9962-D814CC085EEB}" destId="{9E1955B4-4C07-47F1-ACE3-3F1B98E0CC9D}" srcOrd="0" destOrd="0" presId="urn:microsoft.com/office/officeart/2008/layout/PictureStrips"/>
    <dgm:cxn modelId="{CBFBEEB7-E174-48F5-B45E-36B0F79AE643}" srcId="{B009E1D0-0793-4783-BFA5-C4AA1291C8F5}" destId="{A9692CFB-2F26-420B-95B5-C4C1935BB707}" srcOrd="2" destOrd="0" parTransId="{BAC1D08F-CC7E-487A-B1A6-225760F6F2A7}" sibTransId="{374D5565-1196-49B3-BEFB-692AB719D629}"/>
    <dgm:cxn modelId="{9ECC09CC-53DB-4AE9-9441-37DED4E7C44C}" type="presOf" srcId="{F0713D85-2D69-47E8-BBCC-0A04C3F11353}" destId="{7DC5772E-8EBB-4FE7-89B2-755844EA07BB}" srcOrd="0" destOrd="0" presId="urn:microsoft.com/office/officeart/2008/layout/PictureStrips"/>
    <dgm:cxn modelId="{1CEB52DB-2018-4B57-91BA-E87E0CF494FB}" type="presOf" srcId="{B932A363-BEE0-4C8F-817C-7B88C378DC55}" destId="{BEB11A88-DC04-45A4-A26C-119DA366294D}" srcOrd="0" destOrd="0" presId="urn:microsoft.com/office/officeart/2008/layout/PictureStrips"/>
    <dgm:cxn modelId="{8EF13EE4-7010-4B75-80D4-4620598EBFF3}" srcId="{B009E1D0-0793-4783-BFA5-C4AA1291C8F5}" destId="{BD71A9AC-3E54-4252-9962-D814CC085EEB}" srcOrd="0" destOrd="0" parTransId="{26C0E181-CE87-4D23-A758-63844401515B}" sibTransId="{FB748F1F-D62C-4479-A9EF-A73B22C67F7E}"/>
    <dgm:cxn modelId="{30A32313-B241-4B1D-B7C9-F84C64A1DFA5}" type="presParOf" srcId="{A68132F8-1CB7-4D45-A906-34B8FFEB97C1}" destId="{DDD6AE4E-04EC-4F81-B329-48802C3B09DC}" srcOrd="0" destOrd="0" presId="urn:microsoft.com/office/officeart/2008/layout/PictureStrips"/>
    <dgm:cxn modelId="{942D1B17-ECA3-4ACF-B94D-08ED32AB2C8C}" type="presParOf" srcId="{DDD6AE4E-04EC-4F81-B329-48802C3B09DC}" destId="{9E1955B4-4C07-47F1-ACE3-3F1B98E0CC9D}" srcOrd="0" destOrd="0" presId="urn:microsoft.com/office/officeart/2008/layout/PictureStrips"/>
    <dgm:cxn modelId="{8CF644CB-D2AC-4C21-A444-E4ADD4A6F522}" type="presParOf" srcId="{DDD6AE4E-04EC-4F81-B329-48802C3B09DC}" destId="{CB126B62-A1C4-49D0-AD22-C8AF160FBDBD}" srcOrd="1" destOrd="0" presId="urn:microsoft.com/office/officeart/2008/layout/PictureStrips"/>
    <dgm:cxn modelId="{9621328F-559D-46E5-8D00-92894558853F}" type="presParOf" srcId="{A68132F8-1CB7-4D45-A906-34B8FFEB97C1}" destId="{14341C64-9C44-4967-9ACF-E45689A2CB4D}" srcOrd="1" destOrd="0" presId="urn:microsoft.com/office/officeart/2008/layout/PictureStrips"/>
    <dgm:cxn modelId="{1A6278BF-F1CC-429A-8A77-052E2E8D4F66}" type="presParOf" srcId="{A68132F8-1CB7-4D45-A906-34B8FFEB97C1}" destId="{4F334A03-B7C5-42BC-A8E0-35A356F3910B}" srcOrd="2" destOrd="0" presId="urn:microsoft.com/office/officeart/2008/layout/PictureStrips"/>
    <dgm:cxn modelId="{58EA0BAF-DF40-4F99-A106-7FFBC276F065}" type="presParOf" srcId="{4F334A03-B7C5-42BC-A8E0-35A356F3910B}" destId="{BEB11A88-DC04-45A4-A26C-119DA366294D}" srcOrd="0" destOrd="0" presId="urn:microsoft.com/office/officeart/2008/layout/PictureStrips"/>
    <dgm:cxn modelId="{37E2C1AA-7972-48B7-B9B3-777AC94FE9B5}" type="presParOf" srcId="{4F334A03-B7C5-42BC-A8E0-35A356F3910B}" destId="{23426369-8B41-4454-8B5B-1C5513D7949C}" srcOrd="1" destOrd="0" presId="urn:microsoft.com/office/officeart/2008/layout/PictureStrips"/>
    <dgm:cxn modelId="{D7F4B956-1F04-4A8B-A922-208070387595}" type="presParOf" srcId="{A68132F8-1CB7-4D45-A906-34B8FFEB97C1}" destId="{D574777E-4687-40D3-9084-79904CDB9081}" srcOrd="3" destOrd="0" presId="urn:microsoft.com/office/officeart/2008/layout/PictureStrips"/>
    <dgm:cxn modelId="{B58381A9-0D28-4CDA-808C-277BA9864C01}" type="presParOf" srcId="{A68132F8-1CB7-4D45-A906-34B8FFEB97C1}" destId="{35CD9A58-5023-4B22-91A2-0CCBDDFA4E1B}" srcOrd="4" destOrd="0" presId="urn:microsoft.com/office/officeart/2008/layout/PictureStrips"/>
    <dgm:cxn modelId="{ABC71B35-1B19-4B97-BD8E-E4E8BA033549}" type="presParOf" srcId="{35CD9A58-5023-4B22-91A2-0CCBDDFA4E1B}" destId="{841336E3-E315-4677-B64B-B230908CCF43}" srcOrd="0" destOrd="0" presId="urn:microsoft.com/office/officeart/2008/layout/PictureStrips"/>
    <dgm:cxn modelId="{AE1BAD8B-E927-4445-BE37-A55A955D8FF3}" type="presParOf" srcId="{35CD9A58-5023-4B22-91A2-0CCBDDFA4E1B}" destId="{F629F82A-1269-445F-8DD7-0DD9292815A1}" srcOrd="1" destOrd="0" presId="urn:microsoft.com/office/officeart/2008/layout/PictureStrips"/>
    <dgm:cxn modelId="{E157C3F6-5680-49A1-8D16-24CBD912A7D1}" type="presParOf" srcId="{A68132F8-1CB7-4D45-A906-34B8FFEB97C1}" destId="{BAF17916-EC6E-4717-B0D8-28B3379C0BCC}" srcOrd="5" destOrd="0" presId="urn:microsoft.com/office/officeart/2008/layout/PictureStrips"/>
    <dgm:cxn modelId="{6D84C234-65C8-49AE-81CA-91A3A6E324DA}" type="presParOf" srcId="{A68132F8-1CB7-4D45-A906-34B8FFEB97C1}" destId="{C5B1552B-EAE0-4321-83EC-C965A850C068}" srcOrd="6" destOrd="0" presId="urn:microsoft.com/office/officeart/2008/layout/PictureStrips"/>
    <dgm:cxn modelId="{277EBFAA-7ECE-487F-A5EA-ED595F48FE77}" type="presParOf" srcId="{C5B1552B-EAE0-4321-83EC-C965A850C068}" destId="{7DC5772E-8EBB-4FE7-89B2-755844EA07BB}" srcOrd="0" destOrd="0" presId="urn:microsoft.com/office/officeart/2008/layout/PictureStrips"/>
    <dgm:cxn modelId="{BE0EA67E-C5FC-4B58-8C6D-E98252151B50}" type="presParOf" srcId="{C5B1552B-EAE0-4321-83EC-C965A850C068}" destId="{163BB2BE-B9E2-4CB9-9E8F-14E192ED3F6A}" srcOrd="1" destOrd="0" presId="urn:microsoft.com/office/officeart/2008/layout/PictureStrips"/>
    <dgm:cxn modelId="{DBC4ED85-8731-467B-ADE7-E61C20734164}" type="presParOf" srcId="{A68132F8-1CB7-4D45-A906-34B8FFEB97C1}" destId="{D53206BB-3F42-4DDB-AACA-09876D786C83}" srcOrd="7" destOrd="0" presId="urn:microsoft.com/office/officeart/2008/layout/PictureStrips"/>
    <dgm:cxn modelId="{E66681D7-45A9-49DF-8491-A5AA52B0F61E}" type="presParOf" srcId="{A68132F8-1CB7-4D45-A906-34B8FFEB97C1}" destId="{E9F098AE-9099-486E-A8BC-4F895A3D8DD1}" srcOrd="8" destOrd="0" presId="urn:microsoft.com/office/officeart/2008/layout/PictureStrips"/>
    <dgm:cxn modelId="{141A3EFA-B908-4A7B-9753-EEDDB5868835}" type="presParOf" srcId="{E9F098AE-9099-486E-A8BC-4F895A3D8DD1}" destId="{57BC2E05-E623-4EB9-B272-201B0BD6631C}" srcOrd="0" destOrd="0" presId="urn:microsoft.com/office/officeart/2008/layout/PictureStrips"/>
    <dgm:cxn modelId="{5626601A-3E2B-4AD0-8FA1-37C162BAE4E2}" type="presParOf" srcId="{E9F098AE-9099-486E-A8BC-4F895A3D8DD1}" destId="{FEC7B2D0-E63A-4C5D-83EB-042488350D91}"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3A3C-35D6-4759-AFC2-7C9816B20A67}">
      <dsp:nvSpPr>
        <dsp:cNvPr id="0" name=""/>
        <dsp:cNvSpPr/>
      </dsp:nvSpPr>
      <dsp:spPr>
        <a:xfrm>
          <a:off x="3136231" y="4543532"/>
          <a:ext cx="3185015" cy="2734924"/>
        </a:xfrm>
        <a:prstGeom prst="hexagon">
          <a:avLst>
            <a:gd name="adj" fmla="val 25000"/>
            <a:gd name="vf" fmla="val 115470"/>
          </a:avLst>
        </a:prstGeom>
        <a:solidFill>
          <a:srgbClr val="FFC000"/>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solidFill>
                <a:srgbClr val="002060"/>
              </a:solidFill>
              <a:latin typeface="Avenir Book" panose="020B0503020203020204" pitchFamily="34" charset="-78"/>
              <a:cs typeface="Avenir Book" panose="020B0503020203020204" pitchFamily="34" charset="-78"/>
            </a:rPr>
            <a:t>Social justice and Democracy</a:t>
          </a:r>
          <a:endParaRPr lang="en-ZA" sz="2400" b="1" u="none" kern="1200" dirty="0">
            <a:solidFill>
              <a:srgbClr val="002060"/>
            </a:solidFill>
            <a:latin typeface="Avenir Book" panose="020B0503020203020204" pitchFamily="34" charset="-78"/>
            <a:cs typeface="Avenir Book" panose="020B0503020203020204" pitchFamily="34" charset="-78"/>
          </a:endParaRPr>
        </a:p>
      </dsp:txBody>
      <dsp:txXfrm>
        <a:off x="3629559" y="4967145"/>
        <a:ext cx="2198359" cy="1887698"/>
      </dsp:txXfrm>
    </dsp:sp>
    <dsp:sp modelId="{D75632CB-93E8-4038-9E37-2CA13AC7D00B}">
      <dsp:nvSpPr>
        <dsp:cNvPr id="0" name=""/>
        <dsp:cNvSpPr/>
      </dsp:nvSpPr>
      <dsp:spPr>
        <a:xfrm>
          <a:off x="3212225" y="5766588"/>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FB0FA568-5FB8-4B47-87A8-4E396C03AF69}">
      <dsp:nvSpPr>
        <dsp:cNvPr id="0" name=""/>
        <dsp:cNvSpPr/>
      </dsp:nvSpPr>
      <dsp:spPr>
        <a:xfrm>
          <a:off x="395361" y="3031663"/>
          <a:ext cx="3185015" cy="2734924"/>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E1023775-BE45-4DBA-A1E5-9C07FBE953DF}">
      <dsp:nvSpPr>
        <dsp:cNvPr id="0" name=""/>
        <dsp:cNvSpPr/>
      </dsp:nvSpPr>
      <dsp:spPr>
        <a:xfrm>
          <a:off x="2577249" y="5403810"/>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FC48FF78-1644-4085-8DDB-8763AC979C93}">
      <dsp:nvSpPr>
        <dsp:cNvPr id="0" name=""/>
        <dsp:cNvSpPr/>
      </dsp:nvSpPr>
      <dsp:spPr>
        <a:xfrm>
          <a:off x="5877101" y="3023738"/>
          <a:ext cx="3185015" cy="2734924"/>
        </a:xfrm>
        <a:prstGeom prst="hexagon">
          <a:avLst>
            <a:gd name="adj" fmla="val 25000"/>
            <a:gd name="vf" fmla="val 115470"/>
          </a:avLst>
        </a:prstGeom>
        <a:solidFill>
          <a:srgbClr val="120D1F"/>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latin typeface="Avenir Book" panose="020B0503020203020204" pitchFamily="34" charset="-78"/>
              <a:cs typeface="Avenir Book" panose="020B0503020203020204" pitchFamily="34" charset="-78"/>
            </a:rPr>
            <a:t>Environmental Stewardship and Sustainable Livelihoods</a:t>
          </a:r>
          <a:endParaRPr lang="en-ZA" sz="2400" b="1" u="none" kern="1200" dirty="0">
            <a:latin typeface="Avenir Book" panose="020B0503020203020204" pitchFamily="34" charset="-78"/>
            <a:cs typeface="Avenir Book" panose="020B0503020203020204" pitchFamily="34" charset="-78"/>
          </a:endParaRPr>
        </a:p>
      </dsp:txBody>
      <dsp:txXfrm>
        <a:off x="6370429" y="3447351"/>
        <a:ext cx="2198359" cy="1887698"/>
      </dsp:txXfrm>
    </dsp:sp>
    <dsp:sp modelId="{769E984F-349D-477F-AFC3-284F2E5E0651}">
      <dsp:nvSpPr>
        <dsp:cNvPr id="0" name=""/>
        <dsp:cNvSpPr/>
      </dsp:nvSpPr>
      <dsp:spPr>
        <a:xfrm>
          <a:off x="8069121" y="5388841"/>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C43644BB-FCCC-466F-8BA9-EC76538B392C}">
      <dsp:nvSpPr>
        <dsp:cNvPr id="0" name=""/>
        <dsp:cNvSpPr/>
      </dsp:nvSpPr>
      <dsp:spPr>
        <a:xfrm>
          <a:off x="8616282" y="4538249"/>
          <a:ext cx="3185015" cy="2734924"/>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846A05B3-C403-4028-8C3A-0DBE313623DD}">
      <dsp:nvSpPr>
        <dsp:cNvPr id="0" name=""/>
        <dsp:cNvSpPr/>
      </dsp:nvSpPr>
      <dsp:spPr>
        <a:xfrm>
          <a:off x="8693965" y="5755141"/>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9506C1A2-7566-45D5-9619-56A63386B9A4}">
      <dsp:nvSpPr>
        <dsp:cNvPr id="0" name=""/>
        <dsp:cNvSpPr/>
      </dsp:nvSpPr>
      <dsp:spPr>
        <a:xfrm>
          <a:off x="3136231" y="1520674"/>
          <a:ext cx="3185015" cy="2734924"/>
        </a:xfrm>
        <a:prstGeom prst="hexagon">
          <a:avLst>
            <a:gd name="adj" fmla="val 25000"/>
            <a:gd name="vf" fmla="val 115470"/>
          </a:avLst>
        </a:prstGeom>
        <a:solidFill>
          <a:srgbClr val="120D1F"/>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latin typeface="Avenir Book" panose="020B0503020203020204" pitchFamily="34" charset="-78"/>
              <a:cs typeface="Avenir Book" panose="020B0503020203020204" pitchFamily="34" charset="-78"/>
            </a:rPr>
            <a:t>Ocean and Coastal Sciences</a:t>
          </a:r>
          <a:endParaRPr lang="en-ZA" sz="2400" b="1" u="none" kern="1200" dirty="0">
            <a:latin typeface="Avenir Book" panose="020B0503020203020204" pitchFamily="34" charset="-78"/>
            <a:cs typeface="Avenir Book" panose="020B0503020203020204" pitchFamily="34" charset="-78"/>
          </a:endParaRPr>
        </a:p>
      </dsp:txBody>
      <dsp:txXfrm>
        <a:off x="3629559" y="1944287"/>
        <a:ext cx="2198359" cy="1887698"/>
      </dsp:txXfrm>
    </dsp:sp>
    <dsp:sp modelId="{9219AC3C-6FB5-4819-A03D-6304FFEFD969}">
      <dsp:nvSpPr>
        <dsp:cNvPr id="0" name=""/>
        <dsp:cNvSpPr/>
      </dsp:nvSpPr>
      <dsp:spPr>
        <a:xfrm>
          <a:off x="5318119" y="1572625"/>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DEB41B2A-DAC7-41F9-88ED-AB6E06321B60}">
      <dsp:nvSpPr>
        <dsp:cNvPr id="0" name=""/>
        <dsp:cNvSpPr/>
      </dsp:nvSpPr>
      <dsp:spPr>
        <a:xfrm>
          <a:off x="5877101" y="0"/>
          <a:ext cx="3185015" cy="2734924"/>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7000" r="-7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071B0AC8-24A9-4BF1-A2DC-5CF9F94A0903}">
      <dsp:nvSpPr>
        <dsp:cNvPr id="0" name=""/>
        <dsp:cNvSpPr/>
      </dsp:nvSpPr>
      <dsp:spPr>
        <a:xfrm>
          <a:off x="5966606" y="1211608"/>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F21D06E4-EA8E-441B-94FF-241315CF683D}">
      <dsp:nvSpPr>
        <dsp:cNvPr id="0" name=""/>
        <dsp:cNvSpPr/>
      </dsp:nvSpPr>
      <dsp:spPr>
        <a:xfrm>
          <a:off x="8616282" y="1514510"/>
          <a:ext cx="3185015" cy="2734924"/>
        </a:xfrm>
        <a:prstGeom prst="hexagon">
          <a:avLst>
            <a:gd name="adj" fmla="val 25000"/>
            <a:gd name="vf" fmla="val 115470"/>
          </a:avLst>
        </a:prstGeom>
        <a:solidFill>
          <a:srgbClr val="FFC000"/>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solidFill>
                <a:srgbClr val="002060"/>
              </a:solidFill>
              <a:latin typeface="Avenir Book" panose="020B0503020203020204" pitchFamily="34" charset="-78"/>
              <a:cs typeface="Avenir Book" panose="020B0503020203020204" pitchFamily="34" charset="-78"/>
            </a:rPr>
            <a:t>Innovation and the Digital Economy</a:t>
          </a:r>
          <a:endParaRPr lang="en-ZA" sz="2400" b="1" u="none" kern="1200" dirty="0">
            <a:solidFill>
              <a:srgbClr val="002060"/>
            </a:solidFill>
            <a:latin typeface="Avenir Book" panose="020B0503020203020204" pitchFamily="34" charset="-78"/>
            <a:cs typeface="Avenir Book" panose="020B0503020203020204" pitchFamily="34" charset="-78"/>
          </a:endParaRPr>
        </a:p>
      </dsp:txBody>
      <dsp:txXfrm>
        <a:off x="9109610" y="1938123"/>
        <a:ext cx="2198359" cy="1887698"/>
      </dsp:txXfrm>
    </dsp:sp>
    <dsp:sp modelId="{4F31F8F0-971B-4C21-9A0A-227AE65226AE}">
      <dsp:nvSpPr>
        <dsp:cNvPr id="0" name=""/>
        <dsp:cNvSpPr/>
      </dsp:nvSpPr>
      <dsp:spPr>
        <a:xfrm>
          <a:off x="11372351" y="2726119"/>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2B40D051-6768-4044-83A6-773A1C69B5AF}">
      <dsp:nvSpPr>
        <dsp:cNvPr id="0" name=""/>
        <dsp:cNvSpPr/>
      </dsp:nvSpPr>
      <dsp:spPr>
        <a:xfrm>
          <a:off x="11357152" y="3051915"/>
          <a:ext cx="3185015" cy="2734924"/>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8000" r="-8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8E03153A-21FF-4AAD-B8E2-88E162882BE6}">
      <dsp:nvSpPr>
        <dsp:cNvPr id="0" name=""/>
        <dsp:cNvSpPr/>
      </dsp:nvSpPr>
      <dsp:spPr>
        <a:xfrm>
          <a:off x="11978619" y="3101225"/>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604595FE-BB1B-446F-A17B-8DEBB1213FBA}">
      <dsp:nvSpPr>
        <dsp:cNvPr id="0" name=""/>
        <dsp:cNvSpPr/>
      </dsp:nvSpPr>
      <dsp:spPr>
        <a:xfrm>
          <a:off x="11357152" y="29057"/>
          <a:ext cx="3185015" cy="2734924"/>
        </a:xfrm>
        <a:prstGeom prst="hexagon">
          <a:avLst>
            <a:gd name="adj" fmla="val 25000"/>
            <a:gd name="vf" fmla="val 115470"/>
          </a:avLst>
        </a:prstGeom>
        <a:solidFill>
          <a:srgbClr val="120D1F"/>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latin typeface="Avenir Book" panose="020B0503020203020204" pitchFamily="34" charset="-78"/>
              <a:cs typeface="Avenir Book" panose="020B0503020203020204" pitchFamily="34" charset="-78"/>
            </a:rPr>
            <a:t>Origins, Culture, Heritage and Memory</a:t>
          </a:r>
          <a:endParaRPr lang="en-ZA" sz="2400" b="1" u="none" kern="1200" dirty="0">
            <a:latin typeface="Avenir Book" panose="020B0503020203020204" pitchFamily="34" charset="-78"/>
            <a:cs typeface="Avenir Book" panose="020B0503020203020204" pitchFamily="34" charset="-78"/>
          </a:endParaRPr>
        </a:p>
      </dsp:txBody>
      <dsp:txXfrm>
        <a:off x="11850480" y="452670"/>
        <a:ext cx="2198359" cy="1887698"/>
      </dsp:txXfrm>
    </dsp:sp>
    <dsp:sp modelId="{946DF599-8F78-47EE-863F-25A46CD7D8E8}">
      <dsp:nvSpPr>
        <dsp:cNvPr id="0" name=""/>
        <dsp:cNvSpPr/>
      </dsp:nvSpPr>
      <dsp:spPr>
        <a:xfrm>
          <a:off x="14113221" y="1254754"/>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08EFD198-7D6A-4E5C-8EE1-76C467BE7172}">
      <dsp:nvSpPr>
        <dsp:cNvPr id="0" name=""/>
        <dsp:cNvSpPr/>
      </dsp:nvSpPr>
      <dsp:spPr>
        <a:xfrm>
          <a:off x="14098022" y="1555015"/>
          <a:ext cx="3185015" cy="2734924"/>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7000" r="-7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505CD432-C998-4914-94BA-F33D505CF277}">
      <dsp:nvSpPr>
        <dsp:cNvPr id="0" name=""/>
        <dsp:cNvSpPr/>
      </dsp:nvSpPr>
      <dsp:spPr>
        <a:xfrm>
          <a:off x="14732999" y="1615771"/>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7681B306-630A-4395-BD69-D16A66624A48}">
      <dsp:nvSpPr>
        <dsp:cNvPr id="0" name=""/>
        <dsp:cNvSpPr/>
      </dsp:nvSpPr>
      <dsp:spPr>
        <a:xfrm>
          <a:off x="14098022" y="4573470"/>
          <a:ext cx="3185015" cy="2734924"/>
        </a:xfrm>
        <a:prstGeom prst="hexagon">
          <a:avLst>
            <a:gd name="adj" fmla="val 25000"/>
            <a:gd name="vf" fmla="val 115470"/>
          </a:avLst>
        </a:prstGeom>
        <a:solidFill>
          <a:srgbClr val="FFC000"/>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30480" rIns="0" bIns="30480" numCol="1" spcCol="1270" anchor="ctr" anchorCtr="0">
          <a:noAutofit/>
        </a:bodyPr>
        <a:lstStyle/>
        <a:p>
          <a:pPr marL="0" lvl="0" indent="0" algn="ctr" defTabSz="1066800">
            <a:lnSpc>
              <a:spcPct val="90000"/>
            </a:lnSpc>
            <a:spcBef>
              <a:spcPct val="0"/>
            </a:spcBef>
            <a:spcAft>
              <a:spcPct val="35000"/>
            </a:spcAft>
            <a:buNone/>
          </a:pPr>
          <a:r>
            <a:rPr lang="en-ZA" sz="2400" b="1" i="0" u="none" kern="1200" dirty="0">
              <a:solidFill>
                <a:srgbClr val="002060"/>
              </a:solidFill>
              <a:latin typeface="Avenir Book" panose="020B0503020203020204" pitchFamily="34" charset="-78"/>
              <a:cs typeface="Avenir Book" panose="020B0503020203020204" pitchFamily="34" charset="-78"/>
            </a:rPr>
            <a:t>Humanising Pedagogies</a:t>
          </a:r>
          <a:endParaRPr lang="en-ZA" sz="2400" b="1" u="none" kern="1200" dirty="0">
            <a:solidFill>
              <a:srgbClr val="002060"/>
            </a:solidFill>
            <a:latin typeface="Avenir Book" panose="020B0503020203020204" pitchFamily="34" charset="-78"/>
            <a:cs typeface="Avenir Book" panose="020B0503020203020204" pitchFamily="34" charset="-78"/>
          </a:endParaRPr>
        </a:p>
      </dsp:txBody>
      <dsp:txXfrm>
        <a:off x="14591350" y="4997083"/>
        <a:ext cx="2198359" cy="1887698"/>
      </dsp:txXfrm>
    </dsp:sp>
    <dsp:sp modelId="{938FFFD6-76D0-467D-A37C-678F3206D847}">
      <dsp:nvSpPr>
        <dsp:cNvPr id="0" name=""/>
        <dsp:cNvSpPr/>
      </dsp:nvSpPr>
      <dsp:spPr>
        <a:xfrm>
          <a:off x="14729621" y="6968511"/>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67D35832-D152-4282-8298-42F335057044}">
      <dsp:nvSpPr>
        <dsp:cNvPr id="0" name=""/>
        <dsp:cNvSpPr/>
      </dsp:nvSpPr>
      <dsp:spPr>
        <a:xfrm>
          <a:off x="11357152" y="6070371"/>
          <a:ext cx="3185015" cy="2734924"/>
        </a:xfrm>
        <a:prstGeom prst="hexagon">
          <a:avLst>
            <a:gd name="adj" fmla="val 25000"/>
            <a:gd name="vf" fmla="val 11547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19000" r="-19000"/>
          </a:stretch>
        </a:blip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 modelId="{995F0A73-1AC7-4C02-A930-5FDBA64F7D18}">
      <dsp:nvSpPr>
        <dsp:cNvPr id="0" name=""/>
        <dsp:cNvSpPr/>
      </dsp:nvSpPr>
      <dsp:spPr>
        <a:xfrm>
          <a:off x="14138553" y="7270532"/>
          <a:ext cx="371528" cy="320512"/>
        </a:xfrm>
        <a:prstGeom prst="hexagon">
          <a:avLst>
            <a:gd name="adj" fmla="val 25000"/>
            <a:gd name="vf" fmla="val 115470"/>
          </a:avLst>
        </a:prstGeom>
        <a:solidFill>
          <a:schemeClr val="lt2">
            <a:hueOff val="0"/>
            <a:satOff val="0"/>
            <a:lumOff val="0"/>
            <a:alphaOff val="0"/>
          </a:schemeClr>
        </a:solidFill>
        <a:ln w="25400" cap="flat" cmpd="sng" algn="ctr">
          <a:solidFill>
            <a:srgbClr val="071B2C"/>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DA6D67-9E36-4C23-910A-4D3051F58C3F}">
      <dsp:nvSpPr>
        <dsp:cNvPr id="0" name=""/>
        <dsp:cNvSpPr/>
      </dsp:nvSpPr>
      <dsp:spPr>
        <a:xfrm>
          <a:off x="867087" y="1104"/>
          <a:ext cx="6286202" cy="3771721"/>
        </a:xfrm>
        <a:prstGeom prst="rect">
          <a:avLst/>
        </a:prstGeom>
        <a:solidFill>
          <a:srgbClr val="071B2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venir Book" panose="020B0503020203020204" pitchFamily="34" charset="-78"/>
              <a:cs typeface="Avenir Book" panose="020B0503020203020204" pitchFamily="34" charset="-78"/>
            </a:rPr>
            <a:t>Transdisciplinary under- and postgraduate learning, teaching, research, innovation, and engagement – “where art meets science”</a:t>
          </a:r>
        </a:p>
      </dsp:txBody>
      <dsp:txXfrm>
        <a:off x="867087" y="1104"/>
        <a:ext cx="6286202" cy="3771721"/>
      </dsp:txXfrm>
    </dsp:sp>
    <dsp:sp modelId="{92E7A0CE-F056-4321-A354-4106CFF5E17C}">
      <dsp:nvSpPr>
        <dsp:cNvPr id="0" name=""/>
        <dsp:cNvSpPr/>
      </dsp:nvSpPr>
      <dsp:spPr>
        <a:xfrm>
          <a:off x="7781910" y="1104"/>
          <a:ext cx="6286202" cy="3771721"/>
        </a:xfrm>
        <a:prstGeom prst="rect">
          <a:avLst/>
        </a:prstGeom>
        <a:solidFill>
          <a:srgbClr val="FFB81C"/>
        </a:solidFill>
        <a:ln>
          <a:solidFill>
            <a:srgbClr val="FFB81C"/>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120D1F"/>
              </a:solidFill>
              <a:latin typeface="Avenir Book" panose="020B0503020203020204" pitchFamily="34" charset="-78"/>
              <a:cs typeface="Avenir Book" panose="020B0503020203020204" pitchFamily="34" charset="-78"/>
            </a:rPr>
            <a:t>Sustainable coastal livelihoods, economic development &amp; marine protection</a:t>
          </a:r>
        </a:p>
      </dsp:txBody>
      <dsp:txXfrm>
        <a:off x="7781910" y="1104"/>
        <a:ext cx="6286202" cy="3771721"/>
      </dsp:txXfrm>
    </dsp:sp>
    <dsp:sp modelId="{45F05429-3880-45DB-B21B-6C3625FBFECE}">
      <dsp:nvSpPr>
        <dsp:cNvPr id="0" name=""/>
        <dsp:cNvSpPr/>
      </dsp:nvSpPr>
      <dsp:spPr>
        <a:xfrm>
          <a:off x="867087" y="4401446"/>
          <a:ext cx="6286202" cy="3771721"/>
        </a:xfrm>
        <a:prstGeom prst="rect">
          <a:avLst/>
        </a:prstGeom>
        <a:solidFill>
          <a:srgbClr val="FFB81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120D1F"/>
              </a:solidFill>
              <a:latin typeface="Avenir Book" panose="020B0503020203020204" pitchFamily="34" charset="-78"/>
              <a:cs typeface="Avenir Book" panose="020B0503020203020204" pitchFamily="34" charset="-78"/>
            </a:rPr>
            <a:t>Quintuple helix partnerships</a:t>
          </a:r>
        </a:p>
      </dsp:txBody>
      <dsp:txXfrm>
        <a:off x="867087" y="4401446"/>
        <a:ext cx="6286202" cy="3771721"/>
      </dsp:txXfrm>
    </dsp:sp>
    <dsp:sp modelId="{7232220F-93FB-4D3D-84CE-2A35232B8F6D}">
      <dsp:nvSpPr>
        <dsp:cNvPr id="0" name=""/>
        <dsp:cNvSpPr/>
      </dsp:nvSpPr>
      <dsp:spPr>
        <a:xfrm>
          <a:off x="7781910" y="4401446"/>
          <a:ext cx="6286202" cy="3771721"/>
        </a:xfrm>
        <a:prstGeom prst="rect">
          <a:avLst/>
        </a:prstGeom>
        <a:solidFill>
          <a:srgbClr val="071B2C"/>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latin typeface="Avenir Book" panose="020B0503020203020204" pitchFamily="34" charset="-78"/>
              <a:cs typeface="Avenir Book" panose="020B0503020203020204" pitchFamily="34" charset="-78"/>
            </a:rPr>
            <a:t>Leading post-school destination for transdisciplinary ocean sciences</a:t>
          </a:r>
        </a:p>
      </dsp:txBody>
      <dsp:txXfrm>
        <a:off x="7781910" y="4401446"/>
        <a:ext cx="6286202" cy="37717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27D54-774F-4B29-9380-6576BDE65D34}">
      <dsp:nvSpPr>
        <dsp:cNvPr id="0" name=""/>
        <dsp:cNvSpPr/>
      </dsp:nvSpPr>
      <dsp:spPr>
        <a:xfrm>
          <a:off x="5112" y="173384"/>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venir Book" panose="020B0503020203020204" pitchFamily="34" charset="-78"/>
              <a:ea typeface="+mn-ea"/>
              <a:cs typeface="Avenir Book" panose="020B0503020203020204" pitchFamily="34" charset="-78"/>
            </a:rPr>
            <a:t>Ocean</a:t>
          </a:r>
          <a:r>
            <a:rPr lang="en-US" sz="3200" b="1" kern="1200" baseline="0" dirty="0">
              <a:latin typeface="Avenir Book" panose="020B0503020203020204" pitchFamily="34" charset="-78"/>
              <a:ea typeface="+mn-ea"/>
              <a:cs typeface="Avenir Book" panose="020B0503020203020204" pitchFamily="34" charset="-78"/>
            </a:rPr>
            <a:t> cultures, heritage &amp; coastal paleontology</a:t>
          </a:r>
          <a:endParaRPr lang="en-ZA" sz="3200" b="1" kern="1200" dirty="0">
            <a:latin typeface="Avenir Book" panose="020B0503020203020204" pitchFamily="34" charset="-78"/>
            <a:cs typeface="Avenir Book" panose="020B0503020203020204" pitchFamily="34" charset="-78"/>
          </a:endParaRPr>
        </a:p>
      </dsp:txBody>
      <dsp:txXfrm>
        <a:off x="5112" y="173384"/>
        <a:ext cx="4055715" cy="2433429"/>
      </dsp:txXfrm>
    </dsp:sp>
    <dsp:sp modelId="{A340ED1E-171E-4898-8FE3-FE20A63FEEE3}">
      <dsp:nvSpPr>
        <dsp:cNvPr id="0" name=""/>
        <dsp:cNvSpPr/>
      </dsp:nvSpPr>
      <dsp:spPr>
        <a:xfrm>
          <a:off x="4466399" y="173384"/>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071B2C"/>
              </a:solidFill>
              <a:latin typeface="Avenir Book" panose="020B0503020203020204" pitchFamily="34" charset="-78"/>
              <a:ea typeface="+mn-ea"/>
              <a:cs typeface="Avenir Book" panose="020B0503020203020204" pitchFamily="34" charset="-78"/>
            </a:rPr>
            <a:t>Ocean governance and law of the seas</a:t>
          </a:r>
          <a:endParaRPr lang="en-ZA" sz="3200" b="1" kern="1200" dirty="0">
            <a:solidFill>
              <a:srgbClr val="071B2C"/>
            </a:solidFill>
            <a:latin typeface="Avenir Book" panose="020B0503020203020204" pitchFamily="34" charset="-78"/>
            <a:cs typeface="Avenir Book" panose="020B0503020203020204" pitchFamily="34" charset="-78"/>
          </a:endParaRPr>
        </a:p>
      </dsp:txBody>
      <dsp:txXfrm>
        <a:off x="4466399" y="173384"/>
        <a:ext cx="4055715" cy="2433429"/>
      </dsp:txXfrm>
    </dsp:sp>
    <dsp:sp modelId="{F8FB5D30-6C7A-4134-9ADC-F12676D0376A}">
      <dsp:nvSpPr>
        <dsp:cNvPr id="0" name=""/>
        <dsp:cNvSpPr/>
      </dsp:nvSpPr>
      <dsp:spPr>
        <a:xfrm>
          <a:off x="8927685" y="173384"/>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a:latin typeface="Avenir Book" panose="020B0503020203020204" pitchFamily="34" charset="-78"/>
              <a:cs typeface="Avenir Book" panose="020B0503020203020204" pitchFamily="34" charset="-78"/>
            </a:rPr>
            <a:t>Marine spatial planning</a:t>
          </a:r>
        </a:p>
      </dsp:txBody>
      <dsp:txXfrm>
        <a:off x="8927685" y="173384"/>
        <a:ext cx="4055715" cy="2433429"/>
      </dsp:txXfrm>
    </dsp:sp>
    <dsp:sp modelId="{A6F9DA0B-4D52-4F03-83F5-B6477F4B45EB}">
      <dsp:nvSpPr>
        <dsp:cNvPr id="0" name=""/>
        <dsp:cNvSpPr/>
      </dsp:nvSpPr>
      <dsp:spPr>
        <a:xfrm>
          <a:off x="13388972" y="173384"/>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071B2C"/>
              </a:solidFill>
              <a:latin typeface="Avenir Book" panose="020B0503020203020204" pitchFamily="34" charset="-78"/>
              <a:ea typeface="+mn-ea"/>
              <a:cs typeface="Avenir Book" panose="020B0503020203020204" pitchFamily="34" charset="-78"/>
            </a:rPr>
            <a:t>Marine engineering &amp; robotics</a:t>
          </a:r>
          <a:endParaRPr lang="en-ZA" sz="3200" b="1" kern="1200" dirty="0">
            <a:solidFill>
              <a:srgbClr val="071B2C"/>
            </a:solidFill>
            <a:latin typeface="Avenir Book" panose="020B0503020203020204" pitchFamily="34" charset="-78"/>
            <a:cs typeface="Avenir Book" panose="020B0503020203020204" pitchFamily="34" charset="-78"/>
          </a:endParaRPr>
        </a:p>
      </dsp:txBody>
      <dsp:txXfrm>
        <a:off x="13388972" y="173384"/>
        <a:ext cx="4055715" cy="2433429"/>
      </dsp:txXfrm>
    </dsp:sp>
    <dsp:sp modelId="{F5492A4B-967B-4CC1-B5E5-178839DBDDFF}">
      <dsp:nvSpPr>
        <dsp:cNvPr id="0" name=""/>
        <dsp:cNvSpPr/>
      </dsp:nvSpPr>
      <dsp:spPr>
        <a:xfrm>
          <a:off x="5112" y="3012385"/>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dirty="0">
              <a:solidFill>
                <a:srgbClr val="071B2C"/>
              </a:solidFill>
              <a:latin typeface="Avenir Book" panose="020B0503020203020204" pitchFamily="34" charset="-78"/>
              <a:cs typeface="Avenir Book" panose="020B0503020203020204" pitchFamily="34" charset="-78"/>
            </a:rPr>
            <a:t>Oceanography</a:t>
          </a:r>
        </a:p>
      </dsp:txBody>
      <dsp:txXfrm>
        <a:off x="5112" y="3012385"/>
        <a:ext cx="4055715" cy="2433429"/>
      </dsp:txXfrm>
    </dsp:sp>
    <dsp:sp modelId="{699095FF-8739-495A-859A-6CBA2FF45165}">
      <dsp:nvSpPr>
        <dsp:cNvPr id="0" name=""/>
        <dsp:cNvSpPr/>
      </dsp:nvSpPr>
      <dsp:spPr>
        <a:xfrm>
          <a:off x="4466399" y="3012385"/>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a:latin typeface="Avenir Book" panose="020B0503020203020204" pitchFamily="34" charset="-78"/>
              <a:cs typeface="Avenir Book" panose="020B0503020203020204" pitchFamily="34" charset="-78"/>
            </a:rPr>
            <a:t>Climate and global change </a:t>
          </a:r>
        </a:p>
      </dsp:txBody>
      <dsp:txXfrm>
        <a:off x="4466399" y="3012385"/>
        <a:ext cx="4055715" cy="2433429"/>
      </dsp:txXfrm>
    </dsp:sp>
    <dsp:sp modelId="{D6287946-5AF5-465D-BAB7-3A9C0230219F}">
      <dsp:nvSpPr>
        <dsp:cNvPr id="0" name=""/>
        <dsp:cNvSpPr/>
      </dsp:nvSpPr>
      <dsp:spPr>
        <a:xfrm>
          <a:off x="8927685" y="3012385"/>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rgbClr val="071B2C"/>
              </a:solidFill>
              <a:latin typeface="Avenir Book" panose="020B0503020203020204" pitchFamily="34" charset="-78"/>
              <a:ea typeface="+mn-ea"/>
              <a:cs typeface="Avenir Book" panose="020B0503020203020204" pitchFamily="34" charset="-78"/>
            </a:rPr>
            <a:t>Marine biodiversity</a:t>
          </a:r>
        </a:p>
      </dsp:txBody>
      <dsp:txXfrm>
        <a:off x="8927685" y="3012385"/>
        <a:ext cx="4055715" cy="2433429"/>
      </dsp:txXfrm>
    </dsp:sp>
    <dsp:sp modelId="{C1ADDD28-E8EE-4C5D-BDD9-A6DFE412072D}">
      <dsp:nvSpPr>
        <dsp:cNvPr id="0" name=""/>
        <dsp:cNvSpPr/>
      </dsp:nvSpPr>
      <dsp:spPr>
        <a:xfrm>
          <a:off x="13388972" y="3012385"/>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venir Book" panose="020B0503020203020204" pitchFamily="34" charset="-78"/>
              <a:ea typeface="+mn-ea"/>
              <a:cs typeface="Avenir Book" panose="020B0503020203020204" pitchFamily="34" charset="-78"/>
            </a:rPr>
            <a:t>Oceans economy</a:t>
          </a:r>
        </a:p>
      </dsp:txBody>
      <dsp:txXfrm>
        <a:off x="13388972" y="3012385"/>
        <a:ext cx="4055715" cy="2433429"/>
      </dsp:txXfrm>
    </dsp:sp>
    <dsp:sp modelId="{F2749DAC-066F-4690-9155-9F21C50FD2F9}">
      <dsp:nvSpPr>
        <dsp:cNvPr id="0" name=""/>
        <dsp:cNvSpPr/>
      </dsp:nvSpPr>
      <dsp:spPr>
        <a:xfrm>
          <a:off x="5112" y="5851386"/>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dirty="0">
              <a:latin typeface="Avenir Book" panose="020B0503020203020204" pitchFamily="34" charset="-78"/>
              <a:cs typeface="Avenir Book" panose="020B0503020203020204" pitchFamily="34" charset="-78"/>
            </a:rPr>
            <a:t>Shallow water ecosystems &amp; estuaries</a:t>
          </a:r>
        </a:p>
      </dsp:txBody>
      <dsp:txXfrm>
        <a:off x="5112" y="5851386"/>
        <a:ext cx="4055715" cy="2433429"/>
      </dsp:txXfrm>
    </dsp:sp>
    <dsp:sp modelId="{51F65275-87BF-4E77-98D2-BD3F6DA7EAEC}">
      <dsp:nvSpPr>
        <dsp:cNvPr id="0" name=""/>
        <dsp:cNvSpPr/>
      </dsp:nvSpPr>
      <dsp:spPr>
        <a:xfrm>
          <a:off x="4466399" y="5851386"/>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dirty="0">
              <a:solidFill>
                <a:srgbClr val="071B2C"/>
              </a:solidFill>
              <a:latin typeface="Avenir Book" panose="020B0503020203020204" pitchFamily="34" charset="-78"/>
              <a:cs typeface="Avenir Book" panose="020B0503020203020204" pitchFamily="34" charset="-78"/>
            </a:rPr>
            <a:t>Maritime management &amp; logistics</a:t>
          </a:r>
        </a:p>
      </dsp:txBody>
      <dsp:txXfrm>
        <a:off x="4466399" y="5851386"/>
        <a:ext cx="4055715" cy="2433429"/>
      </dsp:txXfrm>
    </dsp:sp>
    <dsp:sp modelId="{0E26DE04-BDB4-4A03-BE31-1BCAF1A73AF5}">
      <dsp:nvSpPr>
        <dsp:cNvPr id="0" name=""/>
        <dsp:cNvSpPr/>
      </dsp:nvSpPr>
      <dsp:spPr>
        <a:xfrm>
          <a:off x="8927685" y="5851386"/>
          <a:ext cx="4055715" cy="2433429"/>
        </a:xfrm>
        <a:prstGeom prst="rect">
          <a:avLst/>
        </a:prstGeom>
        <a:solidFill>
          <a:srgbClr val="071B2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a:latin typeface="Avenir Book" panose="020B0503020203020204" pitchFamily="34" charset="-78"/>
              <a:cs typeface="Avenir Book" panose="020B0503020203020204" pitchFamily="34" charset="-78"/>
            </a:rPr>
            <a:t>Marine &amp; coastal tourism</a:t>
          </a:r>
          <a:endParaRPr lang="en-ZA" sz="3200" b="1" kern="1200" dirty="0">
            <a:latin typeface="Avenir Book" panose="020B0503020203020204" pitchFamily="34" charset="-78"/>
            <a:cs typeface="Avenir Book" panose="020B0503020203020204" pitchFamily="34" charset="-78"/>
          </a:endParaRPr>
        </a:p>
      </dsp:txBody>
      <dsp:txXfrm>
        <a:off x="8927685" y="5851386"/>
        <a:ext cx="4055715" cy="2433429"/>
      </dsp:txXfrm>
    </dsp:sp>
    <dsp:sp modelId="{0FD0A231-D477-415B-9140-50F708ABFFCE}">
      <dsp:nvSpPr>
        <dsp:cNvPr id="0" name=""/>
        <dsp:cNvSpPr/>
      </dsp:nvSpPr>
      <dsp:spPr>
        <a:xfrm>
          <a:off x="13388972" y="5851386"/>
          <a:ext cx="4055715" cy="2433429"/>
        </a:xfrm>
        <a:prstGeom prst="rect">
          <a:avLst/>
        </a:prstGeom>
        <a:solidFill>
          <a:srgbClr val="FFB81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ZA" sz="3200" b="1" kern="1200" dirty="0">
              <a:solidFill>
                <a:srgbClr val="071B2C"/>
              </a:solidFill>
              <a:latin typeface="Avenir Book" panose="020B0503020203020204" pitchFamily="34" charset="-78"/>
              <a:cs typeface="Avenir Book" panose="020B0503020203020204" pitchFamily="34" charset="-78"/>
            </a:rPr>
            <a:t>Marine food security </a:t>
          </a:r>
          <a:endParaRPr lang="en-ZA" sz="3200" kern="1200" dirty="0">
            <a:solidFill>
              <a:srgbClr val="071B2C"/>
            </a:solidFill>
          </a:endParaRPr>
        </a:p>
      </dsp:txBody>
      <dsp:txXfrm>
        <a:off x="13388972" y="5851386"/>
        <a:ext cx="4055715" cy="24334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1955B4-4C07-47F1-ACE3-3F1B98E0CC9D}">
      <dsp:nvSpPr>
        <dsp:cNvPr id="0" name=""/>
        <dsp:cNvSpPr/>
      </dsp:nvSpPr>
      <dsp:spPr>
        <a:xfrm>
          <a:off x="372817" y="478183"/>
          <a:ext cx="7156644" cy="2236451"/>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14823" tIns="171450" rIns="171450" bIns="171450" numCol="1" spcCol="1270" anchor="ctr" anchorCtr="0">
          <a:noAutofit/>
        </a:bodyPr>
        <a:lstStyle/>
        <a:p>
          <a:pPr marL="0" lvl="0" indent="0" algn="l" defTabSz="2000250">
            <a:lnSpc>
              <a:spcPct val="90000"/>
            </a:lnSpc>
            <a:spcBef>
              <a:spcPct val="0"/>
            </a:spcBef>
            <a:spcAft>
              <a:spcPct val="35000"/>
            </a:spcAft>
            <a:buNone/>
          </a:pPr>
          <a:r>
            <a:rPr lang="en-ZA" sz="4500" b="0" i="0" kern="1200" dirty="0">
              <a:solidFill>
                <a:sysClr val="windowText" lastClr="000000">
                  <a:hueOff val="0"/>
                  <a:satOff val="0"/>
                  <a:lumOff val="0"/>
                  <a:alphaOff val="0"/>
                </a:sysClr>
              </a:solidFill>
              <a:latin typeface="Calibri" panose="020F0502020204030204"/>
              <a:ea typeface="+mn-ea"/>
              <a:cs typeface="+mn-cs"/>
            </a:rPr>
            <a:t>Chair in Ocean Cultures and Heritage</a:t>
          </a:r>
          <a:endParaRPr lang="en-ZA" sz="4500" kern="1200" dirty="0">
            <a:solidFill>
              <a:sysClr val="windowText" lastClr="000000">
                <a:hueOff val="0"/>
                <a:satOff val="0"/>
                <a:lumOff val="0"/>
                <a:alphaOff val="0"/>
              </a:sysClr>
            </a:solidFill>
            <a:latin typeface="Calibri" panose="020F0502020204030204"/>
            <a:ea typeface="+mn-ea"/>
            <a:cs typeface="+mn-cs"/>
          </a:endParaRPr>
        </a:p>
      </dsp:txBody>
      <dsp:txXfrm>
        <a:off x="372817" y="478183"/>
        <a:ext cx="7156644" cy="2236451"/>
      </dsp:txXfrm>
    </dsp:sp>
    <dsp:sp modelId="{CB126B62-A1C4-49D0-AD22-C8AF160FBDBD}">
      <dsp:nvSpPr>
        <dsp:cNvPr id="0" name=""/>
        <dsp:cNvSpPr/>
      </dsp:nvSpPr>
      <dsp:spPr>
        <a:xfrm>
          <a:off x="74624" y="155140"/>
          <a:ext cx="1565515" cy="234827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BEB11A88-DC04-45A4-A26C-119DA366294D}">
      <dsp:nvSpPr>
        <dsp:cNvPr id="0" name=""/>
        <dsp:cNvSpPr/>
      </dsp:nvSpPr>
      <dsp:spPr>
        <a:xfrm>
          <a:off x="8237331" y="478183"/>
          <a:ext cx="7156644" cy="2236451"/>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14823" tIns="171450" rIns="171450" bIns="171450" numCol="1" spcCol="1270" anchor="ctr" anchorCtr="0">
          <a:noAutofit/>
        </a:bodyPr>
        <a:lstStyle/>
        <a:p>
          <a:pPr marL="0" lvl="0" indent="0" algn="l" defTabSz="2000250">
            <a:lnSpc>
              <a:spcPct val="90000"/>
            </a:lnSpc>
            <a:spcBef>
              <a:spcPct val="0"/>
            </a:spcBef>
            <a:spcAft>
              <a:spcPct val="35000"/>
            </a:spcAft>
            <a:buNone/>
          </a:pPr>
          <a:r>
            <a:rPr lang="en-ZA" sz="4500" b="0" i="0" kern="1200" dirty="0">
              <a:solidFill>
                <a:sysClr val="windowText" lastClr="000000">
                  <a:hueOff val="0"/>
                  <a:satOff val="0"/>
                  <a:lumOff val="0"/>
                  <a:alphaOff val="0"/>
                </a:sysClr>
              </a:solidFill>
              <a:latin typeface="Calibri" panose="020F0502020204030204"/>
              <a:ea typeface="+mn-ea"/>
              <a:cs typeface="+mn-cs"/>
            </a:rPr>
            <a:t>Chair in Law of the Sea and Development in Africa</a:t>
          </a:r>
          <a:endParaRPr lang="en-ZA" sz="4500" kern="1200" dirty="0">
            <a:solidFill>
              <a:sysClr val="windowText" lastClr="000000">
                <a:hueOff val="0"/>
                <a:satOff val="0"/>
                <a:lumOff val="0"/>
                <a:alphaOff val="0"/>
              </a:sysClr>
            </a:solidFill>
            <a:latin typeface="Calibri" panose="020F0502020204030204"/>
            <a:ea typeface="+mn-ea"/>
            <a:cs typeface="+mn-cs"/>
          </a:endParaRPr>
        </a:p>
      </dsp:txBody>
      <dsp:txXfrm>
        <a:off x="8237331" y="478183"/>
        <a:ext cx="7156644" cy="2236451"/>
      </dsp:txXfrm>
    </dsp:sp>
    <dsp:sp modelId="{23426369-8B41-4454-8B5B-1C5513D7949C}">
      <dsp:nvSpPr>
        <dsp:cNvPr id="0" name=""/>
        <dsp:cNvSpPr/>
      </dsp:nvSpPr>
      <dsp:spPr>
        <a:xfrm>
          <a:off x="7939137" y="155140"/>
          <a:ext cx="1565515" cy="234827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41336E3-E315-4677-B64B-B230908CCF43}">
      <dsp:nvSpPr>
        <dsp:cNvPr id="0" name=""/>
        <dsp:cNvSpPr/>
      </dsp:nvSpPr>
      <dsp:spPr>
        <a:xfrm>
          <a:off x="372817" y="3293627"/>
          <a:ext cx="7156644" cy="2236451"/>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14823" tIns="171450" rIns="171450" bIns="171450" numCol="1" spcCol="1270" anchor="ctr" anchorCtr="0">
          <a:noAutofit/>
        </a:bodyPr>
        <a:lstStyle/>
        <a:p>
          <a:pPr marL="0" lvl="0" indent="0" algn="l" defTabSz="2000250">
            <a:lnSpc>
              <a:spcPct val="90000"/>
            </a:lnSpc>
            <a:spcBef>
              <a:spcPct val="0"/>
            </a:spcBef>
            <a:spcAft>
              <a:spcPct val="35000"/>
            </a:spcAft>
            <a:buNone/>
          </a:pPr>
          <a:r>
            <a:rPr lang="en-ZA" sz="4500" b="0" i="0" kern="1200" dirty="0">
              <a:solidFill>
                <a:sysClr val="windowText" lastClr="000000">
                  <a:hueOff val="0"/>
                  <a:satOff val="0"/>
                  <a:lumOff val="0"/>
                  <a:alphaOff val="0"/>
                </a:sysClr>
              </a:solidFill>
              <a:latin typeface="Calibri" panose="020F0502020204030204"/>
              <a:ea typeface="+mn-ea"/>
              <a:cs typeface="+mn-cs"/>
            </a:rPr>
            <a:t>Chair in Ocean Science and Food Security</a:t>
          </a:r>
          <a:endParaRPr lang="en-ZA" sz="4500" kern="1200" dirty="0">
            <a:solidFill>
              <a:sysClr val="windowText" lastClr="000000">
                <a:hueOff val="0"/>
                <a:satOff val="0"/>
                <a:lumOff val="0"/>
                <a:alphaOff val="0"/>
              </a:sysClr>
            </a:solidFill>
            <a:latin typeface="Calibri" panose="020F0502020204030204"/>
            <a:ea typeface="+mn-ea"/>
            <a:cs typeface="+mn-cs"/>
          </a:endParaRPr>
        </a:p>
      </dsp:txBody>
      <dsp:txXfrm>
        <a:off x="372817" y="3293627"/>
        <a:ext cx="7156644" cy="2236451"/>
      </dsp:txXfrm>
    </dsp:sp>
    <dsp:sp modelId="{F629F82A-1269-445F-8DD7-0DD9292815A1}">
      <dsp:nvSpPr>
        <dsp:cNvPr id="0" name=""/>
        <dsp:cNvSpPr/>
      </dsp:nvSpPr>
      <dsp:spPr>
        <a:xfrm>
          <a:off x="74624" y="2970584"/>
          <a:ext cx="1565515" cy="234827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2000" r="-6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C5772E-8EBB-4FE7-89B2-755844EA07BB}">
      <dsp:nvSpPr>
        <dsp:cNvPr id="0" name=""/>
        <dsp:cNvSpPr/>
      </dsp:nvSpPr>
      <dsp:spPr>
        <a:xfrm>
          <a:off x="8237331" y="3293627"/>
          <a:ext cx="7156644" cy="2236451"/>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14823" tIns="171450" rIns="171450" bIns="171450" numCol="1" spcCol="1270" anchor="ctr" anchorCtr="0">
          <a:noAutofit/>
        </a:bodyPr>
        <a:lstStyle/>
        <a:p>
          <a:pPr marL="0" lvl="0" indent="0" algn="l" defTabSz="2000250">
            <a:lnSpc>
              <a:spcPct val="90000"/>
            </a:lnSpc>
            <a:spcBef>
              <a:spcPct val="0"/>
            </a:spcBef>
            <a:spcAft>
              <a:spcPct val="35000"/>
            </a:spcAft>
            <a:buNone/>
          </a:pPr>
          <a:r>
            <a:rPr lang="en-ZA" sz="4500" b="0" i="0" kern="1200" dirty="0">
              <a:solidFill>
                <a:sysClr val="windowText" lastClr="000000">
                  <a:hueOff val="0"/>
                  <a:satOff val="0"/>
                  <a:lumOff val="0"/>
                  <a:alphaOff val="0"/>
                </a:sysClr>
              </a:solidFill>
              <a:latin typeface="Calibri" panose="020F0502020204030204"/>
              <a:ea typeface="+mn-ea"/>
              <a:cs typeface="+mn-cs"/>
            </a:rPr>
            <a:t>Chair in Marine Spatial Planning</a:t>
          </a:r>
          <a:endParaRPr lang="en-ZA" sz="4500" kern="1200" dirty="0">
            <a:solidFill>
              <a:sysClr val="windowText" lastClr="000000">
                <a:hueOff val="0"/>
                <a:satOff val="0"/>
                <a:lumOff val="0"/>
                <a:alphaOff val="0"/>
              </a:sysClr>
            </a:solidFill>
            <a:latin typeface="Calibri" panose="020F0502020204030204"/>
            <a:ea typeface="+mn-ea"/>
            <a:cs typeface="+mn-cs"/>
          </a:endParaRPr>
        </a:p>
      </dsp:txBody>
      <dsp:txXfrm>
        <a:off x="8237331" y="3293627"/>
        <a:ext cx="7156644" cy="2236451"/>
      </dsp:txXfrm>
    </dsp:sp>
    <dsp:sp modelId="{163BB2BE-B9E2-4CB9-9E8F-14E192ED3F6A}">
      <dsp:nvSpPr>
        <dsp:cNvPr id="0" name=""/>
        <dsp:cNvSpPr/>
      </dsp:nvSpPr>
      <dsp:spPr>
        <a:xfrm>
          <a:off x="7939137" y="2970584"/>
          <a:ext cx="1565515" cy="2348273"/>
        </a:xfrm>
        <a:prstGeom prst="rect">
          <a:avLst/>
        </a:prstGeom>
        <a:blipFill>
          <a:blip xmlns:r="http://schemas.openxmlformats.org/officeDocument/2006/relationships" r:embed="rId4"/>
          <a:srcRect/>
          <a:stretch>
            <a:fillRect l="-236000" r="-236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57BC2E05-E623-4EB9-B272-201B0BD6631C}">
      <dsp:nvSpPr>
        <dsp:cNvPr id="0" name=""/>
        <dsp:cNvSpPr/>
      </dsp:nvSpPr>
      <dsp:spPr>
        <a:xfrm>
          <a:off x="4305074" y="6109071"/>
          <a:ext cx="7156644" cy="2236451"/>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14823" tIns="171450" rIns="171450" bIns="171450" numCol="1" spcCol="1270" anchor="ctr" anchorCtr="0">
          <a:noAutofit/>
        </a:bodyPr>
        <a:lstStyle/>
        <a:p>
          <a:pPr marL="0" lvl="0" indent="0" algn="l" defTabSz="2000250">
            <a:lnSpc>
              <a:spcPct val="90000"/>
            </a:lnSpc>
            <a:spcBef>
              <a:spcPct val="0"/>
            </a:spcBef>
            <a:spcAft>
              <a:spcPct val="35000"/>
            </a:spcAft>
            <a:buNone/>
          </a:pPr>
          <a:r>
            <a:rPr lang="en-ZA" sz="4500" b="0" i="0" kern="1200" dirty="0">
              <a:solidFill>
                <a:sysClr val="windowText" lastClr="000000">
                  <a:hueOff val="0"/>
                  <a:satOff val="0"/>
                  <a:lumOff val="0"/>
                  <a:alphaOff val="0"/>
                </a:sysClr>
              </a:solidFill>
              <a:latin typeface="Calibri" panose="020F0502020204030204"/>
              <a:ea typeface="+mn-ea"/>
              <a:cs typeface="+mn-cs"/>
            </a:rPr>
            <a:t>Chair in Shallow Water Ecosystems</a:t>
          </a:r>
          <a:endParaRPr lang="en-ZA" sz="4500" kern="1200" dirty="0">
            <a:solidFill>
              <a:sysClr val="windowText" lastClr="000000">
                <a:hueOff val="0"/>
                <a:satOff val="0"/>
                <a:lumOff val="0"/>
                <a:alphaOff val="0"/>
              </a:sysClr>
            </a:solidFill>
            <a:latin typeface="Calibri" panose="020F0502020204030204"/>
            <a:ea typeface="+mn-ea"/>
            <a:cs typeface="+mn-cs"/>
          </a:endParaRPr>
        </a:p>
      </dsp:txBody>
      <dsp:txXfrm>
        <a:off x="4305074" y="6109071"/>
        <a:ext cx="7156644" cy="2236451"/>
      </dsp:txXfrm>
    </dsp:sp>
    <dsp:sp modelId="{FEC7B2D0-E63A-4C5D-83EB-042488350D91}">
      <dsp:nvSpPr>
        <dsp:cNvPr id="0" name=""/>
        <dsp:cNvSpPr/>
      </dsp:nvSpPr>
      <dsp:spPr>
        <a:xfrm>
          <a:off x="4006881" y="5786028"/>
          <a:ext cx="1565515" cy="234827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EBB482-6159-4734-8B42-8D5396C62B8C}" type="datetimeFigureOut">
              <a:rPr lang="en-ZA" smtClean="0"/>
              <a:t>2026/06/01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B7C0C0-DC3C-4768-9302-16A2517F822E}" type="slidenum">
              <a:rPr lang="en-ZA" smtClean="0"/>
              <a:t>‹#›</a:t>
            </a:fld>
            <a:endParaRPr lang="en-ZA"/>
          </a:p>
        </p:txBody>
      </p:sp>
    </p:spTree>
    <p:extLst>
      <p:ext uri="{BB962C8B-B14F-4D97-AF65-F5344CB8AC3E}">
        <p14:creationId xmlns:p14="http://schemas.microsoft.com/office/powerpoint/2010/main" val="3742746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BB7C0C0-DC3C-4768-9302-16A2517F822E}" type="slidenum">
              <a:rPr lang="en-ZA" smtClean="0"/>
              <a:t>7</a:t>
            </a:fld>
            <a:endParaRPr lang="en-ZA"/>
          </a:p>
        </p:txBody>
      </p:sp>
    </p:spTree>
    <p:extLst>
      <p:ext uri="{BB962C8B-B14F-4D97-AF65-F5344CB8AC3E}">
        <p14:creationId xmlns:p14="http://schemas.microsoft.com/office/powerpoint/2010/main" val="30485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7BB7C0C0-DC3C-4768-9302-16A2517F822E}" type="slidenum">
              <a:rPr lang="en-ZA" smtClean="0"/>
              <a:t>22</a:t>
            </a:fld>
            <a:endParaRPr lang="en-ZA"/>
          </a:p>
        </p:txBody>
      </p:sp>
    </p:spTree>
    <p:extLst>
      <p:ext uri="{BB962C8B-B14F-4D97-AF65-F5344CB8AC3E}">
        <p14:creationId xmlns:p14="http://schemas.microsoft.com/office/powerpoint/2010/main" val="2581092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E7B3CAB-36A5-4830-A1BE-A4AA5BC68355}" type="datetime1">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D214F8-7A40-46FC-A9E4-5C02B697C12A}" type="datetime1">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B269A6-2D63-45E2-BF68-A781710D6441}" type="datetime1">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714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EAA100-ACAD-429E-8C51-451A0F789634}" type="datetime1">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CD9953-4E0D-479D-AE3D-6AC0465E8575}" type="datetime1">
              <a:rPr lang="en-US" smtClean="0"/>
              <a:t>6/1/2026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1AC729-D1EE-404E-AF23-9D3489CC5A42}" type="datetime1">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21D729-41D5-4C25-A29E-1A109048F004}" type="datetime1">
              <a:rPr lang="en-US" smtClean="0"/>
              <a:t>6/1/2026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C05FF9-022C-430E-B955-8CDA4A8ED482}" type="datetime1">
              <a:rPr lang="en-US" smtClean="0"/>
              <a:t>6/1/2026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22D1C1-0065-4BE5-B9ED-EE35457C57E8}" type="datetime1">
              <a:rPr lang="en-US" smtClean="0"/>
              <a:t>6/1/2026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36589D-CB93-4822-96BA-6C35AF177BEE}" type="datetime1">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F097E4-03ED-42D3-AFBA-A30856D952B3}" type="datetime1">
              <a:rPr lang="en-US" smtClean="0"/>
              <a:t>6/1/2026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E42399-9B26-47B3-9F4F-CFC123EDD99E}" type="datetime1">
              <a:rPr lang="en-US" smtClean="0"/>
              <a:t>6/1/2026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www.cambridge.org/core/journals/quantitative-plant-biology/article/convergence-and-transdisciplinary-teaching-in-quantitative-biolog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hyperlink" Target="https://www.futurelearn.com/info/courses/partnering-for-change/0/steps/91244" TargetMode="Externa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www.mandela.ac.za/Leadership-and-Governance/Strategy-Vision-2030" TargetMode="External"/><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08CCEBA-FAB6-4433-8924-70C4708F7E67}"/>
              </a:ext>
            </a:extLst>
          </p:cNvPr>
          <p:cNvPicPr>
            <a:picLocks noChangeAspect="1"/>
          </p:cNvPicPr>
          <p:nvPr/>
        </p:nvPicPr>
        <p:blipFill rotWithShape="1">
          <a:blip r:embed="rId2"/>
          <a:srcRect b="19107"/>
          <a:stretch/>
        </p:blipFill>
        <p:spPr>
          <a:xfrm>
            <a:off x="2" y="2"/>
            <a:ext cx="18288000" cy="10287000"/>
          </a:xfrm>
          <a:prstGeom prst="rect">
            <a:avLst/>
          </a:prstGeom>
        </p:spPr>
      </p:pic>
      <p:pic>
        <p:nvPicPr>
          <p:cNvPr id="4" name="Picture 3">
            <a:extLst>
              <a:ext uri="{FF2B5EF4-FFF2-40B4-BE49-F238E27FC236}">
                <a16:creationId xmlns:a16="http://schemas.microsoft.com/office/drawing/2014/main" id="{869F529E-3224-44B1-8754-46F1500EAE51}"/>
              </a:ext>
            </a:extLst>
          </p:cNvPr>
          <p:cNvPicPr>
            <a:picLocks noChangeAspect="1"/>
          </p:cNvPicPr>
          <p:nvPr/>
        </p:nvPicPr>
        <p:blipFill rotWithShape="1">
          <a:blip r:embed="rId3"/>
          <a:srcRect l="1" t="93604" r="859"/>
          <a:stretch/>
        </p:blipFill>
        <p:spPr>
          <a:xfrm>
            <a:off x="-1" y="9103808"/>
            <a:ext cx="18288002" cy="1183194"/>
          </a:xfrm>
          <a:prstGeom prst="rect">
            <a:avLst/>
          </a:prstGeom>
        </p:spPr>
      </p:pic>
      <p:pic>
        <p:nvPicPr>
          <p:cNvPr id="6" name="Picture 5">
            <a:extLst>
              <a:ext uri="{FF2B5EF4-FFF2-40B4-BE49-F238E27FC236}">
                <a16:creationId xmlns:a16="http://schemas.microsoft.com/office/drawing/2014/main" id="{D57A93B4-85C7-40E6-8D50-0451A8828EA5}"/>
              </a:ext>
            </a:extLst>
          </p:cNvPr>
          <p:cNvPicPr>
            <a:picLocks noChangeAspect="1"/>
          </p:cNvPicPr>
          <p:nvPr/>
        </p:nvPicPr>
        <p:blipFill rotWithShape="1">
          <a:blip r:embed="rId3"/>
          <a:srcRect t="12211" b="66195"/>
          <a:stretch/>
        </p:blipFill>
        <p:spPr>
          <a:xfrm>
            <a:off x="3881050" y="572835"/>
            <a:ext cx="9986963" cy="2162829"/>
          </a:xfrm>
          <a:prstGeom prst="rect">
            <a:avLst/>
          </a:prstGeom>
        </p:spPr>
      </p:pic>
      <p:sp>
        <p:nvSpPr>
          <p:cNvPr id="3" name="Slide Number Placeholder 2">
            <a:extLst>
              <a:ext uri="{FF2B5EF4-FFF2-40B4-BE49-F238E27FC236}">
                <a16:creationId xmlns:a16="http://schemas.microsoft.com/office/drawing/2014/main" id="{AA3D57A9-F018-4C9C-D38F-3A81B0921B66}"/>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5" name="TextBox 4">
            <a:extLst>
              <a:ext uri="{FF2B5EF4-FFF2-40B4-BE49-F238E27FC236}">
                <a16:creationId xmlns:a16="http://schemas.microsoft.com/office/drawing/2014/main" id="{858E3E2F-F299-947B-45D6-675DFA290517}"/>
              </a:ext>
            </a:extLst>
          </p:cNvPr>
          <p:cNvSpPr txBox="1"/>
          <p:nvPr/>
        </p:nvSpPr>
        <p:spPr>
          <a:xfrm>
            <a:off x="9762224" y="2738373"/>
            <a:ext cx="8153399" cy="6093976"/>
          </a:xfrm>
          <a:prstGeom prst="rect">
            <a:avLst/>
          </a:prstGeom>
          <a:noFill/>
        </p:spPr>
        <p:txBody>
          <a:bodyPr wrap="square">
            <a:spAutoFit/>
          </a:bodyPr>
          <a:lstStyle/>
          <a:p>
            <a:pPr algn="ctr"/>
            <a:r>
              <a:rPr lang="en-ZA" sz="5400" b="1" dirty="0">
                <a:solidFill>
                  <a:schemeClr val="bg1"/>
                </a:solidFill>
                <a:latin typeface="Avenir Book" panose="020B0503020203020204" pitchFamily="34" charset="-78"/>
                <a:cs typeface="Avenir Book" panose="020B0503020203020204" pitchFamily="34" charset="-78"/>
              </a:rPr>
              <a:t>OCEAN SCIENCES TRANSDISCIPLINARY STRATEGY</a:t>
            </a:r>
          </a:p>
          <a:p>
            <a:pPr algn="ctr"/>
            <a:endParaRPr lang="en-ZA" sz="3200" b="1" dirty="0">
              <a:solidFill>
                <a:schemeClr val="bg1"/>
              </a:solidFill>
              <a:latin typeface="Aptos" panose="020B0004020202020204" pitchFamily="34" charset="0"/>
              <a:cs typeface="Avenir Book" panose="020B0503020203020204" pitchFamily="34" charset="-78"/>
            </a:endParaRPr>
          </a:p>
          <a:p>
            <a:pPr algn="ctr"/>
            <a:endParaRPr lang="en-ZA" sz="3200" b="1" dirty="0">
              <a:solidFill>
                <a:schemeClr val="bg1"/>
              </a:solidFill>
              <a:latin typeface="Aptos" panose="020B0004020202020204" pitchFamily="34" charset="0"/>
              <a:cs typeface="Avenir Book" panose="020B0503020203020204" pitchFamily="34" charset="-78"/>
            </a:endParaRPr>
          </a:p>
          <a:p>
            <a:pPr algn="ctr"/>
            <a:r>
              <a:rPr lang="en-ZA" sz="3600" b="1" dirty="0">
                <a:solidFill>
                  <a:schemeClr val="bg1"/>
                </a:solidFill>
                <a:latin typeface="Avenir Book" panose="020B0503020203020204" pitchFamily="34" charset="-78"/>
                <a:cs typeface="Avenir Book" panose="020B0503020203020204" pitchFamily="34" charset="-78"/>
              </a:rPr>
              <a:t>Professor Heather Nel</a:t>
            </a:r>
          </a:p>
          <a:p>
            <a:pPr algn="ctr"/>
            <a:endParaRPr lang="en-ZA" sz="3200" b="1" dirty="0">
              <a:solidFill>
                <a:schemeClr val="bg1"/>
              </a:solidFill>
              <a:latin typeface="Avenir Book" panose="020B0503020203020204" pitchFamily="34" charset="-78"/>
              <a:cs typeface="Avenir Book" panose="020B0503020203020204" pitchFamily="34" charset="-78"/>
            </a:endParaRPr>
          </a:p>
          <a:p>
            <a:pPr algn="ctr"/>
            <a:r>
              <a:rPr lang="en-GB" sz="3200" b="1" dirty="0">
                <a:solidFill>
                  <a:schemeClr val="bg1"/>
                </a:solidFill>
                <a:latin typeface="Avenir Book" panose="020B0503020203020204" pitchFamily="34" charset="-78"/>
                <a:cs typeface="Avenir Book" panose="020B0503020203020204" pitchFamily="34" charset="-78"/>
              </a:rPr>
              <a:t>Transdisciplinary Ocean Sciences and Ocean Sustainability Activism Symposium</a:t>
            </a:r>
          </a:p>
          <a:p>
            <a:pPr algn="ctr"/>
            <a:r>
              <a:rPr lang="en-ZA" sz="3200" b="1" dirty="0">
                <a:solidFill>
                  <a:schemeClr val="bg1"/>
                </a:solidFill>
                <a:latin typeface="Avenir Book" panose="020B0503020203020204" pitchFamily="34" charset="-78"/>
                <a:cs typeface="Avenir Book" panose="020B0503020203020204" pitchFamily="34" charset="-78"/>
              </a:rPr>
              <a:t>27 May 2026</a:t>
            </a:r>
          </a:p>
        </p:txBody>
      </p:sp>
      <p:pic>
        <p:nvPicPr>
          <p:cNvPr id="2050" name="Picture 2">
            <a:extLst>
              <a:ext uri="{FF2B5EF4-FFF2-40B4-BE49-F238E27FC236}">
                <a16:creationId xmlns:a16="http://schemas.microsoft.com/office/drawing/2014/main" id="{F8FBEA40-D2A6-A1BC-F749-B86537A692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894" y="2722006"/>
            <a:ext cx="9525000" cy="635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970151"/>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5AC7F3-38A6-56E0-5E3F-227DD997C699}"/>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9" name="TextBox 8">
            <a:extLst>
              <a:ext uri="{FF2B5EF4-FFF2-40B4-BE49-F238E27FC236}">
                <a16:creationId xmlns:a16="http://schemas.microsoft.com/office/drawing/2014/main" id="{DD9F09B2-48D0-718C-1F08-012452CAEC8E}"/>
              </a:ext>
            </a:extLst>
          </p:cNvPr>
          <p:cNvSpPr txBox="1"/>
          <p:nvPr/>
        </p:nvSpPr>
        <p:spPr>
          <a:xfrm>
            <a:off x="-1" y="93427"/>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Pillars of ocean sciences strategy</a:t>
            </a:r>
          </a:p>
        </p:txBody>
      </p:sp>
      <p:graphicFrame>
        <p:nvGraphicFramePr>
          <p:cNvPr id="15" name="Content Placeholder 2">
            <a:extLst>
              <a:ext uri="{FF2B5EF4-FFF2-40B4-BE49-F238E27FC236}">
                <a16:creationId xmlns:a16="http://schemas.microsoft.com/office/drawing/2014/main" id="{D92DFCE6-3D6C-4F94-C278-F145764BC254}"/>
              </a:ext>
            </a:extLst>
          </p:cNvPr>
          <p:cNvGraphicFramePr>
            <a:graphicFrameLocks/>
          </p:cNvGraphicFramePr>
          <p:nvPr>
            <p:extLst>
              <p:ext uri="{D42A27DB-BD31-4B8C-83A1-F6EECF244321}">
                <p14:modId xmlns:p14="http://schemas.microsoft.com/office/powerpoint/2010/main" val="3745952290"/>
              </p:ext>
            </p:extLst>
          </p:nvPr>
        </p:nvGraphicFramePr>
        <p:xfrm>
          <a:off x="1676400" y="1638300"/>
          <a:ext cx="14935200" cy="8174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6590992"/>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19200" y="1295943"/>
            <a:ext cx="14935200" cy="8803005"/>
            <a:chOff x="427990" y="846772"/>
            <a:chExt cx="8373745" cy="5868670"/>
          </a:xfrm>
        </p:grpSpPr>
        <p:sp>
          <p:nvSpPr>
            <p:cNvPr id="3" name="object 3"/>
            <p:cNvSpPr/>
            <p:nvPr/>
          </p:nvSpPr>
          <p:spPr>
            <a:xfrm>
              <a:off x="452906" y="853122"/>
              <a:ext cx="1228090" cy="5855970"/>
            </a:xfrm>
            <a:custGeom>
              <a:avLst/>
              <a:gdLst/>
              <a:ahLst/>
              <a:cxnLst/>
              <a:rect l="l" t="t" r="r" b="b"/>
              <a:pathLst>
                <a:path w="1228089" h="5855970">
                  <a:moveTo>
                    <a:pt x="15278" y="0"/>
                  </a:moveTo>
                  <a:lnTo>
                    <a:pt x="49200" y="34311"/>
                  </a:lnTo>
                  <a:lnTo>
                    <a:pt x="82641" y="68918"/>
                  </a:lnTo>
                  <a:lnTo>
                    <a:pt x="115602" y="103815"/>
                  </a:lnTo>
                  <a:lnTo>
                    <a:pt x="148081" y="138999"/>
                  </a:lnTo>
                  <a:lnTo>
                    <a:pt x="180078" y="174464"/>
                  </a:lnTo>
                  <a:lnTo>
                    <a:pt x="211595" y="210208"/>
                  </a:lnTo>
                  <a:lnTo>
                    <a:pt x="242631" y="246225"/>
                  </a:lnTo>
                  <a:lnTo>
                    <a:pt x="273185" y="282512"/>
                  </a:lnTo>
                  <a:lnTo>
                    <a:pt x="303258" y="319063"/>
                  </a:lnTo>
                  <a:lnTo>
                    <a:pt x="332850" y="355876"/>
                  </a:lnTo>
                  <a:lnTo>
                    <a:pt x="361961" y="392946"/>
                  </a:lnTo>
                  <a:lnTo>
                    <a:pt x="390590" y="430269"/>
                  </a:lnTo>
                  <a:lnTo>
                    <a:pt x="418739" y="467840"/>
                  </a:lnTo>
                  <a:lnTo>
                    <a:pt x="446406" y="505655"/>
                  </a:lnTo>
                  <a:lnTo>
                    <a:pt x="473592" y="543710"/>
                  </a:lnTo>
                  <a:lnTo>
                    <a:pt x="500297" y="582001"/>
                  </a:lnTo>
                  <a:lnTo>
                    <a:pt x="526521" y="620524"/>
                  </a:lnTo>
                  <a:lnTo>
                    <a:pt x="552264" y="659273"/>
                  </a:lnTo>
                  <a:lnTo>
                    <a:pt x="577525" y="698247"/>
                  </a:lnTo>
                  <a:lnTo>
                    <a:pt x="602305" y="737439"/>
                  </a:lnTo>
                  <a:lnTo>
                    <a:pt x="626604" y="776845"/>
                  </a:lnTo>
                  <a:lnTo>
                    <a:pt x="650422" y="816463"/>
                  </a:lnTo>
                  <a:lnTo>
                    <a:pt x="673759" y="856286"/>
                  </a:lnTo>
                  <a:lnTo>
                    <a:pt x="696615" y="896312"/>
                  </a:lnTo>
                  <a:lnTo>
                    <a:pt x="718989" y="936536"/>
                  </a:lnTo>
                  <a:lnTo>
                    <a:pt x="740882" y="976953"/>
                  </a:lnTo>
                  <a:lnTo>
                    <a:pt x="762294" y="1017560"/>
                  </a:lnTo>
                  <a:lnTo>
                    <a:pt x="783225" y="1058352"/>
                  </a:lnTo>
                  <a:lnTo>
                    <a:pt x="803675" y="1099325"/>
                  </a:lnTo>
                  <a:lnTo>
                    <a:pt x="823644" y="1140475"/>
                  </a:lnTo>
                  <a:lnTo>
                    <a:pt x="843131" y="1181798"/>
                  </a:lnTo>
                  <a:lnTo>
                    <a:pt x="862137" y="1223289"/>
                  </a:lnTo>
                  <a:lnTo>
                    <a:pt x="880662" y="1264944"/>
                  </a:lnTo>
                  <a:lnTo>
                    <a:pt x="898706" y="1306759"/>
                  </a:lnTo>
                  <a:lnTo>
                    <a:pt x="916269" y="1348730"/>
                  </a:lnTo>
                  <a:lnTo>
                    <a:pt x="933350" y="1390853"/>
                  </a:lnTo>
                  <a:lnTo>
                    <a:pt x="949951" y="1433123"/>
                  </a:lnTo>
                  <a:lnTo>
                    <a:pt x="966070" y="1475536"/>
                  </a:lnTo>
                  <a:lnTo>
                    <a:pt x="981708" y="1518088"/>
                  </a:lnTo>
                  <a:lnTo>
                    <a:pt x="996865" y="1560775"/>
                  </a:lnTo>
                  <a:lnTo>
                    <a:pt x="1011541" y="1603592"/>
                  </a:lnTo>
                  <a:lnTo>
                    <a:pt x="1025735" y="1646536"/>
                  </a:lnTo>
                  <a:lnTo>
                    <a:pt x="1039449" y="1689602"/>
                  </a:lnTo>
                  <a:lnTo>
                    <a:pt x="1052681" y="1732786"/>
                  </a:lnTo>
                  <a:lnTo>
                    <a:pt x="1065432" y="1776083"/>
                  </a:lnTo>
                  <a:lnTo>
                    <a:pt x="1077702" y="1819490"/>
                  </a:lnTo>
                  <a:lnTo>
                    <a:pt x="1089490" y="1863002"/>
                  </a:lnTo>
                  <a:lnTo>
                    <a:pt x="1100798" y="1906615"/>
                  </a:lnTo>
                  <a:lnTo>
                    <a:pt x="1111624" y="1950325"/>
                  </a:lnTo>
                  <a:lnTo>
                    <a:pt x="1121969" y="1994128"/>
                  </a:lnTo>
                  <a:lnTo>
                    <a:pt x="1131833" y="2038019"/>
                  </a:lnTo>
                  <a:lnTo>
                    <a:pt x="1141216" y="2081995"/>
                  </a:lnTo>
                  <a:lnTo>
                    <a:pt x="1150118" y="2126050"/>
                  </a:lnTo>
                  <a:lnTo>
                    <a:pt x="1158538" y="2170181"/>
                  </a:lnTo>
                  <a:lnTo>
                    <a:pt x="1166477" y="2214384"/>
                  </a:lnTo>
                  <a:lnTo>
                    <a:pt x="1173936" y="2258654"/>
                  </a:lnTo>
                  <a:lnTo>
                    <a:pt x="1180913" y="2302987"/>
                  </a:lnTo>
                  <a:lnTo>
                    <a:pt x="1187408" y="2347379"/>
                  </a:lnTo>
                  <a:lnTo>
                    <a:pt x="1193423" y="2391826"/>
                  </a:lnTo>
                  <a:lnTo>
                    <a:pt x="1198956" y="2436324"/>
                  </a:lnTo>
                  <a:lnTo>
                    <a:pt x="1204009" y="2480867"/>
                  </a:lnTo>
                  <a:lnTo>
                    <a:pt x="1208580" y="2525453"/>
                  </a:lnTo>
                  <a:lnTo>
                    <a:pt x="1212670" y="2570077"/>
                  </a:lnTo>
                  <a:lnTo>
                    <a:pt x="1216279" y="2614734"/>
                  </a:lnTo>
                  <a:lnTo>
                    <a:pt x="1219406" y="2659421"/>
                  </a:lnTo>
                  <a:lnTo>
                    <a:pt x="1222053" y="2704133"/>
                  </a:lnTo>
                  <a:lnTo>
                    <a:pt x="1224218" y="2748867"/>
                  </a:lnTo>
                  <a:lnTo>
                    <a:pt x="1225902" y="2793617"/>
                  </a:lnTo>
                  <a:lnTo>
                    <a:pt x="1227105" y="2838379"/>
                  </a:lnTo>
                  <a:lnTo>
                    <a:pt x="1227827" y="2883150"/>
                  </a:lnTo>
                  <a:lnTo>
                    <a:pt x="1228067" y="2927926"/>
                  </a:lnTo>
                  <a:lnTo>
                    <a:pt x="1227827" y="2972701"/>
                  </a:lnTo>
                  <a:lnTo>
                    <a:pt x="1227105" y="3017472"/>
                  </a:lnTo>
                  <a:lnTo>
                    <a:pt x="1225902" y="3062235"/>
                  </a:lnTo>
                  <a:lnTo>
                    <a:pt x="1224218" y="3106985"/>
                  </a:lnTo>
                  <a:lnTo>
                    <a:pt x="1222053" y="3151718"/>
                  </a:lnTo>
                  <a:lnTo>
                    <a:pt x="1219406" y="3196430"/>
                  </a:lnTo>
                  <a:lnTo>
                    <a:pt x="1216279" y="3241117"/>
                  </a:lnTo>
                  <a:lnTo>
                    <a:pt x="1212670" y="3285775"/>
                  </a:lnTo>
                  <a:lnTo>
                    <a:pt x="1208580" y="3330398"/>
                  </a:lnTo>
                  <a:lnTo>
                    <a:pt x="1204009" y="3374984"/>
                  </a:lnTo>
                  <a:lnTo>
                    <a:pt x="1198956" y="3419528"/>
                  </a:lnTo>
                  <a:lnTo>
                    <a:pt x="1193423" y="3464025"/>
                  </a:lnTo>
                  <a:lnTo>
                    <a:pt x="1187408" y="3508472"/>
                  </a:lnTo>
                  <a:lnTo>
                    <a:pt x="1180913" y="3552864"/>
                  </a:lnTo>
                  <a:lnTo>
                    <a:pt x="1173936" y="3597197"/>
                  </a:lnTo>
                  <a:lnTo>
                    <a:pt x="1166477" y="3641467"/>
                  </a:lnTo>
                  <a:lnTo>
                    <a:pt x="1158538" y="3685670"/>
                  </a:lnTo>
                  <a:lnTo>
                    <a:pt x="1150118" y="3729801"/>
                  </a:lnTo>
                  <a:lnTo>
                    <a:pt x="1141216" y="3773856"/>
                  </a:lnTo>
                  <a:lnTo>
                    <a:pt x="1131833" y="3817831"/>
                  </a:lnTo>
                  <a:lnTo>
                    <a:pt x="1121969" y="3861723"/>
                  </a:lnTo>
                  <a:lnTo>
                    <a:pt x="1111624" y="3905525"/>
                  </a:lnTo>
                  <a:lnTo>
                    <a:pt x="1100798" y="3949235"/>
                  </a:lnTo>
                  <a:lnTo>
                    <a:pt x="1089490" y="3992848"/>
                  </a:lnTo>
                  <a:lnTo>
                    <a:pt x="1077702" y="4036360"/>
                  </a:lnTo>
                  <a:lnTo>
                    <a:pt x="1065432" y="4079767"/>
                  </a:lnTo>
                  <a:lnTo>
                    <a:pt x="1052681" y="4123064"/>
                  </a:lnTo>
                  <a:lnTo>
                    <a:pt x="1039449" y="4166248"/>
                  </a:lnTo>
                  <a:lnTo>
                    <a:pt x="1025735" y="4209314"/>
                  </a:lnTo>
                  <a:lnTo>
                    <a:pt x="1011541" y="4252257"/>
                  </a:lnTo>
                  <a:lnTo>
                    <a:pt x="996865" y="4295075"/>
                  </a:lnTo>
                  <a:lnTo>
                    <a:pt x="981708" y="4337761"/>
                  </a:lnTo>
                  <a:lnTo>
                    <a:pt x="966070" y="4380313"/>
                  </a:lnTo>
                  <a:lnTo>
                    <a:pt x="949951" y="4422726"/>
                  </a:lnTo>
                  <a:lnTo>
                    <a:pt x="933350" y="4464996"/>
                  </a:lnTo>
                  <a:lnTo>
                    <a:pt x="916269" y="4507119"/>
                  </a:lnTo>
                  <a:lnTo>
                    <a:pt x="898706" y="4549090"/>
                  </a:lnTo>
                  <a:lnTo>
                    <a:pt x="880662" y="4590905"/>
                  </a:lnTo>
                  <a:lnTo>
                    <a:pt x="862137" y="4632560"/>
                  </a:lnTo>
                  <a:lnTo>
                    <a:pt x="843131" y="4674051"/>
                  </a:lnTo>
                  <a:lnTo>
                    <a:pt x="823644" y="4715373"/>
                  </a:lnTo>
                  <a:lnTo>
                    <a:pt x="803675" y="4756523"/>
                  </a:lnTo>
                  <a:lnTo>
                    <a:pt x="783225" y="4797496"/>
                  </a:lnTo>
                  <a:lnTo>
                    <a:pt x="762294" y="4838288"/>
                  </a:lnTo>
                  <a:lnTo>
                    <a:pt x="740882" y="4878895"/>
                  </a:lnTo>
                  <a:lnTo>
                    <a:pt x="718989" y="4919312"/>
                  </a:lnTo>
                  <a:lnTo>
                    <a:pt x="696615" y="4959535"/>
                  </a:lnTo>
                  <a:lnTo>
                    <a:pt x="673759" y="4999561"/>
                  </a:lnTo>
                  <a:lnTo>
                    <a:pt x="650422" y="5039384"/>
                  </a:lnTo>
                  <a:lnTo>
                    <a:pt x="626604" y="5079001"/>
                  </a:lnTo>
                  <a:lnTo>
                    <a:pt x="602305" y="5118408"/>
                  </a:lnTo>
                  <a:lnTo>
                    <a:pt x="577525" y="5157600"/>
                  </a:lnTo>
                  <a:lnTo>
                    <a:pt x="552264" y="5196573"/>
                  </a:lnTo>
                  <a:lnTo>
                    <a:pt x="526521" y="5235322"/>
                  </a:lnTo>
                  <a:lnTo>
                    <a:pt x="500297" y="5273845"/>
                  </a:lnTo>
                  <a:lnTo>
                    <a:pt x="473592" y="5312136"/>
                  </a:lnTo>
                  <a:lnTo>
                    <a:pt x="446406" y="5350190"/>
                  </a:lnTo>
                  <a:lnTo>
                    <a:pt x="418739" y="5388005"/>
                  </a:lnTo>
                  <a:lnTo>
                    <a:pt x="390590" y="5425576"/>
                  </a:lnTo>
                  <a:lnTo>
                    <a:pt x="361961" y="5462898"/>
                  </a:lnTo>
                  <a:lnTo>
                    <a:pt x="332850" y="5499968"/>
                  </a:lnTo>
                  <a:lnTo>
                    <a:pt x="303258" y="5536781"/>
                  </a:lnTo>
                  <a:lnTo>
                    <a:pt x="273185" y="5573332"/>
                  </a:lnTo>
                  <a:lnTo>
                    <a:pt x="242631" y="5609619"/>
                  </a:lnTo>
                  <a:lnTo>
                    <a:pt x="211595" y="5645636"/>
                  </a:lnTo>
                  <a:lnTo>
                    <a:pt x="180078" y="5681379"/>
                  </a:lnTo>
                  <a:lnTo>
                    <a:pt x="148081" y="5716844"/>
                  </a:lnTo>
                  <a:lnTo>
                    <a:pt x="115602" y="5752028"/>
                  </a:lnTo>
                  <a:lnTo>
                    <a:pt x="82641" y="5786925"/>
                  </a:lnTo>
                  <a:lnTo>
                    <a:pt x="49200" y="5821531"/>
                  </a:lnTo>
                  <a:lnTo>
                    <a:pt x="15278" y="5855843"/>
                  </a:lnTo>
                  <a:lnTo>
                    <a:pt x="0" y="5840564"/>
                  </a:lnTo>
                  <a:lnTo>
                    <a:pt x="33982" y="5806189"/>
                  </a:lnTo>
                  <a:lnTo>
                    <a:pt x="67480" y="5771515"/>
                  </a:lnTo>
                  <a:lnTo>
                    <a:pt x="100492" y="5736549"/>
                  </a:lnTo>
                  <a:lnTo>
                    <a:pt x="133018" y="5701294"/>
                  </a:lnTo>
                  <a:lnTo>
                    <a:pt x="165060" y="5665755"/>
                  </a:lnTo>
                  <a:lnTo>
                    <a:pt x="196615" y="5629935"/>
                  </a:lnTo>
                  <a:lnTo>
                    <a:pt x="227685" y="5593839"/>
                  </a:lnTo>
                  <a:lnTo>
                    <a:pt x="258270" y="5557472"/>
                  </a:lnTo>
                  <a:lnTo>
                    <a:pt x="288369" y="5520837"/>
                  </a:lnTo>
                  <a:lnTo>
                    <a:pt x="317983" y="5483939"/>
                  </a:lnTo>
                  <a:lnTo>
                    <a:pt x="347111" y="5446782"/>
                  </a:lnTo>
                  <a:lnTo>
                    <a:pt x="375754" y="5409371"/>
                  </a:lnTo>
                  <a:lnTo>
                    <a:pt x="403911" y="5371709"/>
                  </a:lnTo>
                  <a:lnTo>
                    <a:pt x="431583" y="5333802"/>
                  </a:lnTo>
                  <a:lnTo>
                    <a:pt x="458769" y="5295652"/>
                  </a:lnTo>
                  <a:lnTo>
                    <a:pt x="485470" y="5257265"/>
                  </a:lnTo>
                  <a:lnTo>
                    <a:pt x="511686" y="5218645"/>
                  </a:lnTo>
                  <a:lnTo>
                    <a:pt x="537416" y="5179797"/>
                  </a:lnTo>
                  <a:lnTo>
                    <a:pt x="562660" y="5140723"/>
                  </a:lnTo>
                  <a:lnTo>
                    <a:pt x="587419" y="5101429"/>
                  </a:lnTo>
                  <a:lnTo>
                    <a:pt x="611693" y="5061919"/>
                  </a:lnTo>
                  <a:lnTo>
                    <a:pt x="635481" y="5022198"/>
                  </a:lnTo>
                  <a:lnTo>
                    <a:pt x="658783" y="4982268"/>
                  </a:lnTo>
                  <a:lnTo>
                    <a:pt x="681600" y="4942136"/>
                  </a:lnTo>
                  <a:lnTo>
                    <a:pt x="703932" y="4901804"/>
                  </a:lnTo>
                  <a:lnTo>
                    <a:pt x="725778" y="4861278"/>
                  </a:lnTo>
                  <a:lnTo>
                    <a:pt x="747139" y="4820562"/>
                  </a:lnTo>
                  <a:lnTo>
                    <a:pt x="768014" y="4779659"/>
                  </a:lnTo>
                  <a:lnTo>
                    <a:pt x="788404" y="4738575"/>
                  </a:lnTo>
                  <a:lnTo>
                    <a:pt x="808308" y="4697313"/>
                  </a:lnTo>
                  <a:lnTo>
                    <a:pt x="827727" y="4655878"/>
                  </a:lnTo>
                  <a:lnTo>
                    <a:pt x="846661" y="4614274"/>
                  </a:lnTo>
                  <a:lnTo>
                    <a:pt x="865108" y="4572505"/>
                  </a:lnTo>
                  <a:lnTo>
                    <a:pt x="883071" y="4530575"/>
                  </a:lnTo>
                  <a:lnTo>
                    <a:pt x="900548" y="4488490"/>
                  </a:lnTo>
                  <a:lnTo>
                    <a:pt x="917539" y="4446252"/>
                  </a:lnTo>
                  <a:lnTo>
                    <a:pt x="934045" y="4403867"/>
                  </a:lnTo>
                  <a:lnTo>
                    <a:pt x="950066" y="4361339"/>
                  </a:lnTo>
                  <a:lnTo>
                    <a:pt x="965601" y="4318672"/>
                  </a:lnTo>
                  <a:lnTo>
                    <a:pt x="980650" y="4275869"/>
                  </a:lnTo>
                  <a:lnTo>
                    <a:pt x="995215" y="4232937"/>
                  </a:lnTo>
                  <a:lnTo>
                    <a:pt x="1009293" y="4189878"/>
                  </a:lnTo>
                  <a:lnTo>
                    <a:pt x="1022886" y="4146697"/>
                  </a:lnTo>
                  <a:lnTo>
                    <a:pt x="1035994" y="4103398"/>
                  </a:lnTo>
                  <a:lnTo>
                    <a:pt x="1048616" y="4059987"/>
                  </a:lnTo>
                  <a:lnTo>
                    <a:pt x="1060753" y="4016466"/>
                  </a:lnTo>
                  <a:lnTo>
                    <a:pt x="1072404" y="3972840"/>
                  </a:lnTo>
                  <a:lnTo>
                    <a:pt x="1083570" y="3929114"/>
                  </a:lnTo>
                  <a:lnTo>
                    <a:pt x="1094251" y="3885291"/>
                  </a:lnTo>
                  <a:lnTo>
                    <a:pt x="1104446" y="3841376"/>
                  </a:lnTo>
                  <a:lnTo>
                    <a:pt x="1114155" y="3797374"/>
                  </a:lnTo>
                  <a:lnTo>
                    <a:pt x="1123379" y="3753288"/>
                  </a:lnTo>
                  <a:lnTo>
                    <a:pt x="1132117" y="3709123"/>
                  </a:lnTo>
                  <a:lnTo>
                    <a:pt x="1140370" y="3664884"/>
                  </a:lnTo>
                  <a:lnTo>
                    <a:pt x="1148138" y="3620573"/>
                  </a:lnTo>
                  <a:lnTo>
                    <a:pt x="1155420" y="3576197"/>
                  </a:lnTo>
                  <a:lnTo>
                    <a:pt x="1162217" y="3531758"/>
                  </a:lnTo>
                  <a:lnTo>
                    <a:pt x="1168528" y="3487262"/>
                  </a:lnTo>
                  <a:lnTo>
                    <a:pt x="1174353" y="3442712"/>
                  </a:lnTo>
                  <a:lnTo>
                    <a:pt x="1179693" y="3398113"/>
                  </a:lnTo>
                  <a:lnTo>
                    <a:pt x="1184548" y="3353468"/>
                  </a:lnTo>
                  <a:lnTo>
                    <a:pt x="1188917" y="3308784"/>
                  </a:lnTo>
                  <a:lnTo>
                    <a:pt x="1192801" y="3264063"/>
                  </a:lnTo>
                  <a:lnTo>
                    <a:pt x="1196199" y="3219310"/>
                  </a:lnTo>
                  <a:lnTo>
                    <a:pt x="1199112" y="3174529"/>
                  </a:lnTo>
                  <a:lnTo>
                    <a:pt x="1201540" y="3129724"/>
                  </a:lnTo>
                  <a:lnTo>
                    <a:pt x="1203482" y="3084900"/>
                  </a:lnTo>
                  <a:lnTo>
                    <a:pt x="1204938" y="3040062"/>
                  </a:lnTo>
                  <a:lnTo>
                    <a:pt x="1205909" y="2995212"/>
                  </a:lnTo>
                  <a:lnTo>
                    <a:pt x="1206394" y="2950356"/>
                  </a:lnTo>
                  <a:lnTo>
                    <a:pt x="1206394" y="2905498"/>
                  </a:lnTo>
                  <a:lnTo>
                    <a:pt x="1205909" y="2860643"/>
                  </a:lnTo>
                  <a:lnTo>
                    <a:pt x="1204938" y="2815793"/>
                  </a:lnTo>
                  <a:lnTo>
                    <a:pt x="1203482" y="2770954"/>
                  </a:lnTo>
                  <a:lnTo>
                    <a:pt x="1201540" y="2726131"/>
                  </a:lnTo>
                  <a:lnTo>
                    <a:pt x="1199112" y="2681326"/>
                  </a:lnTo>
                  <a:lnTo>
                    <a:pt x="1196199" y="2636545"/>
                  </a:lnTo>
                  <a:lnTo>
                    <a:pt x="1192801" y="2591792"/>
                  </a:lnTo>
                  <a:lnTo>
                    <a:pt x="1188917" y="2547071"/>
                  </a:lnTo>
                  <a:lnTo>
                    <a:pt x="1184548" y="2502386"/>
                  </a:lnTo>
                  <a:lnTo>
                    <a:pt x="1179693" y="2457742"/>
                  </a:lnTo>
                  <a:lnTo>
                    <a:pt x="1174353" y="2413143"/>
                  </a:lnTo>
                  <a:lnTo>
                    <a:pt x="1168528" y="2368593"/>
                  </a:lnTo>
                  <a:lnTo>
                    <a:pt x="1162217" y="2324097"/>
                  </a:lnTo>
                  <a:lnTo>
                    <a:pt x="1155420" y="2279658"/>
                  </a:lnTo>
                  <a:lnTo>
                    <a:pt x="1148138" y="2235281"/>
                  </a:lnTo>
                  <a:lnTo>
                    <a:pt x="1140370" y="2190971"/>
                  </a:lnTo>
                  <a:lnTo>
                    <a:pt x="1132117" y="2146731"/>
                  </a:lnTo>
                  <a:lnTo>
                    <a:pt x="1123379" y="2102566"/>
                  </a:lnTo>
                  <a:lnTo>
                    <a:pt x="1114155" y="2058481"/>
                  </a:lnTo>
                  <a:lnTo>
                    <a:pt x="1104446" y="2014478"/>
                  </a:lnTo>
                  <a:lnTo>
                    <a:pt x="1094251" y="1970564"/>
                  </a:lnTo>
                  <a:lnTo>
                    <a:pt x="1083570" y="1926741"/>
                  </a:lnTo>
                  <a:lnTo>
                    <a:pt x="1072404" y="1883015"/>
                  </a:lnTo>
                  <a:lnTo>
                    <a:pt x="1060753" y="1839389"/>
                  </a:lnTo>
                  <a:lnTo>
                    <a:pt x="1048616" y="1795868"/>
                  </a:lnTo>
                  <a:lnTo>
                    <a:pt x="1035994" y="1752456"/>
                  </a:lnTo>
                  <a:lnTo>
                    <a:pt x="1022886" y="1709158"/>
                  </a:lnTo>
                  <a:lnTo>
                    <a:pt x="1009293" y="1665977"/>
                  </a:lnTo>
                  <a:lnTo>
                    <a:pt x="995215" y="1622918"/>
                  </a:lnTo>
                  <a:lnTo>
                    <a:pt x="980650" y="1579985"/>
                  </a:lnTo>
                  <a:lnTo>
                    <a:pt x="965601" y="1537183"/>
                  </a:lnTo>
                  <a:lnTo>
                    <a:pt x="950066" y="1494516"/>
                  </a:lnTo>
                  <a:lnTo>
                    <a:pt x="934045" y="1451987"/>
                  </a:lnTo>
                  <a:lnTo>
                    <a:pt x="917539" y="1409602"/>
                  </a:lnTo>
                  <a:lnTo>
                    <a:pt x="900548" y="1367365"/>
                  </a:lnTo>
                  <a:lnTo>
                    <a:pt x="883071" y="1325279"/>
                  </a:lnTo>
                  <a:lnTo>
                    <a:pt x="865108" y="1283350"/>
                  </a:lnTo>
                  <a:lnTo>
                    <a:pt x="846661" y="1241581"/>
                  </a:lnTo>
                  <a:lnTo>
                    <a:pt x="827727" y="1199977"/>
                  </a:lnTo>
                  <a:lnTo>
                    <a:pt x="808308" y="1158542"/>
                  </a:lnTo>
                  <a:lnTo>
                    <a:pt x="788404" y="1117280"/>
                  </a:lnTo>
                  <a:lnTo>
                    <a:pt x="768014" y="1076195"/>
                  </a:lnTo>
                  <a:lnTo>
                    <a:pt x="747139" y="1035293"/>
                  </a:lnTo>
                  <a:lnTo>
                    <a:pt x="725778" y="994576"/>
                  </a:lnTo>
                  <a:lnTo>
                    <a:pt x="703932" y="954050"/>
                  </a:lnTo>
                  <a:lnTo>
                    <a:pt x="681600" y="913719"/>
                  </a:lnTo>
                  <a:lnTo>
                    <a:pt x="658783" y="873586"/>
                  </a:lnTo>
                  <a:lnTo>
                    <a:pt x="635481" y="833657"/>
                  </a:lnTo>
                  <a:lnTo>
                    <a:pt x="611693" y="793935"/>
                  </a:lnTo>
                  <a:lnTo>
                    <a:pt x="587419" y="754426"/>
                  </a:lnTo>
                  <a:lnTo>
                    <a:pt x="562660" y="715132"/>
                  </a:lnTo>
                  <a:lnTo>
                    <a:pt x="537416" y="676058"/>
                  </a:lnTo>
                  <a:lnTo>
                    <a:pt x="511686" y="637209"/>
                  </a:lnTo>
                  <a:lnTo>
                    <a:pt x="485470" y="598589"/>
                  </a:lnTo>
                  <a:lnTo>
                    <a:pt x="458769" y="560202"/>
                  </a:lnTo>
                  <a:lnTo>
                    <a:pt x="431583" y="522053"/>
                  </a:lnTo>
                  <a:lnTo>
                    <a:pt x="403911" y="484145"/>
                  </a:lnTo>
                  <a:lnTo>
                    <a:pt x="375754" y="446484"/>
                  </a:lnTo>
                  <a:lnTo>
                    <a:pt x="347111" y="409072"/>
                  </a:lnTo>
                  <a:lnTo>
                    <a:pt x="317983" y="371916"/>
                  </a:lnTo>
                  <a:lnTo>
                    <a:pt x="288369" y="335018"/>
                  </a:lnTo>
                  <a:lnTo>
                    <a:pt x="258270" y="298383"/>
                  </a:lnTo>
                  <a:lnTo>
                    <a:pt x="227685" y="262015"/>
                  </a:lnTo>
                  <a:lnTo>
                    <a:pt x="196615" y="225920"/>
                  </a:lnTo>
                  <a:lnTo>
                    <a:pt x="165060" y="190100"/>
                  </a:lnTo>
                  <a:lnTo>
                    <a:pt x="133018" y="154560"/>
                  </a:lnTo>
                  <a:lnTo>
                    <a:pt x="100492" y="119305"/>
                  </a:lnTo>
                  <a:lnTo>
                    <a:pt x="67480" y="84339"/>
                  </a:lnTo>
                  <a:lnTo>
                    <a:pt x="33982" y="49666"/>
                  </a:lnTo>
                  <a:lnTo>
                    <a:pt x="0" y="15290"/>
                  </a:lnTo>
                  <a:lnTo>
                    <a:pt x="15278" y="0"/>
                  </a:lnTo>
                  <a:close/>
                </a:path>
              </a:pathLst>
            </a:custGeom>
            <a:ln w="12191">
              <a:solidFill>
                <a:srgbClr val="344152"/>
              </a:solidFill>
            </a:ln>
          </p:spPr>
          <p:txBody>
            <a:bodyPr wrap="square" lIns="0" tIns="0" rIns="0" bIns="0" rtlCol="0"/>
            <a:lstStyle/>
            <a:p>
              <a:endParaRPr sz="2700"/>
            </a:p>
          </p:txBody>
        </p:sp>
        <p:sp>
          <p:nvSpPr>
            <p:cNvPr id="4" name="object 4"/>
            <p:cNvSpPr/>
            <p:nvPr/>
          </p:nvSpPr>
          <p:spPr>
            <a:xfrm>
              <a:off x="783336" y="984504"/>
              <a:ext cx="8011795" cy="559435"/>
            </a:xfrm>
            <a:custGeom>
              <a:avLst/>
              <a:gdLst/>
              <a:ahLst/>
              <a:cxnLst/>
              <a:rect l="l" t="t" r="r" b="b"/>
              <a:pathLst>
                <a:path w="8011795" h="559435">
                  <a:moveTo>
                    <a:pt x="8011668" y="0"/>
                  </a:moveTo>
                  <a:lnTo>
                    <a:pt x="0" y="0"/>
                  </a:lnTo>
                  <a:lnTo>
                    <a:pt x="0" y="559308"/>
                  </a:lnTo>
                  <a:lnTo>
                    <a:pt x="8011668" y="559308"/>
                  </a:lnTo>
                  <a:lnTo>
                    <a:pt x="8011668" y="0"/>
                  </a:lnTo>
                  <a:close/>
                </a:path>
              </a:pathLst>
            </a:custGeom>
            <a:solidFill>
              <a:srgbClr val="071B2C"/>
            </a:solidFill>
          </p:spPr>
          <p:txBody>
            <a:bodyPr wrap="square" lIns="0" tIns="0" rIns="0" bIns="0" rtlCol="0"/>
            <a:lstStyle/>
            <a:p>
              <a:endParaRPr sz="2700"/>
            </a:p>
          </p:txBody>
        </p:sp>
        <p:sp>
          <p:nvSpPr>
            <p:cNvPr id="5" name="object 5"/>
            <p:cNvSpPr/>
            <p:nvPr/>
          </p:nvSpPr>
          <p:spPr>
            <a:xfrm>
              <a:off x="783336" y="984504"/>
              <a:ext cx="8011795" cy="559435"/>
            </a:xfrm>
            <a:custGeom>
              <a:avLst/>
              <a:gdLst/>
              <a:ahLst/>
              <a:cxnLst/>
              <a:rect l="l" t="t" r="r" b="b"/>
              <a:pathLst>
                <a:path w="8011795" h="559435">
                  <a:moveTo>
                    <a:pt x="0" y="0"/>
                  </a:moveTo>
                  <a:lnTo>
                    <a:pt x="8011668" y="0"/>
                  </a:lnTo>
                  <a:lnTo>
                    <a:pt x="8011668" y="559308"/>
                  </a:lnTo>
                  <a:lnTo>
                    <a:pt x="0" y="559308"/>
                  </a:lnTo>
                  <a:lnTo>
                    <a:pt x="0" y="0"/>
                  </a:lnTo>
                  <a:close/>
                </a:path>
              </a:pathLst>
            </a:custGeom>
            <a:ln w="12192">
              <a:solidFill>
                <a:srgbClr val="E7E6E6"/>
              </a:solidFill>
            </a:ln>
          </p:spPr>
          <p:txBody>
            <a:bodyPr wrap="square" lIns="0" tIns="0" rIns="0" bIns="0" rtlCol="0"/>
            <a:lstStyle/>
            <a:p>
              <a:endParaRPr sz="2700"/>
            </a:p>
          </p:txBody>
        </p:sp>
        <p:sp>
          <p:nvSpPr>
            <p:cNvPr id="6" name="object 6"/>
            <p:cNvSpPr/>
            <p:nvPr/>
          </p:nvSpPr>
          <p:spPr>
            <a:xfrm>
              <a:off x="434340" y="914400"/>
              <a:ext cx="698500" cy="699770"/>
            </a:xfrm>
            <a:custGeom>
              <a:avLst/>
              <a:gdLst/>
              <a:ahLst/>
              <a:cxnLst/>
              <a:rect l="l" t="t" r="r" b="b"/>
              <a:pathLst>
                <a:path w="698500" h="699769">
                  <a:moveTo>
                    <a:pt x="348996" y="0"/>
                  </a:moveTo>
                  <a:lnTo>
                    <a:pt x="301638" y="3192"/>
                  </a:lnTo>
                  <a:lnTo>
                    <a:pt x="256218" y="12493"/>
                  </a:lnTo>
                  <a:lnTo>
                    <a:pt x="213149" y="27485"/>
                  </a:lnTo>
                  <a:lnTo>
                    <a:pt x="172849" y="47752"/>
                  </a:lnTo>
                  <a:lnTo>
                    <a:pt x="135733" y="72876"/>
                  </a:lnTo>
                  <a:lnTo>
                    <a:pt x="102217" y="102441"/>
                  </a:lnTo>
                  <a:lnTo>
                    <a:pt x="72716" y="136030"/>
                  </a:lnTo>
                  <a:lnTo>
                    <a:pt x="47647" y="173228"/>
                  </a:lnTo>
                  <a:lnTo>
                    <a:pt x="27425" y="213615"/>
                  </a:lnTo>
                  <a:lnTo>
                    <a:pt x="12466" y="256778"/>
                  </a:lnTo>
                  <a:lnTo>
                    <a:pt x="3185" y="302297"/>
                  </a:lnTo>
                  <a:lnTo>
                    <a:pt x="0" y="349758"/>
                  </a:lnTo>
                  <a:lnTo>
                    <a:pt x="3185" y="397218"/>
                  </a:lnTo>
                  <a:lnTo>
                    <a:pt x="12466" y="442737"/>
                  </a:lnTo>
                  <a:lnTo>
                    <a:pt x="27425" y="485900"/>
                  </a:lnTo>
                  <a:lnTo>
                    <a:pt x="47647" y="526288"/>
                  </a:lnTo>
                  <a:lnTo>
                    <a:pt x="72716" y="563485"/>
                  </a:lnTo>
                  <a:lnTo>
                    <a:pt x="102217" y="597074"/>
                  </a:lnTo>
                  <a:lnTo>
                    <a:pt x="135733" y="626639"/>
                  </a:lnTo>
                  <a:lnTo>
                    <a:pt x="172849" y="651764"/>
                  </a:lnTo>
                  <a:lnTo>
                    <a:pt x="213149" y="672030"/>
                  </a:lnTo>
                  <a:lnTo>
                    <a:pt x="256218" y="687022"/>
                  </a:lnTo>
                  <a:lnTo>
                    <a:pt x="301638" y="696323"/>
                  </a:lnTo>
                  <a:lnTo>
                    <a:pt x="348996" y="699516"/>
                  </a:lnTo>
                  <a:lnTo>
                    <a:pt x="396353" y="696323"/>
                  </a:lnTo>
                  <a:lnTo>
                    <a:pt x="441773" y="687022"/>
                  </a:lnTo>
                  <a:lnTo>
                    <a:pt x="484842" y="672030"/>
                  </a:lnTo>
                  <a:lnTo>
                    <a:pt x="525142" y="651764"/>
                  </a:lnTo>
                  <a:lnTo>
                    <a:pt x="562258" y="626639"/>
                  </a:lnTo>
                  <a:lnTo>
                    <a:pt x="595774" y="597074"/>
                  </a:lnTo>
                  <a:lnTo>
                    <a:pt x="625275" y="563485"/>
                  </a:lnTo>
                  <a:lnTo>
                    <a:pt x="650344" y="526288"/>
                  </a:lnTo>
                  <a:lnTo>
                    <a:pt x="670566" y="485900"/>
                  </a:lnTo>
                  <a:lnTo>
                    <a:pt x="685525" y="442737"/>
                  </a:lnTo>
                  <a:lnTo>
                    <a:pt x="694806" y="397218"/>
                  </a:lnTo>
                  <a:lnTo>
                    <a:pt x="697992" y="349758"/>
                  </a:lnTo>
                  <a:lnTo>
                    <a:pt x="694806" y="302297"/>
                  </a:lnTo>
                  <a:lnTo>
                    <a:pt x="685525" y="256778"/>
                  </a:lnTo>
                  <a:lnTo>
                    <a:pt x="670566" y="213615"/>
                  </a:lnTo>
                  <a:lnTo>
                    <a:pt x="650344" y="173228"/>
                  </a:lnTo>
                  <a:lnTo>
                    <a:pt x="625275" y="136030"/>
                  </a:lnTo>
                  <a:lnTo>
                    <a:pt x="595774" y="102441"/>
                  </a:lnTo>
                  <a:lnTo>
                    <a:pt x="562258" y="72876"/>
                  </a:lnTo>
                  <a:lnTo>
                    <a:pt x="525142" y="47752"/>
                  </a:lnTo>
                  <a:lnTo>
                    <a:pt x="484842" y="27485"/>
                  </a:lnTo>
                  <a:lnTo>
                    <a:pt x="441773" y="12493"/>
                  </a:lnTo>
                  <a:lnTo>
                    <a:pt x="396353" y="3192"/>
                  </a:lnTo>
                  <a:lnTo>
                    <a:pt x="348996" y="0"/>
                  </a:lnTo>
                  <a:close/>
                </a:path>
              </a:pathLst>
            </a:custGeom>
            <a:solidFill>
              <a:srgbClr val="DAE2F3"/>
            </a:solidFill>
            <a:ln>
              <a:solidFill>
                <a:srgbClr val="071B2C"/>
              </a:solidFill>
            </a:ln>
          </p:spPr>
          <p:txBody>
            <a:bodyPr wrap="square" lIns="0" tIns="0" rIns="0" bIns="0" rtlCol="0"/>
            <a:lstStyle/>
            <a:p>
              <a:endParaRPr sz="2700" dirty="0"/>
            </a:p>
          </p:txBody>
        </p:sp>
        <p:sp>
          <p:nvSpPr>
            <p:cNvPr id="7" name="object 7"/>
            <p:cNvSpPr/>
            <p:nvPr/>
          </p:nvSpPr>
          <p:spPr>
            <a:xfrm>
              <a:off x="434340" y="914400"/>
              <a:ext cx="698500" cy="699770"/>
            </a:xfrm>
            <a:custGeom>
              <a:avLst/>
              <a:gdLst/>
              <a:ahLst/>
              <a:cxnLst/>
              <a:rect l="l" t="t" r="r" b="b"/>
              <a:pathLst>
                <a:path w="698500" h="699769">
                  <a:moveTo>
                    <a:pt x="0" y="349758"/>
                  </a:moveTo>
                  <a:lnTo>
                    <a:pt x="3185" y="302297"/>
                  </a:lnTo>
                  <a:lnTo>
                    <a:pt x="12466" y="256778"/>
                  </a:lnTo>
                  <a:lnTo>
                    <a:pt x="27425" y="213615"/>
                  </a:lnTo>
                  <a:lnTo>
                    <a:pt x="47647" y="173228"/>
                  </a:lnTo>
                  <a:lnTo>
                    <a:pt x="72716" y="136030"/>
                  </a:lnTo>
                  <a:lnTo>
                    <a:pt x="102217" y="102441"/>
                  </a:lnTo>
                  <a:lnTo>
                    <a:pt x="135733" y="72876"/>
                  </a:lnTo>
                  <a:lnTo>
                    <a:pt x="172849" y="47752"/>
                  </a:lnTo>
                  <a:lnTo>
                    <a:pt x="213149" y="27485"/>
                  </a:lnTo>
                  <a:lnTo>
                    <a:pt x="256218" y="12493"/>
                  </a:lnTo>
                  <a:lnTo>
                    <a:pt x="301638" y="3192"/>
                  </a:lnTo>
                  <a:lnTo>
                    <a:pt x="348996" y="0"/>
                  </a:lnTo>
                  <a:lnTo>
                    <a:pt x="396353" y="3192"/>
                  </a:lnTo>
                  <a:lnTo>
                    <a:pt x="441773" y="12493"/>
                  </a:lnTo>
                  <a:lnTo>
                    <a:pt x="484842" y="27485"/>
                  </a:lnTo>
                  <a:lnTo>
                    <a:pt x="525142" y="47752"/>
                  </a:lnTo>
                  <a:lnTo>
                    <a:pt x="562258" y="72876"/>
                  </a:lnTo>
                  <a:lnTo>
                    <a:pt x="595774" y="102441"/>
                  </a:lnTo>
                  <a:lnTo>
                    <a:pt x="625275" y="136030"/>
                  </a:lnTo>
                  <a:lnTo>
                    <a:pt x="650344" y="173228"/>
                  </a:lnTo>
                  <a:lnTo>
                    <a:pt x="670566" y="213615"/>
                  </a:lnTo>
                  <a:lnTo>
                    <a:pt x="685525" y="256778"/>
                  </a:lnTo>
                  <a:lnTo>
                    <a:pt x="694806" y="302297"/>
                  </a:lnTo>
                  <a:lnTo>
                    <a:pt x="697992" y="349758"/>
                  </a:lnTo>
                  <a:lnTo>
                    <a:pt x="694806" y="397218"/>
                  </a:lnTo>
                  <a:lnTo>
                    <a:pt x="685525" y="442737"/>
                  </a:lnTo>
                  <a:lnTo>
                    <a:pt x="670566" y="485900"/>
                  </a:lnTo>
                  <a:lnTo>
                    <a:pt x="650344" y="526288"/>
                  </a:lnTo>
                  <a:lnTo>
                    <a:pt x="625275" y="563485"/>
                  </a:lnTo>
                  <a:lnTo>
                    <a:pt x="595774" y="597074"/>
                  </a:lnTo>
                  <a:lnTo>
                    <a:pt x="562258" y="626639"/>
                  </a:lnTo>
                  <a:lnTo>
                    <a:pt x="525142" y="651764"/>
                  </a:lnTo>
                  <a:lnTo>
                    <a:pt x="484842" y="672030"/>
                  </a:lnTo>
                  <a:lnTo>
                    <a:pt x="441773" y="687022"/>
                  </a:lnTo>
                  <a:lnTo>
                    <a:pt x="396353" y="696323"/>
                  </a:lnTo>
                  <a:lnTo>
                    <a:pt x="348996" y="699516"/>
                  </a:lnTo>
                  <a:lnTo>
                    <a:pt x="301638" y="696323"/>
                  </a:lnTo>
                  <a:lnTo>
                    <a:pt x="256218" y="687022"/>
                  </a:lnTo>
                  <a:lnTo>
                    <a:pt x="213149" y="672030"/>
                  </a:lnTo>
                  <a:lnTo>
                    <a:pt x="172849" y="651764"/>
                  </a:lnTo>
                  <a:lnTo>
                    <a:pt x="135733" y="626639"/>
                  </a:lnTo>
                  <a:lnTo>
                    <a:pt x="102217" y="597074"/>
                  </a:lnTo>
                  <a:lnTo>
                    <a:pt x="72716" y="563485"/>
                  </a:lnTo>
                  <a:lnTo>
                    <a:pt x="47647" y="526288"/>
                  </a:lnTo>
                  <a:lnTo>
                    <a:pt x="27425" y="485900"/>
                  </a:lnTo>
                  <a:lnTo>
                    <a:pt x="12466" y="442737"/>
                  </a:lnTo>
                  <a:lnTo>
                    <a:pt x="3185" y="397218"/>
                  </a:lnTo>
                  <a:lnTo>
                    <a:pt x="0" y="349758"/>
                  </a:lnTo>
                  <a:close/>
                </a:path>
              </a:pathLst>
            </a:custGeom>
            <a:ln w="12192">
              <a:solidFill>
                <a:srgbClr val="44536A"/>
              </a:solidFill>
            </a:ln>
          </p:spPr>
          <p:txBody>
            <a:bodyPr wrap="square" lIns="0" tIns="0" rIns="0" bIns="0" rtlCol="0"/>
            <a:lstStyle/>
            <a:p>
              <a:endParaRPr sz="2700"/>
            </a:p>
          </p:txBody>
        </p:sp>
        <p:sp>
          <p:nvSpPr>
            <p:cNvPr id="8" name="object 8"/>
            <p:cNvSpPr/>
            <p:nvPr/>
          </p:nvSpPr>
          <p:spPr>
            <a:xfrm>
              <a:off x="1289304" y="1822704"/>
              <a:ext cx="7505700" cy="559435"/>
            </a:xfrm>
            <a:custGeom>
              <a:avLst/>
              <a:gdLst/>
              <a:ahLst/>
              <a:cxnLst/>
              <a:rect l="l" t="t" r="r" b="b"/>
              <a:pathLst>
                <a:path w="7505700" h="559435">
                  <a:moveTo>
                    <a:pt x="7505700" y="0"/>
                  </a:moveTo>
                  <a:lnTo>
                    <a:pt x="0" y="0"/>
                  </a:lnTo>
                  <a:lnTo>
                    <a:pt x="0" y="559308"/>
                  </a:lnTo>
                  <a:lnTo>
                    <a:pt x="7505700" y="559308"/>
                  </a:lnTo>
                  <a:lnTo>
                    <a:pt x="7505700" y="0"/>
                  </a:lnTo>
                  <a:close/>
                </a:path>
              </a:pathLst>
            </a:custGeom>
            <a:solidFill>
              <a:srgbClr val="071B2C"/>
            </a:solidFill>
          </p:spPr>
          <p:txBody>
            <a:bodyPr wrap="square" lIns="0" tIns="0" rIns="0" bIns="0" rtlCol="0"/>
            <a:lstStyle/>
            <a:p>
              <a:endParaRPr sz="2700"/>
            </a:p>
          </p:txBody>
        </p:sp>
        <p:sp>
          <p:nvSpPr>
            <p:cNvPr id="9" name="object 9"/>
            <p:cNvSpPr/>
            <p:nvPr/>
          </p:nvSpPr>
          <p:spPr>
            <a:xfrm>
              <a:off x="1289304" y="1822704"/>
              <a:ext cx="7505700" cy="559435"/>
            </a:xfrm>
            <a:custGeom>
              <a:avLst/>
              <a:gdLst/>
              <a:ahLst/>
              <a:cxnLst/>
              <a:rect l="l" t="t" r="r" b="b"/>
              <a:pathLst>
                <a:path w="7505700" h="559435">
                  <a:moveTo>
                    <a:pt x="0" y="0"/>
                  </a:moveTo>
                  <a:lnTo>
                    <a:pt x="7505700" y="0"/>
                  </a:lnTo>
                  <a:lnTo>
                    <a:pt x="7505700" y="559308"/>
                  </a:lnTo>
                  <a:lnTo>
                    <a:pt x="0" y="559308"/>
                  </a:lnTo>
                  <a:lnTo>
                    <a:pt x="0" y="0"/>
                  </a:lnTo>
                  <a:close/>
                </a:path>
              </a:pathLst>
            </a:custGeom>
            <a:ln w="12192">
              <a:solidFill>
                <a:srgbClr val="E7E6E6"/>
              </a:solidFill>
            </a:ln>
          </p:spPr>
          <p:txBody>
            <a:bodyPr wrap="square" lIns="0" tIns="0" rIns="0" bIns="0" rtlCol="0"/>
            <a:lstStyle/>
            <a:p>
              <a:endParaRPr sz="2700"/>
            </a:p>
          </p:txBody>
        </p:sp>
        <p:sp>
          <p:nvSpPr>
            <p:cNvPr id="10" name="object 10"/>
            <p:cNvSpPr/>
            <p:nvPr/>
          </p:nvSpPr>
          <p:spPr>
            <a:xfrm>
              <a:off x="940308" y="1754124"/>
              <a:ext cx="699770" cy="698500"/>
            </a:xfrm>
            <a:custGeom>
              <a:avLst/>
              <a:gdLst/>
              <a:ahLst/>
              <a:cxnLst/>
              <a:rect l="l" t="t" r="r" b="b"/>
              <a:pathLst>
                <a:path w="699769" h="698500">
                  <a:moveTo>
                    <a:pt x="349758" y="0"/>
                  </a:moveTo>
                  <a:lnTo>
                    <a:pt x="302297" y="3185"/>
                  </a:lnTo>
                  <a:lnTo>
                    <a:pt x="256778" y="12466"/>
                  </a:lnTo>
                  <a:lnTo>
                    <a:pt x="213615" y="27425"/>
                  </a:lnTo>
                  <a:lnTo>
                    <a:pt x="173227" y="47647"/>
                  </a:lnTo>
                  <a:lnTo>
                    <a:pt x="136030" y="72716"/>
                  </a:lnTo>
                  <a:lnTo>
                    <a:pt x="102441" y="102217"/>
                  </a:lnTo>
                  <a:lnTo>
                    <a:pt x="72876" y="135733"/>
                  </a:lnTo>
                  <a:lnTo>
                    <a:pt x="47751" y="172849"/>
                  </a:lnTo>
                  <a:lnTo>
                    <a:pt x="27485" y="213149"/>
                  </a:lnTo>
                  <a:lnTo>
                    <a:pt x="12493" y="256218"/>
                  </a:lnTo>
                  <a:lnTo>
                    <a:pt x="3192" y="301638"/>
                  </a:lnTo>
                  <a:lnTo>
                    <a:pt x="0" y="348996"/>
                  </a:lnTo>
                  <a:lnTo>
                    <a:pt x="3192" y="396353"/>
                  </a:lnTo>
                  <a:lnTo>
                    <a:pt x="12493" y="441773"/>
                  </a:lnTo>
                  <a:lnTo>
                    <a:pt x="27485" y="484842"/>
                  </a:lnTo>
                  <a:lnTo>
                    <a:pt x="47752" y="525142"/>
                  </a:lnTo>
                  <a:lnTo>
                    <a:pt x="72876" y="562258"/>
                  </a:lnTo>
                  <a:lnTo>
                    <a:pt x="102441" y="595774"/>
                  </a:lnTo>
                  <a:lnTo>
                    <a:pt x="136030" y="625275"/>
                  </a:lnTo>
                  <a:lnTo>
                    <a:pt x="173228" y="650344"/>
                  </a:lnTo>
                  <a:lnTo>
                    <a:pt x="213615" y="670566"/>
                  </a:lnTo>
                  <a:lnTo>
                    <a:pt x="256778" y="685525"/>
                  </a:lnTo>
                  <a:lnTo>
                    <a:pt x="302297" y="694806"/>
                  </a:lnTo>
                  <a:lnTo>
                    <a:pt x="349758" y="697992"/>
                  </a:lnTo>
                  <a:lnTo>
                    <a:pt x="397218" y="694806"/>
                  </a:lnTo>
                  <a:lnTo>
                    <a:pt x="442737" y="685525"/>
                  </a:lnTo>
                  <a:lnTo>
                    <a:pt x="485900" y="670566"/>
                  </a:lnTo>
                  <a:lnTo>
                    <a:pt x="526288" y="650344"/>
                  </a:lnTo>
                  <a:lnTo>
                    <a:pt x="563485" y="625275"/>
                  </a:lnTo>
                  <a:lnTo>
                    <a:pt x="597074" y="595774"/>
                  </a:lnTo>
                  <a:lnTo>
                    <a:pt x="626639" y="562258"/>
                  </a:lnTo>
                  <a:lnTo>
                    <a:pt x="651763" y="525142"/>
                  </a:lnTo>
                  <a:lnTo>
                    <a:pt x="672030" y="484842"/>
                  </a:lnTo>
                  <a:lnTo>
                    <a:pt x="687022" y="441773"/>
                  </a:lnTo>
                  <a:lnTo>
                    <a:pt x="696323" y="396353"/>
                  </a:lnTo>
                  <a:lnTo>
                    <a:pt x="699516" y="348996"/>
                  </a:lnTo>
                  <a:lnTo>
                    <a:pt x="696323" y="301638"/>
                  </a:lnTo>
                  <a:lnTo>
                    <a:pt x="687022" y="256218"/>
                  </a:lnTo>
                  <a:lnTo>
                    <a:pt x="672030" y="213149"/>
                  </a:lnTo>
                  <a:lnTo>
                    <a:pt x="651763" y="172849"/>
                  </a:lnTo>
                  <a:lnTo>
                    <a:pt x="626639" y="135733"/>
                  </a:lnTo>
                  <a:lnTo>
                    <a:pt x="597074" y="102217"/>
                  </a:lnTo>
                  <a:lnTo>
                    <a:pt x="563485" y="72716"/>
                  </a:lnTo>
                  <a:lnTo>
                    <a:pt x="526288" y="47647"/>
                  </a:lnTo>
                  <a:lnTo>
                    <a:pt x="485900" y="27425"/>
                  </a:lnTo>
                  <a:lnTo>
                    <a:pt x="442737" y="12466"/>
                  </a:lnTo>
                  <a:lnTo>
                    <a:pt x="397218" y="3185"/>
                  </a:lnTo>
                  <a:lnTo>
                    <a:pt x="349758" y="0"/>
                  </a:lnTo>
                  <a:close/>
                </a:path>
              </a:pathLst>
            </a:custGeom>
            <a:solidFill>
              <a:srgbClr val="DAE2F3"/>
            </a:solidFill>
            <a:ln>
              <a:solidFill>
                <a:srgbClr val="071B2C"/>
              </a:solidFill>
            </a:ln>
          </p:spPr>
          <p:txBody>
            <a:bodyPr wrap="square" lIns="0" tIns="0" rIns="0" bIns="0" rtlCol="0"/>
            <a:lstStyle/>
            <a:p>
              <a:endParaRPr sz="2700"/>
            </a:p>
          </p:txBody>
        </p:sp>
        <p:sp>
          <p:nvSpPr>
            <p:cNvPr id="11" name="object 11"/>
            <p:cNvSpPr/>
            <p:nvPr/>
          </p:nvSpPr>
          <p:spPr>
            <a:xfrm>
              <a:off x="940308" y="1754124"/>
              <a:ext cx="699770" cy="698500"/>
            </a:xfrm>
            <a:custGeom>
              <a:avLst/>
              <a:gdLst/>
              <a:ahLst/>
              <a:cxnLst/>
              <a:rect l="l" t="t" r="r" b="b"/>
              <a:pathLst>
                <a:path w="699769" h="698500">
                  <a:moveTo>
                    <a:pt x="0" y="348996"/>
                  </a:moveTo>
                  <a:lnTo>
                    <a:pt x="3192" y="301638"/>
                  </a:lnTo>
                  <a:lnTo>
                    <a:pt x="12493" y="256218"/>
                  </a:lnTo>
                  <a:lnTo>
                    <a:pt x="27485" y="213149"/>
                  </a:lnTo>
                  <a:lnTo>
                    <a:pt x="47751" y="172849"/>
                  </a:lnTo>
                  <a:lnTo>
                    <a:pt x="72876" y="135733"/>
                  </a:lnTo>
                  <a:lnTo>
                    <a:pt x="102441" y="102217"/>
                  </a:lnTo>
                  <a:lnTo>
                    <a:pt x="136030" y="72716"/>
                  </a:lnTo>
                  <a:lnTo>
                    <a:pt x="173227" y="47647"/>
                  </a:lnTo>
                  <a:lnTo>
                    <a:pt x="213615" y="27425"/>
                  </a:lnTo>
                  <a:lnTo>
                    <a:pt x="256778" y="12466"/>
                  </a:lnTo>
                  <a:lnTo>
                    <a:pt x="302297" y="3185"/>
                  </a:lnTo>
                  <a:lnTo>
                    <a:pt x="349758" y="0"/>
                  </a:lnTo>
                  <a:lnTo>
                    <a:pt x="397218" y="3185"/>
                  </a:lnTo>
                  <a:lnTo>
                    <a:pt x="442737" y="12466"/>
                  </a:lnTo>
                  <a:lnTo>
                    <a:pt x="485900" y="27425"/>
                  </a:lnTo>
                  <a:lnTo>
                    <a:pt x="526288" y="47647"/>
                  </a:lnTo>
                  <a:lnTo>
                    <a:pt x="563485" y="72716"/>
                  </a:lnTo>
                  <a:lnTo>
                    <a:pt x="597074" y="102217"/>
                  </a:lnTo>
                  <a:lnTo>
                    <a:pt x="626639" y="135733"/>
                  </a:lnTo>
                  <a:lnTo>
                    <a:pt x="651763" y="172849"/>
                  </a:lnTo>
                  <a:lnTo>
                    <a:pt x="672030" y="213149"/>
                  </a:lnTo>
                  <a:lnTo>
                    <a:pt x="687022" y="256218"/>
                  </a:lnTo>
                  <a:lnTo>
                    <a:pt x="696323" y="301638"/>
                  </a:lnTo>
                  <a:lnTo>
                    <a:pt x="699516" y="348996"/>
                  </a:lnTo>
                  <a:lnTo>
                    <a:pt x="696323" y="396353"/>
                  </a:lnTo>
                  <a:lnTo>
                    <a:pt x="687022" y="441773"/>
                  </a:lnTo>
                  <a:lnTo>
                    <a:pt x="672030" y="484842"/>
                  </a:lnTo>
                  <a:lnTo>
                    <a:pt x="651763" y="525142"/>
                  </a:lnTo>
                  <a:lnTo>
                    <a:pt x="626639" y="562258"/>
                  </a:lnTo>
                  <a:lnTo>
                    <a:pt x="597074" y="595774"/>
                  </a:lnTo>
                  <a:lnTo>
                    <a:pt x="563485" y="625275"/>
                  </a:lnTo>
                  <a:lnTo>
                    <a:pt x="526288" y="650344"/>
                  </a:lnTo>
                  <a:lnTo>
                    <a:pt x="485900" y="670566"/>
                  </a:lnTo>
                  <a:lnTo>
                    <a:pt x="442737" y="685525"/>
                  </a:lnTo>
                  <a:lnTo>
                    <a:pt x="397218" y="694806"/>
                  </a:lnTo>
                  <a:lnTo>
                    <a:pt x="349758" y="697992"/>
                  </a:lnTo>
                  <a:lnTo>
                    <a:pt x="302297" y="694806"/>
                  </a:lnTo>
                  <a:lnTo>
                    <a:pt x="256778" y="685525"/>
                  </a:lnTo>
                  <a:lnTo>
                    <a:pt x="213615" y="670566"/>
                  </a:lnTo>
                  <a:lnTo>
                    <a:pt x="173228" y="650344"/>
                  </a:lnTo>
                  <a:lnTo>
                    <a:pt x="136030" y="625275"/>
                  </a:lnTo>
                  <a:lnTo>
                    <a:pt x="102441" y="595774"/>
                  </a:lnTo>
                  <a:lnTo>
                    <a:pt x="72876" y="562258"/>
                  </a:lnTo>
                  <a:lnTo>
                    <a:pt x="47752" y="525142"/>
                  </a:lnTo>
                  <a:lnTo>
                    <a:pt x="27485" y="484842"/>
                  </a:lnTo>
                  <a:lnTo>
                    <a:pt x="12493" y="441773"/>
                  </a:lnTo>
                  <a:lnTo>
                    <a:pt x="3192" y="396353"/>
                  </a:lnTo>
                  <a:lnTo>
                    <a:pt x="0" y="348996"/>
                  </a:lnTo>
                  <a:close/>
                </a:path>
              </a:pathLst>
            </a:custGeom>
            <a:ln w="12191">
              <a:solidFill>
                <a:srgbClr val="44536A"/>
              </a:solidFill>
            </a:ln>
          </p:spPr>
          <p:txBody>
            <a:bodyPr wrap="square" lIns="0" tIns="0" rIns="0" bIns="0" rtlCol="0"/>
            <a:lstStyle/>
            <a:p>
              <a:endParaRPr sz="2700"/>
            </a:p>
          </p:txBody>
        </p:sp>
        <p:sp>
          <p:nvSpPr>
            <p:cNvPr id="12" name="object 12"/>
            <p:cNvSpPr/>
            <p:nvPr/>
          </p:nvSpPr>
          <p:spPr>
            <a:xfrm>
              <a:off x="1566672" y="2662427"/>
              <a:ext cx="7228840" cy="559435"/>
            </a:xfrm>
            <a:custGeom>
              <a:avLst/>
              <a:gdLst/>
              <a:ahLst/>
              <a:cxnLst/>
              <a:rect l="l" t="t" r="r" b="b"/>
              <a:pathLst>
                <a:path w="7228840" h="559435">
                  <a:moveTo>
                    <a:pt x="7228332" y="0"/>
                  </a:moveTo>
                  <a:lnTo>
                    <a:pt x="0" y="0"/>
                  </a:lnTo>
                  <a:lnTo>
                    <a:pt x="0" y="559308"/>
                  </a:lnTo>
                  <a:lnTo>
                    <a:pt x="7228332" y="559308"/>
                  </a:lnTo>
                  <a:lnTo>
                    <a:pt x="7228332" y="0"/>
                  </a:lnTo>
                  <a:close/>
                </a:path>
              </a:pathLst>
            </a:custGeom>
            <a:solidFill>
              <a:srgbClr val="071B2C"/>
            </a:solidFill>
          </p:spPr>
          <p:txBody>
            <a:bodyPr wrap="square" lIns="0" tIns="0" rIns="0" bIns="0" rtlCol="0"/>
            <a:lstStyle/>
            <a:p>
              <a:endParaRPr sz="2700"/>
            </a:p>
          </p:txBody>
        </p:sp>
        <p:sp>
          <p:nvSpPr>
            <p:cNvPr id="13" name="object 13"/>
            <p:cNvSpPr/>
            <p:nvPr/>
          </p:nvSpPr>
          <p:spPr>
            <a:xfrm>
              <a:off x="1566672" y="2662427"/>
              <a:ext cx="7228840" cy="559435"/>
            </a:xfrm>
            <a:custGeom>
              <a:avLst/>
              <a:gdLst/>
              <a:ahLst/>
              <a:cxnLst/>
              <a:rect l="l" t="t" r="r" b="b"/>
              <a:pathLst>
                <a:path w="7228840" h="559435">
                  <a:moveTo>
                    <a:pt x="0" y="0"/>
                  </a:moveTo>
                  <a:lnTo>
                    <a:pt x="7228332" y="0"/>
                  </a:lnTo>
                  <a:lnTo>
                    <a:pt x="7228332" y="559308"/>
                  </a:lnTo>
                  <a:lnTo>
                    <a:pt x="0" y="559308"/>
                  </a:lnTo>
                  <a:lnTo>
                    <a:pt x="0" y="0"/>
                  </a:lnTo>
                  <a:close/>
                </a:path>
              </a:pathLst>
            </a:custGeom>
            <a:ln w="12192">
              <a:solidFill>
                <a:srgbClr val="E7E6E6"/>
              </a:solidFill>
            </a:ln>
          </p:spPr>
          <p:txBody>
            <a:bodyPr wrap="square" lIns="0" tIns="0" rIns="0" bIns="0" rtlCol="0"/>
            <a:lstStyle/>
            <a:p>
              <a:endParaRPr sz="2700"/>
            </a:p>
          </p:txBody>
        </p:sp>
        <p:sp>
          <p:nvSpPr>
            <p:cNvPr id="14" name="object 14"/>
            <p:cNvSpPr/>
            <p:nvPr/>
          </p:nvSpPr>
          <p:spPr>
            <a:xfrm>
              <a:off x="1217676" y="2592324"/>
              <a:ext cx="699770" cy="699770"/>
            </a:xfrm>
            <a:custGeom>
              <a:avLst/>
              <a:gdLst/>
              <a:ahLst/>
              <a:cxnLst/>
              <a:rect l="l" t="t" r="r" b="b"/>
              <a:pathLst>
                <a:path w="699769" h="699770">
                  <a:moveTo>
                    <a:pt x="349758" y="0"/>
                  </a:moveTo>
                  <a:lnTo>
                    <a:pt x="302297" y="3192"/>
                  </a:lnTo>
                  <a:lnTo>
                    <a:pt x="256778" y="12493"/>
                  </a:lnTo>
                  <a:lnTo>
                    <a:pt x="213615" y="27485"/>
                  </a:lnTo>
                  <a:lnTo>
                    <a:pt x="173227" y="47752"/>
                  </a:lnTo>
                  <a:lnTo>
                    <a:pt x="136030" y="72876"/>
                  </a:lnTo>
                  <a:lnTo>
                    <a:pt x="102441" y="102441"/>
                  </a:lnTo>
                  <a:lnTo>
                    <a:pt x="72876" y="136030"/>
                  </a:lnTo>
                  <a:lnTo>
                    <a:pt x="47751" y="173228"/>
                  </a:lnTo>
                  <a:lnTo>
                    <a:pt x="27485" y="213615"/>
                  </a:lnTo>
                  <a:lnTo>
                    <a:pt x="12493" y="256778"/>
                  </a:lnTo>
                  <a:lnTo>
                    <a:pt x="3192" y="302297"/>
                  </a:lnTo>
                  <a:lnTo>
                    <a:pt x="0" y="349758"/>
                  </a:lnTo>
                  <a:lnTo>
                    <a:pt x="3192" y="397218"/>
                  </a:lnTo>
                  <a:lnTo>
                    <a:pt x="12493" y="442737"/>
                  </a:lnTo>
                  <a:lnTo>
                    <a:pt x="27485" y="485900"/>
                  </a:lnTo>
                  <a:lnTo>
                    <a:pt x="47752" y="526288"/>
                  </a:lnTo>
                  <a:lnTo>
                    <a:pt x="72876" y="563485"/>
                  </a:lnTo>
                  <a:lnTo>
                    <a:pt x="102441" y="597074"/>
                  </a:lnTo>
                  <a:lnTo>
                    <a:pt x="136030" y="626639"/>
                  </a:lnTo>
                  <a:lnTo>
                    <a:pt x="173228" y="651764"/>
                  </a:lnTo>
                  <a:lnTo>
                    <a:pt x="213615" y="672030"/>
                  </a:lnTo>
                  <a:lnTo>
                    <a:pt x="256778" y="687022"/>
                  </a:lnTo>
                  <a:lnTo>
                    <a:pt x="302297" y="696323"/>
                  </a:lnTo>
                  <a:lnTo>
                    <a:pt x="349758" y="699516"/>
                  </a:lnTo>
                  <a:lnTo>
                    <a:pt x="397218" y="696323"/>
                  </a:lnTo>
                  <a:lnTo>
                    <a:pt x="442737" y="687022"/>
                  </a:lnTo>
                  <a:lnTo>
                    <a:pt x="485900" y="672030"/>
                  </a:lnTo>
                  <a:lnTo>
                    <a:pt x="526288" y="651764"/>
                  </a:lnTo>
                  <a:lnTo>
                    <a:pt x="563485" y="626639"/>
                  </a:lnTo>
                  <a:lnTo>
                    <a:pt x="597074" y="597074"/>
                  </a:lnTo>
                  <a:lnTo>
                    <a:pt x="626639" y="563485"/>
                  </a:lnTo>
                  <a:lnTo>
                    <a:pt x="651763" y="526288"/>
                  </a:lnTo>
                  <a:lnTo>
                    <a:pt x="672030" y="485900"/>
                  </a:lnTo>
                  <a:lnTo>
                    <a:pt x="687022" y="442737"/>
                  </a:lnTo>
                  <a:lnTo>
                    <a:pt x="696323" y="397218"/>
                  </a:lnTo>
                  <a:lnTo>
                    <a:pt x="699516" y="349758"/>
                  </a:lnTo>
                  <a:lnTo>
                    <a:pt x="696323" y="302297"/>
                  </a:lnTo>
                  <a:lnTo>
                    <a:pt x="687022" y="256778"/>
                  </a:lnTo>
                  <a:lnTo>
                    <a:pt x="672030" y="213615"/>
                  </a:lnTo>
                  <a:lnTo>
                    <a:pt x="651763" y="173228"/>
                  </a:lnTo>
                  <a:lnTo>
                    <a:pt x="626639" y="136030"/>
                  </a:lnTo>
                  <a:lnTo>
                    <a:pt x="597074" y="102441"/>
                  </a:lnTo>
                  <a:lnTo>
                    <a:pt x="563485" y="72876"/>
                  </a:lnTo>
                  <a:lnTo>
                    <a:pt x="526288" y="47752"/>
                  </a:lnTo>
                  <a:lnTo>
                    <a:pt x="485900" y="27485"/>
                  </a:lnTo>
                  <a:lnTo>
                    <a:pt x="442737" y="12493"/>
                  </a:lnTo>
                  <a:lnTo>
                    <a:pt x="397218" y="3192"/>
                  </a:lnTo>
                  <a:lnTo>
                    <a:pt x="349758" y="0"/>
                  </a:lnTo>
                  <a:close/>
                </a:path>
              </a:pathLst>
            </a:custGeom>
            <a:solidFill>
              <a:srgbClr val="DAE2F3"/>
            </a:solidFill>
            <a:ln>
              <a:solidFill>
                <a:srgbClr val="071B2C"/>
              </a:solidFill>
            </a:ln>
          </p:spPr>
          <p:txBody>
            <a:bodyPr wrap="square" lIns="0" tIns="0" rIns="0" bIns="0" rtlCol="0"/>
            <a:lstStyle/>
            <a:p>
              <a:endParaRPr sz="2700"/>
            </a:p>
          </p:txBody>
        </p:sp>
        <p:sp>
          <p:nvSpPr>
            <p:cNvPr id="15" name="object 15"/>
            <p:cNvSpPr/>
            <p:nvPr/>
          </p:nvSpPr>
          <p:spPr>
            <a:xfrm>
              <a:off x="1217676" y="2592324"/>
              <a:ext cx="699770" cy="699770"/>
            </a:xfrm>
            <a:custGeom>
              <a:avLst/>
              <a:gdLst/>
              <a:ahLst/>
              <a:cxnLst/>
              <a:rect l="l" t="t" r="r" b="b"/>
              <a:pathLst>
                <a:path w="699769" h="699770">
                  <a:moveTo>
                    <a:pt x="0" y="349758"/>
                  </a:moveTo>
                  <a:lnTo>
                    <a:pt x="3192" y="302297"/>
                  </a:lnTo>
                  <a:lnTo>
                    <a:pt x="12493" y="256778"/>
                  </a:lnTo>
                  <a:lnTo>
                    <a:pt x="27485" y="213615"/>
                  </a:lnTo>
                  <a:lnTo>
                    <a:pt x="47751" y="173228"/>
                  </a:lnTo>
                  <a:lnTo>
                    <a:pt x="72876" y="136030"/>
                  </a:lnTo>
                  <a:lnTo>
                    <a:pt x="102441" y="102441"/>
                  </a:lnTo>
                  <a:lnTo>
                    <a:pt x="136030" y="72876"/>
                  </a:lnTo>
                  <a:lnTo>
                    <a:pt x="173227" y="47752"/>
                  </a:lnTo>
                  <a:lnTo>
                    <a:pt x="213615" y="27485"/>
                  </a:lnTo>
                  <a:lnTo>
                    <a:pt x="256778" y="12493"/>
                  </a:lnTo>
                  <a:lnTo>
                    <a:pt x="302297" y="3192"/>
                  </a:lnTo>
                  <a:lnTo>
                    <a:pt x="349758" y="0"/>
                  </a:lnTo>
                  <a:lnTo>
                    <a:pt x="397218" y="3192"/>
                  </a:lnTo>
                  <a:lnTo>
                    <a:pt x="442737" y="12493"/>
                  </a:lnTo>
                  <a:lnTo>
                    <a:pt x="485900" y="27485"/>
                  </a:lnTo>
                  <a:lnTo>
                    <a:pt x="526288" y="47752"/>
                  </a:lnTo>
                  <a:lnTo>
                    <a:pt x="563485" y="72876"/>
                  </a:lnTo>
                  <a:lnTo>
                    <a:pt x="597074" y="102441"/>
                  </a:lnTo>
                  <a:lnTo>
                    <a:pt x="626639" y="136030"/>
                  </a:lnTo>
                  <a:lnTo>
                    <a:pt x="651763" y="173228"/>
                  </a:lnTo>
                  <a:lnTo>
                    <a:pt x="672030" y="213615"/>
                  </a:lnTo>
                  <a:lnTo>
                    <a:pt x="687022" y="256778"/>
                  </a:lnTo>
                  <a:lnTo>
                    <a:pt x="696323" y="302297"/>
                  </a:lnTo>
                  <a:lnTo>
                    <a:pt x="699516" y="349758"/>
                  </a:lnTo>
                  <a:lnTo>
                    <a:pt x="696323" y="397218"/>
                  </a:lnTo>
                  <a:lnTo>
                    <a:pt x="687022" y="442737"/>
                  </a:lnTo>
                  <a:lnTo>
                    <a:pt x="672030" y="485900"/>
                  </a:lnTo>
                  <a:lnTo>
                    <a:pt x="651763" y="526288"/>
                  </a:lnTo>
                  <a:lnTo>
                    <a:pt x="626639" y="563485"/>
                  </a:lnTo>
                  <a:lnTo>
                    <a:pt x="597074" y="597074"/>
                  </a:lnTo>
                  <a:lnTo>
                    <a:pt x="563485" y="626639"/>
                  </a:lnTo>
                  <a:lnTo>
                    <a:pt x="526288" y="651764"/>
                  </a:lnTo>
                  <a:lnTo>
                    <a:pt x="485900" y="672030"/>
                  </a:lnTo>
                  <a:lnTo>
                    <a:pt x="442737" y="687022"/>
                  </a:lnTo>
                  <a:lnTo>
                    <a:pt x="397218" y="696323"/>
                  </a:lnTo>
                  <a:lnTo>
                    <a:pt x="349758" y="699516"/>
                  </a:lnTo>
                  <a:lnTo>
                    <a:pt x="302297" y="696323"/>
                  </a:lnTo>
                  <a:lnTo>
                    <a:pt x="256778" y="687022"/>
                  </a:lnTo>
                  <a:lnTo>
                    <a:pt x="213615" y="672030"/>
                  </a:lnTo>
                  <a:lnTo>
                    <a:pt x="173228" y="651764"/>
                  </a:lnTo>
                  <a:lnTo>
                    <a:pt x="136030" y="626639"/>
                  </a:lnTo>
                  <a:lnTo>
                    <a:pt x="102441" y="597074"/>
                  </a:lnTo>
                  <a:lnTo>
                    <a:pt x="72876" y="563485"/>
                  </a:lnTo>
                  <a:lnTo>
                    <a:pt x="47752" y="526288"/>
                  </a:lnTo>
                  <a:lnTo>
                    <a:pt x="27485" y="485900"/>
                  </a:lnTo>
                  <a:lnTo>
                    <a:pt x="12493" y="442737"/>
                  </a:lnTo>
                  <a:lnTo>
                    <a:pt x="3192" y="397218"/>
                  </a:lnTo>
                  <a:lnTo>
                    <a:pt x="0" y="349758"/>
                  </a:lnTo>
                  <a:close/>
                </a:path>
              </a:pathLst>
            </a:custGeom>
            <a:ln w="12192">
              <a:solidFill>
                <a:srgbClr val="44536A"/>
              </a:solidFill>
            </a:ln>
          </p:spPr>
          <p:txBody>
            <a:bodyPr wrap="square" lIns="0" tIns="0" rIns="0" bIns="0" rtlCol="0"/>
            <a:lstStyle/>
            <a:p>
              <a:endParaRPr sz="2700"/>
            </a:p>
          </p:txBody>
        </p:sp>
        <p:sp>
          <p:nvSpPr>
            <p:cNvPr id="16" name="object 16"/>
            <p:cNvSpPr/>
            <p:nvPr/>
          </p:nvSpPr>
          <p:spPr>
            <a:xfrm>
              <a:off x="1656587" y="3502152"/>
              <a:ext cx="7138670" cy="559435"/>
            </a:xfrm>
            <a:custGeom>
              <a:avLst/>
              <a:gdLst/>
              <a:ahLst/>
              <a:cxnLst/>
              <a:rect l="l" t="t" r="r" b="b"/>
              <a:pathLst>
                <a:path w="7138670" h="559435">
                  <a:moveTo>
                    <a:pt x="7138415" y="0"/>
                  </a:moveTo>
                  <a:lnTo>
                    <a:pt x="0" y="0"/>
                  </a:lnTo>
                  <a:lnTo>
                    <a:pt x="0" y="559307"/>
                  </a:lnTo>
                  <a:lnTo>
                    <a:pt x="7138415" y="559307"/>
                  </a:lnTo>
                  <a:lnTo>
                    <a:pt x="7138415" y="0"/>
                  </a:lnTo>
                  <a:close/>
                </a:path>
              </a:pathLst>
            </a:custGeom>
            <a:solidFill>
              <a:srgbClr val="071B2C"/>
            </a:solidFill>
          </p:spPr>
          <p:txBody>
            <a:bodyPr wrap="square" lIns="0" tIns="0" rIns="0" bIns="0" rtlCol="0"/>
            <a:lstStyle/>
            <a:p>
              <a:endParaRPr sz="2700"/>
            </a:p>
          </p:txBody>
        </p:sp>
        <p:sp>
          <p:nvSpPr>
            <p:cNvPr id="17" name="object 17"/>
            <p:cNvSpPr/>
            <p:nvPr/>
          </p:nvSpPr>
          <p:spPr>
            <a:xfrm>
              <a:off x="1656587" y="3502152"/>
              <a:ext cx="7138670" cy="559435"/>
            </a:xfrm>
            <a:custGeom>
              <a:avLst/>
              <a:gdLst/>
              <a:ahLst/>
              <a:cxnLst/>
              <a:rect l="l" t="t" r="r" b="b"/>
              <a:pathLst>
                <a:path w="7138670" h="559435">
                  <a:moveTo>
                    <a:pt x="0" y="0"/>
                  </a:moveTo>
                  <a:lnTo>
                    <a:pt x="7138415" y="0"/>
                  </a:lnTo>
                  <a:lnTo>
                    <a:pt x="7138415" y="559307"/>
                  </a:lnTo>
                  <a:lnTo>
                    <a:pt x="0" y="559307"/>
                  </a:lnTo>
                  <a:lnTo>
                    <a:pt x="0" y="0"/>
                  </a:lnTo>
                  <a:close/>
                </a:path>
              </a:pathLst>
            </a:custGeom>
            <a:ln w="12192">
              <a:solidFill>
                <a:srgbClr val="E7E6E6"/>
              </a:solidFill>
            </a:ln>
          </p:spPr>
          <p:txBody>
            <a:bodyPr wrap="square" lIns="0" tIns="0" rIns="0" bIns="0" rtlCol="0"/>
            <a:lstStyle/>
            <a:p>
              <a:endParaRPr sz="2700"/>
            </a:p>
          </p:txBody>
        </p:sp>
        <p:sp>
          <p:nvSpPr>
            <p:cNvPr id="18" name="object 18"/>
            <p:cNvSpPr/>
            <p:nvPr/>
          </p:nvSpPr>
          <p:spPr>
            <a:xfrm>
              <a:off x="1306068" y="3432048"/>
              <a:ext cx="699770" cy="698500"/>
            </a:xfrm>
            <a:custGeom>
              <a:avLst/>
              <a:gdLst/>
              <a:ahLst/>
              <a:cxnLst/>
              <a:rect l="l" t="t" r="r" b="b"/>
              <a:pathLst>
                <a:path w="699769" h="698500">
                  <a:moveTo>
                    <a:pt x="349758" y="0"/>
                  </a:moveTo>
                  <a:lnTo>
                    <a:pt x="302297" y="3185"/>
                  </a:lnTo>
                  <a:lnTo>
                    <a:pt x="256778" y="12466"/>
                  </a:lnTo>
                  <a:lnTo>
                    <a:pt x="213615" y="27425"/>
                  </a:lnTo>
                  <a:lnTo>
                    <a:pt x="173227" y="47647"/>
                  </a:lnTo>
                  <a:lnTo>
                    <a:pt x="136030" y="72716"/>
                  </a:lnTo>
                  <a:lnTo>
                    <a:pt x="102441" y="102217"/>
                  </a:lnTo>
                  <a:lnTo>
                    <a:pt x="72876" y="135733"/>
                  </a:lnTo>
                  <a:lnTo>
                    <a:pt x="47751" y="172849"/>
                  </a:lnTo>
                  <a:lnTo>
                    <a:pt x="27485" y="213149"/>
                  </a:lnTo>
                  <a:lnTo>
                    <a:pt x="12493" y="256218"/>
                  </a:lnTo>
                  <a:lnTo>
                    <a:pt x="3192" y="301638"/>
                  </a:lnTo>
                  <a:lnTo>
                    <a:pt x="0" y="348995"/>
                  </a:lnTo>
                  <a:lnTo>
                    <a:pt x="3192" y="396353"/>
                  </a:lnTo>
                  <a:lnTo>
                    <a:pt x="12493" y="441773"/>
                  </a:lnTo>
                  <a:lnTo>
                    <a:pt x="27485" y="484842"/>
                  </a:lnTo>
                  <a:lnTo>
                    <a:pt x="47752" y="525142"/>
                  </a:lnTo>
                  <a:lnTo>
                    <a:pt x="72876" y="562258"/>
                  </a:lnTo>
                  <a:lnTo>
                    <a:pt x="102441" y="595774"/>
                  </a:lnTo>
                  <a:lnTo>
                    <a:pt x="136030" y="625275"/>
                  </a:lnTo>
                  <a:lnTo>
                    <a:pt x="173228" y="650344"/>
                  </a:lnTo>
                  <a:lnTo>
                    <a:pt x="213615" y="670566"/>
                  </a:lnTo>
                  <a:lnTo>
                    <a:pt x="256778" y="685525"/>
                  </a:lnTo>
                  <a:lnTo>
                    <a:pt x="302297" y="694806"/>
                  </a:lnTo>
                  <a:lnTo>
                    <a:pt x="349758" y="697991"/>
                  </a:lnTo>
                  <a:lnTo>
                    <a:pt x="397218" y="694806"/>
                  </a:lnTo>
                  <a:lnTo>
                    <a:pt x="442737" y="685525"/>
                  </a:lnTo>
                  <a:lnTo>
                    <a:pt x="485900" y="670566"/>
                  </a:lnTo>
                  <a:lnTo>
                    <a:pt x="526288" y="650344"/>
                  </a:lnTo>
                  <a:lnTo>
                    <a:pt x="563485" y="625275"/>
                  </a:lnTo>
                  <a:lnTo>
                    <a:pt x="597074" y="595774"/>
                  </a:lnTo>
                  <a:lnTo>
                    <a:pt x="626639" y="562258"/>
                  </a:lnTo>
                  <a:lnTo>
                    <a:pt x="651763" y="525142"/>
                  </a:lnTo>
                  <a:lnTo>
                    <a:pt x="672030" y="484842"/>
                  </a:lnTo>
                  <a:lnTo>
                    <a:pt x="687022" y="441773"/>
                  </a:lnTo>
                  <a:lnTo>
                    <a:pt x="696323" y="396353"/>
                  </a:lnTo>
                  <a:lnTo>
                    <a:pt x="699516" y="348995"/>
                  </a:lnTo>
                  <a:lnTo>
                    <a:pt x="696323" y="301638"/>
                  </a:lnTo>
                  <a:lnTo>
                    <a:pt x="687022" y="256218"/>
                  </a:lnTo>
                  <a:lnTo>
                    <a:pt x="672030" y="213149"/>
                  </a:lnTo>
                  <a:lnTo>
                    <a:pt x="651763" y="172849"/>
                  </a:lnTo>
                  <a:lnTo>
                    <a:pt x="626639" y="135733"/>
                  </a:lnTo>
                  <a:lnTo>
                    <a:pt x="597074" y="102217"/>
                  </a:lnTo>
                  <a:lnTo>
                    <a:pt x="563485" y="72716"/>
                  </a:lnTo>
                  <a:lnTo>
                    <a:pt x="526288" y="47647"/>
                  </a:lnTo>
                  <a:lnTo>
                    <a:pt x="485900" y="27425"/>
                  </a:lnTo>
                  <a:lnTo>
                    <a:pt x="442737" y="12466"/>
                  </a:lnTo>
                  <a:lnTo>
                    <a:pt x="397218" y="3185"/>
                  </a:lnTo>
                  <a:lnTo>
                    <a:pt x="349758" y="0"/>
                  </a:lnTo>
                  <a:close/>
                </a:path>
              </a:pathLst>
            </a:custGeom>
            <a:solidFill>
              <a:srgbClr val="DAE2F3"/>
            </a:solidFill>
          </p:spPr>
          <p:txBody>
            <a:bodyPr wrap="square" lIns="0" tIns="0" rIns="0" bIns="0" rtlCol="0"/>
            <a:lstStyle/>
            <a:p>
              <a:endParaRPr sz="2700"/>
            </a:p>
          </p:txBody>
        </p:sp>
        <p:sp>
          <p:nvSpPr>
            <p:cNvPr id="19" name="object 19"/>
            <p:cNvSpPr/>
            <p:nvPr/>
          </p:nvSpPr>
          <p:spPr>
            <a:xfrm>
              <a:off x="1306068" y="3432048"/>
              <a:ext cx="699770" cy="698500"/>
            </a:xfrm>
            <a:custGeom>
              <a:avLst/>
              <a:gdLst/>
              <a:ahLst/>
              <a:cxnLst/>
              <a:rect l="l" t="t" r="r" b="b"/>
              <a:pathLst>
                <a:path w="699769" h="698500">
                  <a:moveTo>
                    <a:pt x="0" y="348995"/>
                  </a:moveTo>
                  <a:lnTo>
                    <a:pt x="3192" y="301638"/>
                  </a:lnTo>
                  <a:lnTo>
                    <a:pt x="12493" y="256218"/>
                  </a:lnTo>
                  <a:lnTo>
                    <a:pt x="27485" y="213149"/>
                  </a:lnTo>
                  <a:lnTo>
                    <a:pt x="47751" y="172849"/>
                  </a:lnTo>
                  <a:lnTo>
                    <a:pt x="72876" y="135733"/>
                  </a:lnTo>
                  <a:lnTo>
                    <a:pt x="102441" y="102217"/>
                  </a:lnTo>
                  <a:lnTo>
                    <a:pt x="136030" y="72716"/>
                  </a:lnTo>
                  <a:lnTo>
                    <a:pt x="173227" y="47647"/>
                  </a:lnTo>
                  <a:lnTo>
                    <a:pt x="213615" y="27425"/>
                  </a:lnTo>
                  <a:lnTo>
                    <a:pt x="256778" y="12466"/>
                  </a:lnTo>
                  <a:lnTo>
                    <a:pt x="302297" y="3185"/>
                  </a:lnTo>
                  <a:lnTo>
                    <a:pt x="349758" y="0"/>
                  </a:lnTo>
                  <a:lnTo>
                    <a:pt x="397218" y="3185"/>
                  </a:lnTo>
                  <a:lnTo>
                    <a:pt x="442737" y="12466"/>
                  </a:lnTo>
                  <a:lnTo>
                    <a:pt x="485900" y="27425"/>
                  </a:lnTo>
                  <a:lnTo>
                    <a:pt x="526288" y="47647"/>
                  </a:lnTo>
                  <a:lnTo>
                    <a:pt x="563485" y="72716"/>
                  </a:lnTo>
                  <a:lnTo>
                    <a:pt x="597074" y="102217"/>
                  </a:lnTo>
                  <a:lnTo>
                    <a:pt x="626639" y="135733"/>
                  </a:lnTo>
                  <a:lnTo>
                    <a:pt x="651763" y="172849"/>
                  </a:lnTo>
                  <a:lnTo>
                    <a:pt x="672030" y="213149"/>
                  </a:lnTo>
                  <a:lnTo>
                    <a:pt x="687022" y="256218"/>
                  </a:lnTo>
                  <a:lnTo>
                    <a:pt x="696323" y="301638"/>
                  </a:lnTo>
                  <a:lnTo>
                    <a:pt x="699516" y="348995"/>
                  </a:lnTo>
                  <a:lnTo>
                    <a:pt x="696323" y="396353"/>
                  </a:lnTo>
                  <a:lnTo>
                    <a:pt x="687022" y="441773"/>
                  </a:lnTo>
                  <a:lnTo>
                    <a:pt x="672030" y="484842"/>
                  </a:lnTo>
                  <a:lnTo>
                    <a:pt x="651763" y="525142"/>
                  </a:lnTo>
                  <a:lnTo>
                    <a:pt x="626639" y="562258"/>
                  </a:lnTo>
                  <a:lnTo>
                    <a:pt x="597074" y="595774"/>
                  </a:lnTo>
                  <a:lnTo>
                    <a:pt x="563485" y="625275"/>
                  </a:lnTo>
                  <a:lnTo>
                    <a:pt x="526288" y="650344"/>
                  </a:lnTo>
                  <a:lnTo>
                    <a:pt x="485900" y="670566"/>
                  </a:lnTo>
                  <a:lnTo>
                    <a:pt x="442737" y="685525"/>
                  </a:lnTo>
                  <a:lnTo>
                    <a:pt x="397218" y="694806"/>
                  </a:lnTo>
                  <a:lnTo>
                    <a:pt x="349758" y="697991"/>
                  </a:lnTo>
                  <a:lnTo>
                    <a:pt x="302297" y="694806"/>
                  </a:lnTo>
                  <a:lnTo>
                    <a:pt x="256778" y="685525"/>
                  </a:lnTo>
                  <a:lnTo>
                    <a:pt x="213615" y="670566"/>
                  </a:lnTo>
                  <a:lnTo>
                    <a:pt x="173228" y="650344"/>
                  </a:lnTo>
                  <a:lnTo>
                    <a:pt x="136030" y="625275"/>
                  </a:lnTo>
                  <a:lnTo>
                    <a:pt x="102441" y="595774"/>
                  </a:lnTo>
                  <a:lnTo>
                    <a:pt x="72876" y="562258"/>
                  </a:lnTo>
                  <a:lnTo>
                    <a:pt x="47752" y="525142"/>
                  </a:lnTo>
                  <a:lnTo>
                    <a:pt x="27485" y="484842"/>
                  </a:lnTo>
                  <a:lnTo>
                    <a:pt x="12493" y="441773"/>
                  </a:lnTo>
                  <a:lnTo>
                    <a:pt x="3192" y="396353"/>
                  </a:lnTo>
                  <a:lnTo>
                    <a:pt x="0" y="348995"/>
                  </a:lnTo>
                  <a:close/>
                </a:path>
              </a:pathLst>
            </a:custGeom>
            <a:ln w="12191">
              <a:solidFill>
                <a:srgbClr val="071B2C"/>
              </a:solidFill>
            </a:ln>
          </p:spPr>
          <p:txBody>
            <a:bodyPr wrap="square" lIns="0" tIns="0" rIns="0" bIns="0" rtlCol="0"/>
            <a:lstStyle/>
            <a:p>
              <a:endParaRPr sz="2700"/>
            </a:p>
          </p:txBody>
        </p:sp>
        <p:sp>
          <p:nvSpPr>
            <p:cNvPr id="20" name="object 20"/>
            <p:cNvSpPr/>
            <p:nvPr/>
          </p:nvSpPr>
          <p:spPr>
            <a:xfrm>
              <a:off x="1566672" y="4340351"/>
              <a:ext cx="7228840" cy="559435"/>
            </a:xfrm>
            <a:custGeom>
              <a:avLst/>
              <a:gdLst/>
              <a:ahLst/>
              <a:cxnLst/>
              <a:rect l="l" t="t" r="r" b="b"/>
              <a:pathLst>
                <a:path w="7228840" h="559435">
                  <a:moveTo>
                    <a:pt x="7228332" y="0"/>
                  </a:moveTo>
                  <a:lnTo>
                    <a:pt x="0" y="0"/>
                  </a:lnTo>
                  <a:lnTo>
                    <a:pt x="0" y="559307"/>
                  </a:lnTo>
                  <a:lnTo>
                    <a:pt x="7228332" y="559307"/>
                  </a:lnTo>
                  <a:lnTo>
                    <a:pt x="7228332" y="0"/>
                  </a:lnTo>
                  <a:close/>
                </a:path>
              </a:pathLst>
            </a:custGeom>
            <a:solidFill>
              <a:srgbClr val="071B2C"/>
            </a:solidFill>
          </p:spPr>
          <p:txBody>
            <a:bodyPr wrap="square" lIns="0" tIns="0" rIns="0" bIns="0" rtlCol="0"/>
            <a:lstStyle/>
            <a:p>
              <a:endParaRPr sz="2700"/>
            </a:p>
          </p:txBody>
        </p:sp>
        <p:sp>
          <p:nvSpPr>
            <p:cNvPr id="21" name="object 21"/>
            <p:cNvSpPr/>
            <p:nvPr/>
          </p:nvSpPr>
          <p:spPr>
            <a:xfrm>
              <a:off x="1566672" y="4340351"/>
              <a:ext cx="7228840" cy="559435"/>
            </a:xfrm>
            <a:custGeom>
              <a:avLst/>
              <a:gdLst/>
              <a:ahLst/>
              <a:cxnLst/>
              <a:rect l="l" t="t" r="r" b="b"/>
              <a:pathLst>
                <a:path w="7228840" h="559435">
                  <a:moveTo>
                    <a:pt x="0" y="0"/>
                  </a:moveTo>
                  <a:lnTo>
                    <a:pt x="7228332" y="0"/>
                  </a:lnTo>
                  <a:lnTo>
                    <a:pt x="7228332" y="559307"/>
                  </a:lnTo>
                  <a:lnTo>
                    <a:pt x="0" y="559307"/>
                  </a:lnTo>
                  <a:lnTo>
                    <a:pt x="0" y="0"/>
                  </a:lnTo>
                  <a:close/>
                </a:path>
              </a:pathLst>
            </a:custGeom>
            <a:ln w="12192">
              <a:solidFill>
                <a:srgbClr val="E7E6E6"/>
              </a:solidFill>
            </a:ln>
          </p:spPr>
          <p:txBody>
            <a:bodyPr wrap="square" lIns="0" tIns="0" rIns="0" bIns="0" rtlCol="0"/>
            <a:lstStyle/>
            <a:p>
              <a:endParaRPr sz="2700"/>
            </a:p>
          </p:txBody>
        </p:sp>
        <p:sp>
          <p:nvSpPr>
            <p:cNvPr id="22" name="object 22"/>
            <p:cNvSpPr/>
            <p:nvPr/>
          </p:nvSpPr>
          <p:spPr>
            <a:xfrm>
              <a:off x="1217676" y="4270248"/>
              <a:ext cx="699770" cy="699770"/>
            </a:xfrm>
            <a:custGeom>
              <a:avLst/>
              <a:gdLst/>
              <a:ahLst/>
              <a:cxnLst/>
              <a:rect l="l" t="t" r="r" b="b"/>
              <a:pathLst>
                <a:path w="699769" h="699770">
                  <a:moveTo>
                    <a:pt x="349758" y="0"/>
                  </a:moveTo>
                  <a:lnTo>
                    <a:pt x="302297" y="3192"/>
                  </a:lnTo>
                  <a:lnTo>
                    <a:pt x="256778" y="12493"/>
                  </a:lnTo>
                  <a:lnTo>
                    <a:pt x="213615" y="27485"/>
                  </a:lnTo>
                  <a:lnTo>
                    <a:pt x="173227" y="47751"/>
                  </a:lnTo>
                  <a:lnTo>
                    <a:pt x="136030" y="72876"/>
                  </a:lnTo>
                  <a:lnTo>
                    <a:pt x="102441" y="102441"/>
                  </a:lnTo>
                  <a:lnTo>
                    <a:pt x="72876" y="136030"/>
                  </a:lnTo>
                  <a:lnTo>
                    <a:pt x="47751" y="173227"/>
                  </a:lnTo>
                  <a:lnTo>
                    <a:pt x="27485" y="213615"/>
                  </a:lnTo>
                  <a:lnTo>
                    <a:pt x="12493" y="256778"/>
                  </a:lnTo>
                  <a:lnTo>
                    <a:pt x="3192" y="302297"/>
                  </a:lnTo>
                  <a:lnTo>
                    <a:pt x="0" y="349757"/>
                  </a:lnTo>
                  <a:lnTo>
                    <a:pt x="3192" y="397218"/>
                  </a:lnTo>
                  <a:lnTo>
                    <a:pt x="12493" y="442737"/>
                  </a:lnTo>
                  <a:lnTo>
                    <a:pt x="27485" y="485900"/>
                  </a:lnTo>
                  <a:lnTo>
                    <a:pt x="47752" y="526288"/>
                  </a:lnTo>
                  <a:lnTo>
                    <a:pt x="72876" y="563485"/>
                  </a:lnTo>
                  <a:lnTo>
                    <a:pt x="102441" y="597074"/>
                  </a:lnTo>
                  <a:lnTo>
                    <a:pt x="136030" y="626639"/>
                  </a:lnTo>
                  <a:lnTo>
                    <a:pt x="173228" y="651763"/>
                  </a:lnTo>
                  <a:lnTo>
                    <a:pt x="213615" y="672030"/>
                  </a:lnTo>
                  <a:lnTo>
                    <a:pt x="256778" y="687022"/>
                  </a:lnTo>
                  <a:lnTo>
                    <a:pt x="302297" y="696323"/>
                  </a:lnTo>
                  <a:lnTo>
                    <a:pt x="349758" y="699515"/>
                  </a:lnTo>
                  <a:lnTo>
                    <a:pt x="397218" y="696323"/>
                  </a:lnTo>
                  <a:lnTo>
                    <a:pt x="442737" y="687022"/>
                  </a:lnTo>
                  <a:lnTo>
                    <a:pt x="485900" y="672030"/>
                  </a:lnTo>
                  <a:lnTo>
                    <a:pt x="526288" y="651763"/>
                  </a:lnTo>
                  <a:lnTo>
                    <a:pt x="563485" y="626639"/>
                  </a:lnTo>
                  <a:lnTo>
                    <a:pt x="597074" y="597074"/>
                  </a:lnTo>
                  <a:lnTo>
                    <a:pt x="626639" y="563485"/>
                  </a:lnTo>
                  <a:lnTo>
                    <a:pt x="651763" y="526288"/>
                  </a:lnTo>
                  <a:lnTo>
                    <a:pt x="672030" y="485900"/>
                  </a:lnTo>
                  <a:lnTo>
                    <a:pt x="687022" y="442737"/>
                  </a:lnTo>
                  <a:lnTo>
                    <a:pt x="696323" y="397218"/>
                  </a:lnTo>
                  <a:lnTo>
                    <a:pt x="699516" y="349757"/>
                  </a:lnTo>
                  <a:lnTo>
                    <a:pt x="696323" y="302297"/>
                  </a:lnTo>
                  <a:lnTo>
                    <a:pt x="687022" y="256778"/>
                  </a:lnTo>
                  <a:lnTo>
                    <a:pt x="672030" y="213615"/>
                  </a:lnTo>
                  <a:lnTo>
                    <a:pt x="651763" y="173227"/>
                  </a:lnTo>
                  <a:lnTo>
                    <a:pt x="626639" y="136030"/>
                  </a:lnTo>
                  <a:lnTo>
                    <a:pt x="597074" y="102441"/>
                  </a:lnTo>
                  <a:lnTo>
                    <a:pt x="563485" y="72876"/>
                  </a:lnTo>
                  <a:lnTo>
                    <a:pt x="526288" y="47751"/>
                  </a:lnTo>
                  <a:lnTo>
                    <a:pt x="485900" y="27485"/>
                  </a:lnTo>
                  <a:lnTo>
                    <a:pt x="442737" y="12493"/>
                  </a:lnTo>
                  <a:lnTo>
                    <a:pt x="397218" y="3192"/>
                  </a:lnTo>
                  <a:lnTo>
                    <a:pt x="349758" y="0"/>
                  </a:lnTo>
                  <a:close/>
                </a:path>
              </a:pathLst>
            </a:custGeom>
            <a:solidFill>
              <a:srgbClr val="DAE2F3"/>
            </a:solidFill>
          </p:spPr>
          <p:txBody>
            <a:bodyPr wrap="square" lIns="0" tIns="0" rIns="0" bIns="0" rtlCol="0"/>
            <a:lstStyle/>
            <a:p>
              <a:endParaRPr sz="2700"/>
            </a:p>
          </p:txBody>
        </p:sp>
        <p:sp>
          <p:nvSpPr>
            <p:cNvPr id="23" name="object 23"/>
            <p:cNvSpPr/>
            <p:nvPr/>
          </p:nvSpPr>
          <p:spPr>
            <a:xfrm>
              <a:off x="1217676" y="4270248"/>
              <a:ext cx="699770" cy="699770"/>
            </a:xfrm>
            <a:custGeom>
              <a:avLst/>
              <a:gdLst/>
              <a:ahLst/>
              <a:cxnLst/>
              <a:rect l="l" t="t" r="r" b="b"/>
              <a:pathLst>
                <a:path w="699769" h="699770">
                  <a:moveTo>
                    <a:pt x="0" y="349757"/>
                  </a:moveTo>
                  <a:lnTo>
                    <a:pt x="3192" y="302297"/>
                  </a:lnTo>
                  <a:lnTo>
                    <a:pt x="12493" y="256778"/>
                  </a:lnTo>
                  <a:lnTo>
                    <a:pt x="27485" y="213615"/>
                  </a:lnTo>
                  <a:lnTo>
                    <a:pt x="47751" y="173227"/>
                  </a:lnTo>
                  <a:lnTo>
                    <a:pt x="72876" y="136030"/>
                  </a:lnTo>
                  <a:lnTo>
                    <a:pt x="102441" y="102441"/>
                  </a:lnTo>
                  <a:lnTo>
                    <a:pt x="136030" y="72876"/>
                  </a:lnTo>
                  <a:lnTo>
                    <a:pt x="173227" y="47751"/>
                  </a:lnTo>
                  <a:lnTo>
                    <a:pt x="213615" y="27485"/>
                  </a:lnTo>
                  <a:lnTo>
                    <a:pt x="256778" y="12493"/>
                  </a:lnTo>
                  <a:lnTo>
                    <a:pt x="302297" y="3192"/>
                  </a:lnTo>
                  <a:lnTo>
                    <a:pt x="349758" y="0"/>
                  </a:lnTo>
                  <a:lnTo>
                    <a:pt x="397218" y="3192"/>
                  </a:lnTo>
                  <a:lnTo>
                    <a:pt x="442737" y="12493"/>
                  </a:lnTo>
                  <a:lnTo>
                    <a:pt x="485900" y="27485"/>
                  </a:lnTo>
                  <a:lnTo>
                    <a:pt x="526288" y="47751"/>
                  </a:lnTo>
                  <a:lnTo>
                    <a:pt x="563485" y="72876"/>
                  </a:lnTo>
                  <a:lnTo>
                    <a:pt x="597074" y="102441"/>
                  </a:lnTo>
                  <a:lnTo>
                    <a:pt x="626639" y="136030"/>
                  </a:lnTo>
                  <a:lnTo>
                    <a:pt x="651763" y="173227"/>
                  </a:lnTo>
                  <a:lnTo>
                    <a:pt x="672030" y="213615"/>
                  </a:lnTo>
                  <a:lnTo>
                    <a:pt x="687022" y="256778"/>
                  </a:lnTo>
                  <a:lnTo>
                    <a:pt x="696323" y="302297"/>
                  </a:lnTo>
                  <a:lnTo>
                    <a:pt x="699516" y="349757"/>
                  </a:lnTo>
                  <a:lnTo>
                    <a:pt x="696323" y="397218"/>
                  </a:lnTo>
                  <a:lnTo>
                    <a:pt x="687022" y="442737"/>
                  </a:lnTo>
                  <a:lnTo>
                    <a:pt x="672030" y="485900"/>
                  </a:lnTo>
                  <a:lnTo>
                    <a:pt x="651763" y="526288"/>
                  </a:lnTo>
                  <a:lnTo>
                    <a:pt x="626639" y="563485"/>
                  </a:lnTo>
                  <a:lnTo>
                    <a:pt x="597074" y="597074"/>
                  </a:lnTo>
                  <a:lnTo>
                    <a:pt x="563485" y="626639"/>
                  </a:lnTo>
                  <a:lnTo>
                    <a:pt x="526288" y="651763"/>
                  </a:lnTo>
                  <a:lnTo>
                    <a:pt x="485900" y="672030"/>
                  </a:lnTo>
                  <a:lnTo>
                    <a:pt x="442737" y="687022"/>
                  </a:lnTo>
                  <a:lnTo>
                    <a:pt x="397218" y="696323"/>
                  </a:lnTo>
                  <a:lnTo>
                    <a:pt x="349758" y="699515"/>
                  </a:lnTo>
                  <a:lnTo>
                    <a:pt x="302297" y="696323"/>
                  </a:lnTo>
                  <a:lnTo>
                    <a:pt x="256778" y="687022"/>
                  </a:lnTo>
                  <a:lnTo>
                    <a:pt x="213615" y="672030"/>
                  </a:lnTo>
                  <a:lnTo>
                    <a:pt x="173228" y="651763"/>
                  </a:lnTo>
                  <a:lnTo>
                    <a:pt x="136030" y="626639"/>
                  </a:lnTo>
                  <a:lnTo>
                    <a:pt x="102441" y="597074"/>
                  </a:lnTo>
                  <a:lnTo>
                    <a:pt x="72876" y="563485"/>
                  </a:lnTo>
                  <a:lnTo>
                    <a:pt x="47752" y="526288"/>
                  </a:lnTo>
                  <a:lnTo>
                    <a:pt x="27485" y="485900"/>
                  </a:lnTo>
                  <a:lnTo>
                    <a:pt x="12493" y="442737"/>
                  </a:lnTo>
                  <a:lnTo>
                    <a:pt x="3192" y="397218"/>
                  </a:lnTo>
                  <a:lnTo>
                    <a:pt x="0" y="349757"/>
                  </a:lnTo>
                  <a:close/>
                </a:path>
              </a:pathLst>
            </a:custGeom>
            <a:ln w="12192">
              <a:solidFill>
                <a:srgbClr val="071B2C"/>
              </a:solidFill>
            </a:ln>
          </p:spPr>
          <p:txBody>
            <a:bodyPr wrap="square" lIns="0" tIns="0" rIns="0" bIns="0" rtlCol="0"/>
            <a:lstStyle/>
            <a:p>
              <a:endParaRPr sz="2700"/>
            </a:p>
          </p:txBody>
        </p:sp>
        <p:sp>
          <p:nvSpPr>
            <p:cNvPr id="24" name="object 24"/>
            <p:cNvSpPr/>
            <p:nvPr/>
          </p:nvSpPr>
          <p:spPr>
            <a:xfrm>
              <a:off x="1289304" y="5180075"/>
              <a:ext cx="7505700" cy="559435"/>
            </a:xfrm>
            <a:custGeom>
              <a:avLst/>
              <a:gdLst/>
              <a:ahLst/>
              <a:cxnLst/>
              <a:rect l="l" t="t" r="r" b="b"/>
              <a:pathLst>
                <a:path w="7505700" h="559435">
                  <a:moveTo>
                    <a:pt x="7505700" y="0"/>
                  </a:moveTo>
                  <a:lnTo>
                    <a:pt x="0" y="0"/>
                  </a:lnTo>
                  <a:lnTo>
                    <a:pt x="0" y="559307"/>
                  </a:lnTo>
                  <a:lnTo>
                    <a:pt x="7505700" y="559307"/>
                  </a:lnTo>
                  <a:lnTo>
                    <a:pt x="7505700" y="0"/>
                  </a:lnTo>
                  <a:close/>
                </a:path>
              </a:pathLst>
            </a:custGeom>
            <a:solidFill>
              <a:srgbClr val="071B2C"/>
            </a:solidFill>
          </p:spPr>
          <p:txBody>
            <a:bodyPr wrap="square" lIns="0" tIns="0" rIns="0" bIns="0" rtlCol="0"/>
            <a:lstStyle/>
            <a:p>
              <a:endParaRPr sz="2700"/>
            </a:p>
          </p:txBody>
        </p:sp>
        <p:sp>
          <p:nvSpPr>
            <p:cNvPr id="25" name="object 25"/>
            <p:cNvSpPr/>
            <p:nvPr/>
          </p:nvSpPr>
          <p:spPr>
            <a:xfrm>
              <a:off x="1289304" y="5180075"/>
              <a:ext cx="7505700" cy="559435"/>
            </a:xfrm>
            <a:custGeom>
              <a:avLst/>
              <a:gdLst/>
              <a:ahLst/>
              <a:cxnLst/>
              <a:rect l="l" t="t" r="r" b="b"/>
              <a:pathLst>
                <a:path w="7505700" h="559435">
                  <a:moveTo>
                    <a:pt x="0" y="0"/>
                  </a:moveTo>
                  <a:lnTo>
                    <a:pt x="7505700" y="0"/>
                  </a:lnTo>
                  <a:lnTo>
                    <a:pt x="7505700" y="559307"/>
                  </a:lnTo>
                  <a:lnTo>
                    <a:pt x="0" y="559307"/>
                  </a:lnTo>
                  <a:lnTo>
                    <a:pt x="0" y="0"/>
                  </a:lnTo>
                  <a:close/>
                </a:path>
              </a:pathLst>
            </a:custGeom>
            <a:ln w="12192">
              <a:solidFill>
                <a:srgbClr val="E7E6E6"/>
              </a:solidFill>
            </a:ln>
          </p:spPr>
          <p:txBody>
            <a:bodyPr wrap="square" lIns="0" tIns="0" rIns="0" bIns="0" rtlCol="0"/>
            <a:lstStyle/>
            <a:p>
              <a:endParaRPr sz="2700"/>
            </a:p>
          </p:txBody>
        </p:sp>
        <p:sp>
          <p:nvSpPr>
            <p:cNvPr id="26" name="object 26"/>
            <p:cNvSpPr/>
            <p:nvPr/>
          </p:nvSpPr>
          <p:spPr>
            <a:xfrm>
              <a:off x="940308" y="5109972"/>
              <a:ext cx="699770" cy="699770"/>
            </a:xfrm>
            <a:custGeom>
              <a:avLst/>
              <a:gdLst/>
              <a:ahLst/>
              <a:cxnLst/>
              <a:rect l="l" t="t" r="r" b="b"/>
              <a:pathLst>
                <a:path w="699769" h="699770">
                  <a:moveTo>
                    <a:pt x="349758" y="0"/>
                  </a:moveTo>
                  <a:lnTo>
                    <a:pt x="302297" y="3192"/>
                  </a:lnTo>
                  <a:lnTo>
                    <a:pt x="256778" y="12493"/>
                  </a:lnTo>
                  <a:lnTo>
                    <a:pt x="213615" y="27485"/>
                  </a:lnTo>
                  <a:lnTo>
                    <a:pt x="173227" y="47751"/>
                  </a:lnTo>
                  <a:lnTo>
                    <a:pt x="136030" y="72876"/>
                  </a:lnTo>
                  <a:lnTo>
                    <a:pt x="102441" y="102441"/>
                  </a:lnTo>
                  <a:lnTo>
                    <a:pt x="72876" y="136030"/>
                  </a:lnTo>
                  <a:lnTo>
                    <a:pt x="47751" y="173227"/>
                  </a:lnTo>
                  <a:lnTo>
                    <a:pt x="27485" y="213615"/>
                  </a:lnTo>
                  <a:lnTo>
                    <a:pt x="12493" y="256778"/>
                  </a:lnTo>
                  <a:lnTo>
                    <a:pt x="3192" y="302297"/>
                  </a:lnTo>
                  <a:lnTo>
                    <a:pt x="0" y="349757"/>
                  </a:lnTo>
                  <a:lnTo>
                    <a:pt x="3192" y="397218"/>
                  </a:lnTo>
                  <a:lnTo>
                    <a:pt x="12493" y="442737"/>
                  </a:lnTo>
                  <a:lnTo>
                    <a:pt x="27485" y="485900"/>
                  </a:lnTo>
                  <a:lnTo>
                    <a:pt x="47752" y="526288"/>
                  </a:lnTo>
                  <a:lnTo>
                    <a:pt x="72876" y="563485"/>
                  </a:lnTo>
                  <a:lnTo>
                    <a:pt x="102441" y="597074"/>
                  </a:lnTo>
                  <a:lnTo>
                    <a:pt x="136030" y="626639"/>
                  </a:lnTo>
                  <a:lnTo>
                    <a:pt x="173228" y="651763"/>
                  </a:lnTo>
                  <a:lnTo>
                    <a:pt x="213615" y="672030"/>
                  </a:lnTo>
                  <a:lnTo>
                    <a:pt x="256778" y="687022"/>
                  </a:lnTo>
                  <a:lnTo>
                    <a:pt x="302297" y="696323"/>
                  </a:lnTo>
                  <a:lnTo>
                    <a:pt x="349758" y="699515"/>
                  </a:lnTo>
                  <a:lnTo>
                    <a:pt x="397218" y="696323"/>
                  </a:lnTo>
                  <a:lnTo>
                    <a:pt x="442737" y="687022"/>
                  </a:lnTo>
                  <a:lnTo>
                    <a:pt x="485900" y="672030"/>
                  </a:lnTo>
                  <a:lnTo>
                    <a:pt x="526288" y="651763"/>
                  </a:lnTo>
                  <a:lnTo>
                    <a:pt x="563485" y="626639"/>
                  </a:lnTo>
                  <a:lnTo>
                    <a:pt x="597074" y="597074"/>
                  </a:lnTo>
                  <a:lnTo>
                    <a:pt x="626639" y="563485"/>
                  </a:lnTo>
                  <a:lnTo>
                    <a:pt x="651763" y="526288"/>
                  </a:lnTo>
                  <a:lnTo>
                    <a:pt x="672030" y="485900"/>
                  </a:lnTo>
                  <a:lnTo>
                    <a:pt x="687022" y="442737"/>
                  </a:lnTo>
                  <a:lnTo>
                    <a:pt x="696323" y="397218"/>
                  </a:lnTo>
                  <a:lnTo>
                    <a:pt x="699516" y="349757"/>
                  </a:lnTo>
                  <a:lnTo>
                    <a:pt x="696323" y="302297"/>
                  </a:lnTo>
                  <a:lnTo>
                    <a:pt x="687022" y="256778"/>
                  </a:lnTo>
                  <a:lnTo>
                    <a:pt x="672030" y="213615"/>
                  </a:lnTo>
                  <a:lnTo>
                    <a:pt x="651763" y="173227"/>
                  </a:lnTo>
                  <a:lnTo>
                    <a:pt x="626639" y="136030"/>
                  </a:lnTo>
                  <a:lnTo>
                    <a:pt x="597074" y="102441"/>
                  </a:lnTo>
                  <a:lnTo>
                    <a:pt x="563485" y="72876"/>
                  </a:lnTo>
                  <a:lnTo>
                    <a:pt x="526288" y="47751"/>
                  </a:lnTo>
                  <a:lnTo>
                    <a:pt x="485900" y="27485"/>
                  </a:lnTo>
                  <a:lnTo>
                    <a:pt x="442737" y="12493"/>
                  </a:lnTo>
                  <a:lnTo>
                    <a:pt x="397218" y="3192"/>
                  </a:lnTo>
                  <a:lnTo>
                    <a:pt x="349758" y="0"/>
                  </a:lnTo>
                  <a:close/>
                </a:path>
              </a:pathLst>
            </a:custGeom>
            <a:solidFill>
              <a:srgbClr val="DAE2F3"/>
            </a:solidFill>
          </p:spPr>
          <p:txBody>
            <a:bodyPr wrap="square" lIns="0" tIns="0" rIns="0" bIns="0" rtlCol="0"/>
            <a:lstStyle/>
            <a:p>
              <a:endParaRPr sz="2700"/>
            </a:p>
          </p:txBody>
        </p:sp>
        <p:sp>
          <p:nvSpPr>
            <p:cNvPr id="27" name="object 27"/>
            <p:cNvSpPr/>
            <p:nvPr/>
          </p:nvSpPr>
          <p:spPr>
            <a:xfrm>
              <a:off x="940308" y="5109972"/>
              <a:ext cx="699770" cy="699770"/>
            </a:xfrm>
            <a:custGeom>
              <a:avLst/>
              <a:gdLst/>
              <a:ahLst/>
              <a:cxnLst/>
              <a:rect l="l" t="t" r="r" b="b"/>
              <a:pathLst>
                <a:path w="699769" h="699770">
                  <a:moveTo>
                    <a:pt x="0" y="349757"/>
                  </a:moveTo>
                  <a:lnTo>
                    <a:pt x="3192" y="302297"/>
                  </a:lnTo>
                  <a:lnTo>
                    <a:pt x="12493" y="256778"/>
                  </a:lnTo>
                  <a:lnTo>
                    <a:pt x="27485" y="213615"/>
                  </a:lnTo>
                  <a:lnTo>
                    <a:pt x="47751" y="173227"/>
                  </a:lnTo>
                  <a:lnTo>
                    <a:pt x="72876" y="136030"/>
                  </a:lnTo>
                  <a:lnTo>
                    <a:pt x="102441" y="102441"/>
                  </a:lnTo>
                  <a:lnTo>
                    <a:pt x="136030" y="72876"/>
                  </a:lnTo>
                  <a:lnTo>
                    <a:pt x="173227" y="47751"/>
                  </a:lnTo>
                  <a:lnTo>
                    <a:pt x="213615" y="27485"/>
                  </a:lnTo>
                  <a:lnTo>
                    <a:pt x="256778" y="12493"/>
                  </a:lnTo>
                  <a:lnTo>
                    <a:pt x="302297" y="3192"/>
                  </a:lnTo>
                  <a:lnTo>
                    <a:pt x="349758" y="0"/>
                  </a:lnTo>
                  <a:lnTo>
                    <a:pt x="397218" y="3192"/>
                  </a:lnTo>
                  <a:lnTo>
                    <a:pt x="442737" y="12493"/>
                  </a:lnTo>
                  <a:lnTo>
                    <a:pt x="485900" y="27485"/>
                  </a:lnTo>
                  <a:lnTo>
                    <a:pt x="526288" y="47751"/>
                  </a:lnTo>
                  <a:lnTo>
                    <a:pt x="563485" y="72876"/>
                  </a:lnTo>
                  <a:lnTo>
                    <a:pt x="597074" y="102441"/>
                  </a:lnTo>
                  <a:lnTo>
                    <a:pt x="626639" y="136030"/>
                  </a:lnTo>
                  <a:lnTo>
                    <a:pt x="651763" y="173227"/>
                  </a:lnTo>
                  <a:lnTo>
                    <a:pt x="672030" y="213615"/>
                  </a:lnTo>
                  <a:lnTo>
                    <a:pt x="687022" y="256778"/>
                  </a:lnTo>
                  <a:lnTo>
                    <a:pt x="696323" y="302297"/>
                  </a:lnTo>
                  <a:lnTo>
                    <a:pt x="699516" y="349757"/>
                  </a:lnTo>
                  <a:lnTo>
                    <a:pt x="696323" y="397218"/>
                  </a:lnTo>
                  <a:lnTo>
                    <a:pt x="687022" y="442737"/>
                  </a:lnTo>
                  <a:lnTo>
                    <a:pt x="672030" y="485900"/>
                  </a:lnTo>
                  <a:lnTo>
                    <a:pt x="651763" y="526288"/>
                  </a:lnTo>
                  <a:lnTo>
                    <a:pt x="626639" y="563485"/>
                  </a:lnTo>
                  <a:lnTo>
                    <a:pt x="597074" y="597074"/>
                  </a:lnTo>
                  <a:lnTo>
                    <a:pt x="563485" y="626639"/>
                  </a:lnTo>
                  <a:lnTo>
                    <a:pt x="526288" y="651763"/>
                  </a:lnTo>
                  <a:lnTo>
                    <a:pt x="485900" y="672030"/>
                  </a:lnTo>
                  <a:lnTo>
                    <a:pt x="442737" y="687022"/>
                  </a:lnTo>
                  <a:lnTo>
                    <a:pt x="397218" y="696323"/>
                  </a:lnTo>
                  <a:lnTo>
                    <a:pt x="349758" y="699515"/>
                  </a:lnTo>
                  <a:lnTo>
                    <a:pt x="302297" y="696323"/>
                  </a:lnTo>
                  <a:lnTo>
                    <a:pt x="256778" y="687022"/>
                  </a:lnTo>
                  <a:lnTo>
                    <a:pt x="213615" y="672030"/>
                  </a:lnTo>
                  <a:lnTo>
                    <a:pt x="173228" y="651763"/>
                  </a:lnTo>
                  <a:lnTo>
                    <a:pt x="136030" y="626639"/>
                  </a:lnTo>
                  <a:lnTo>
                    <a:pt x="102441" y="597074"/>
                  </a:lnTo>
                  <a:lnTo>
                    <a:pt x="72876" y="563485"/>
                  </a:lnTo>
                  <a:lnTo>
                    <a:pt x="47752" y="526288"/>
                  </a:lnTo>
                  <a:lnTo>
                    <a:pt x="27485" y="485900"/>
                  </a:lnTo>
                  <a:lnTo>
                    <a:pt x="12493" y="442737"/>
                  </a:lnTo>
                  <a:lnTo>
                    <a:pt x="3192" y="397218"/>
                  </a:lnTo>
                  <a:lnTo>
                    <a:pt x="0" y="349757"/>
                  </a:lnTo>
                  <a:close/>
                </a:path>
              </a:pathLst>
            </a:custGeom>
            <a:ln w="12192">
              <a:solidFill>
                <a:srgbClr val="071B2C"/>
              </a:solidFill>
            </a:ln>
          </p:spPr>
          <p:txBody>
            <a:bodyPr wrap="square" lIns="0" tIns="0" rIns="0" bIns="0" rtlCol="0"/>
            <a:lstStyle/>
            <a:p>
              <a:endParaRPr sz="2700"/>
            </a:p>
          </p:txBody>
        </p:sp>
        <p:sp>
          <p:nvSpPr>
            <p:cNvPr id="28" name="object 28"/>
            <p:cNvSpPr/>
            <p:nvPr/>
          </p:nvSpPr>
          <p:spPr>
            <a:xfrm>
              <a:off x="783336" y="6018275"/>
              <a:ext cx="8011795" cy="559435"/>
            </a:xfrm>
            <a:custGeom>
              <a:avLst/>
              <a:gdLst/>
              <a:ahLst/>
              <a:cxnLst/>
              <a:rect l="l" t="t" r="r" b="b"/>
              <a:pathLst>
                <a:path w="8011795" h="559434">
                  <a:moveTo>
                    <a:pt x="8011668" y="0"/>
                  </a:moveTo>
                  <a:lnTo>
                    <a:pt x="0" y="0"/>
                  </a:lnTo>
                  <a:lnTo>
                    <a:pt x="0" y="559308"/>
                  </a:lnTo>
                  <a:lnTo>
                    <a:pt x="8011668" y="559308"/>
                  </a:lnTo>
                  <a:lnTo>
                    <a:pt x="8011668" y="0"/>
                  </a:lnTo>
                  <a:close/>
                </a:path>
              </a:pathLst>
            </a:custGeom>
            <a:solidFill>
              <a:srgbClr val="071B2C"/>
            </a:solidFill>
          </p:spPr>
          <p:txBody>
            <a:bodyPr wrap="square" lIns="0" tIns="0" rIns="0" bIns="0" rtlCol="0"/>
            <a:lstStyle/>
            <a:p>
              <a:endParaRPr sz="2700"/>
            </a:p>
          </p:txBody>
        </p:sp>
        <p:sp>
          <p:nvSpPr>
            <p:cNvPr id="29" name="object 29"/>
            <p:cNvSpPr/>
            <p:nvPr/>
          </p:nvSpPr>
          <p:spPr>
            <a:xfrm>
              <a:off x="783336" y="6018275"/>
              <a:ext cx="8011795" cy="559435"/>
            </a:xfrm>
            <a:custGeom>
              <a:avLst/>
              <a:gdLst/>
              <a:ahLst/>
              <a:cxnLst/>
              <a:rect l="l" t="t" r="r" b="b"/>
              <a:pathLst>
                <a:path w="8011795" h="559434">
                  <a:moveTo>
                    <a:pt x="0" y="0"/>
                  </a:moveTo>
                  <a:lnTo>
                    <a:pt x="8011668" y="0"/>
                  </a:lnTo>
                  <a:lnTo>
                    <a:pt x="8011668" y="559308"/>
                  </a:lnTo>
                  <a:lnTo>
                    <a:pt x="0" y="559308"/>
                  </a:lnTo>
                  <a:lnTo>
                    <a:pt x="0" y="0"/>
                  </a:lnTo>
                  <a:close/>
                </a:path>
              </a:pathLst>
            </a:custGeom>
            <a:ln w="12192">
              <a:solidFill>
                <a:srgbClr val="E7E6E6"/>
              </a:solidFill>
            </a:ln>
          </p:spPr>
          <p:txBody>
            <a:bodyPr wrap="square" lIns="0" tIns="0" rIns="0" bIns="0" rtlCol="0"/>
            <a:lstStyle/>
            <a:p>
              <a:endParaRPr sz="2700"/>
            </a:p>
          </p:txBody>
        </p:sp>
      </p:grpSp>
      <p:sp>
        <p:nvSpPr>
          <p:cNvPr id="30" name="object 30"/>
          <p:cNvSpPr txBox="1"/>
          <p:nvPr/>
        </p:nvSpPr>
        <p:spPr>
          <a:xfrm>
            <a:off x="3208586" y="1783686"/>
            <a:ext cx="13601884" cy="8085868"/>
          </a:xfrm>
          <a:prstGeom prst="rect">
            <a:avLst/>
          </a:prstGeom>
        </p:spPr>
        <p:txBody>
          <a:bodyPr vert="horz" wrap="square" lIns="0" tIns="20003" rIns="0" bIns="0" rtlCol="0">
            <a:spAutoFit/>
          </a:bodyPr>
          <a:lstStyle/>
          <a:p>
            <a:pPr marL="19050">
              <a:spcBef>
                <a:spcPts val="158"/>
              </a:spcBef>
            </a:pPr>
            <a:r>
              <a:rPr sz="2100" spc="75" dirty="0">
                <a:solidFill>
                  <a:srgbClr val="FFFFFF"/>
                </a:solidFill>
                <a:latin typeface="Avenir Book" panose="020B0503020203020204" pitchFamily="34" charset="-78"/>
                <a:cs typeface="Avenir Book" panose="020B0503020203020204" pitchFamily="34" charset="-78"/>
              </a:rPr>
              <a:t>Holistically</a:t>
            </a:r>
            <a:r>
              <a:rPr sz="2100" spc="98"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promote</a:t>
            </a:r>
            <a:r>
              <a:rPr sz="2100" spc="90" dirty="0">
                <a:solidFill>
                  <a:srgbClr val="FFFFFF"/>
                </a:solidFill>
                <a:latin typeface="Avenir Book" panose="020B0503020203020204" pitchFamily="34" charset="-78"/>
                <a:cs typeface="Avenir Book" panose="020B0503020203020204" pitchFamily="34" charset="-78"/>
              </a:rPr>
              <a:t> </a:t>
            </a:r>
            <a:r>
              <a:rPr sz="2100" spc="75" dirty="0">
                <a:solidFill>
                  <a:srgbClr val="FFFFFF"/>
                </a:solidFill>
                <a:latin typeface="Avenir Book" panose="020B0503020203020204" pitchFamily="34" charset="-78"/>
                <a:cs typeface="Avenir Book" panose="020B0503020203020204" pitchFamily="34" charset="-78"/>
              </a:rPr>
              <a:t>environmental,</a:t>
            </a:r>
            <a:r>
              <a:rPr sz="2100" spc="23"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social</a:t>
            </a:r>
            <a:r>
              <a:rPr sz="2100" spc="83" dirty="0">
                <a:solidFill>
                  <a:srgbClr val="FFFFFF"/>
                </a:solidFill>
                <a:latin typeface="Avenir Book" panose="020B0503020203020204" pitchFamily="34" charset="-78"/>
                <a:cs typeface="Avenir Book" panose="020B0503020203020204" pitchFamily="34" charset="-78"/>
              </a:rPr>
              <a:t> </a:t>
            </a:r>
            <a:r>
              <a:rPr sz="2100" spc="143" dirty="0">
                <a:solidFill>
                  <a:srgbClr val="FFFFFF"/>
                </a:solidFill>
                <a:latin typeface="Avenir Book" panose="020B0503020203020204" pitchFamily="34" charset="-78"/>
                <a:cs typeface="Avenir Book" panose="020B0503020203020204" pitchFamily="34" charset="-78"/>
              </a:rPr>
              <a:t>and</a:t>
            </a:r>
            <a:r>
              <a:rPr sz="2100" spc="98" dirty="0">
                <a:solidFill>
                  <a:srgbClr val="FFFFFF"/>
                </a:solidFill>
                <a:latin typeface="Avenir Book" panose="020B0503020203020204" pitchFamily="34" charset="-78"/>
                <a:cs typeface="Avenir Book" panose="020B0503020203020204" pitchFamily="34" charset="-78"/>
              </a:rPr>
              <a:t> </a:t>
            </a:r>
            <a:r>
              <a:rPr sz="2100" spc="135" dirty="0">
                <a:solidFill>
                  <a:srgbClr val="FFFFFF"/>
                </a:solidFill>
                <a:latin typeface="Avenir Book" panose="020B0503020203020204" pitchFamily="34" charset="-78"/>
                <a:cs typeface="Avenir Book" panose="020B0503020203020204" pitchFamily="34" charset="-78"/>
              </a:rPr>
              <a:t>economic</a:t>
            </a:r>
            <a:r>
              <a:rPr sz="2100" spc="75" dirty="0">
                <a:solidFill>
                  <a:srgbClr val="FFFFFF"/>
                </a:solidFill>
                <a:latin typeface="Avenir Book" panose="020B0503020203020204" pitchFamily="34" charset="-78"/>
                <a:cs typeface="Avenir Book" panose="020B0503020203020204" pitchFamily="34" charset="-78"/>
              </a:rPr>
              <a:t> </a:t>
            </a:r>
            <a:r>
              <a:rPr sz="2100" b="1" spc="105" dirty="0">
                <a:solidFill>
                  <a:srgbClr val="FFFFFF"/>
                </a:solidFill>
                <a:latin typeface="Avenir Book" panose="020B0503020203020204" pitchFamily="34" charset="-78"/>
                <a:cs typeface="Avenir Book" panose="020B0503020203020204" pitchFamily="34" charset="-78"/>
              </a:rPr>
              <a:t>sustainability</a:t>
            </a:r>
            <a:r>
              <a:rPr sz="2100" spc="105" dirty="0">
                <a:solidFill>
                  <a:srgbClr val="FFFFFF"/>
                </a:solidFill>
                <a:latin typeface="Avenir Book" panose="020B0503020203020204" pitchFamily="34" charset="-78"/>
                <a:cs typeface="Avenir Book" panose="020B0503020203020204" pitchFamily="34" charset="-78"/>
              </a:rPr>
              <a:t>.</a:t>
            </a: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a:spcBef>
                <a:spcPts val="83"/>
              </a:spcBef>
            </a:pPr>
            <a:endParaRPr sz="2800" dirty="0">
              <a:latin typeface="Avenir Book" panose="020B0503020203020204" pitchFamily="34" charset="-78"/>
              <a:cs typeface="Avenir Book" panose="020B0503020203020204" pitchFamily="34" charset="-78"/>
            </a:endParaRPr>
          </a:p>
          <a:p>
            <a:pPr marL="778193" marR="908685">
              <a:lnSpc>
                <a:spcPts val="2310"/>
              </a:lnSpc>
              <a:spcBef>
                <a:spcPts val="8"/>
              </a:spcBef>
            </a:pPr>
            <a:r>
              <a:rPr sz="2100" b="1" spc="143" dirty="0">
                <a:solidFill>
                  <a:srgbClr val="FFFFFF"/>
                </a:solidFill>
                <a:latin typeface="Avenir Book" panose="020B0503020203020204" pitchFamily="34" charset="-78"/>
                <a:cs typeface="Avenir Book" panose="020B0503020203020204" pitchFamily="34" charset="-78"/>
              </a:rPr>
              <a:t>African</a:t>
            </a:r>
            <a:r>
              <a:rPr sz="2100" b="1" spc="45" dirty="0">
                <a:solidFill>
                  <a:srgbClr val="FFFFFF"/>
                </a:solidFill>
                <a:latin typeface="Avenir Book" panose="020B0503020203020204" pitchFamily="34" charset="-78"/>
                <a:cs typeface="Avenir Book" panose="020B0503020203020204" pitchFamily="34" charset="-78"/>
              </a:rPr>
              <a:t> </a:t>
            </a:r>
            <a:r>
              <a:rPr sz="2100" b="1" spc="135" dirty="0">
                <a:solidFill>
                  <a:srgbClr val="FFFFFF"/>
                </a:solidFill>
                <a:latin typeface="Avenir Book" panose="020B0503020203020204" pitchFamily="34" charset="-78"/>
                <a:cs typeface="Avenir Book" panose="020B0503020203020204" pitchFamily="34" charset="-78"/>
              </a:rPr>
              <a:t>identity</a:t>
            </a:r>
            <a:r>
              <a:rPr sz="2100" b="1" spc="8" dirty="0">
                <a:solidFill>
                  <a:srgbClr val="FFFFFF"/>
                </a:solidFill>
                <a:latin typeface="Avenir Book" panose="020B0503020203020204" pitchFamily="34" charset="-78"/>
                <a:cs typeface="Avenir Book" panose="020B0503020203020204" pitchFamily="34" charset="-78"/>
              </a:rPr>
              <a:t> </a:t>
            </a:r>
            <a:r>
              <a:rPr sz="2100" b="1" spc="188" dirty="0">
                <a:solidFill>
                  <a:srgbClr val="FFFFFF"/>
                </a:solidFill>
                <a:latin typeface="Avenir Book" panose="020B0503020203020204" pitchFamily="34" charset="-78"/>
                <a:cs typeface="Avenir Book" panose="020B0503020203020204" pitchFamily="34" charset="-78"/>
              </a:rPr>
              <a:t>and</a:t>
            </a:r>
            <a:r>
              <a:rPr sz="2100" b="1" spc="68" dirty="0">
                <a:solidFill>
                  <a:srgbClr val="FFFFFF"/>
                </a:solidFill>
                <a:latin typeface="Avenir Book" panose="020B0503020203020204" pitchFamily="34" charset="-78"/>
                <a:cs typeface="Avenir Book" panose="020B0503020203020204" pitchFamily="34" charset="-78"/>
              </a:rPr>
              <a:t> </a:t>
            </a:r>
            <a:r>
              <a:rPr sz="2100" b="1" spc="158" dirty="0">
                <a:solidFill>
                  <a:srgbClr val="FFFFFF"/>
                </a:solidFill>
                <a:latin typeface="Avenir Book" panose="020B0503020203020204" pitchFamily="34" charset="-78"/>
                <a:cs typeface="Avenir Book" panose="020B0503020203020204" pitchFamily="34" charset="-78"/>
              </a:rPr>
              <a:t>rootedness</a:t>
            </a:r>
            <a:r>
              <a:rPr sz="2100" b="1" spc="578" dirty="0">
                <a:solidFill>
                  <a:srgbClr val="FFFFFF"/>
                </a:solidFill>
                <a:latin typeface="Avenir Book" panose="020B0503020203020204" pitchFamily="34" charset="-78"/>
                <a:cs typeface="Avenir Book" panose="020B0503020203020204" pitchFamily="34" charset="-78"/>
              </a:rPr>
              <a:t> </a:t>
            </a:r>
            <a:r>
              <a:rPr sz="2100" b="1" dirty="0">
                <a:solidFill>
                  <a:srgbClr val="FFFFFF"/>
                </a:solidFill>
                <a:latin typeface="Avenir Book" panose="020B0503020203020204" pitchFamily="34" charset="-78"/>
                <a:cs typeface="Avenir Book" panose="020B0503020203020204" pitchFamily="34" charset="-78"/>
              </a:rPr>
              <a:t>-</a:t>
            </a:r>
            <a:r>
              <a:rPr sz="2100" b="1" spc="83" dirty="0">
                <a:solidFill>
                  <a:srgbClr val="FFFFFF"/>
                </a:solidFill>
                <a:latin typeface="Avenir Book" panose="020B0503020203020204" pitchFamily="34" charset="-78"/>
                <a:cs typeface="Avenir Book" panose="020B0503020203020204" pitchFamily="34" charset="-78"/>
              </a:rPr>
              <a:t> </a:t>
            </a:r>
            <a:r>
              <a:rPr sz="2100" spc="83" dirty="0">
                <a:solidFill>
                  <a:srgbClr val="FFFFFF"/>
                </a:solidFill>
                <a:latin typeface="Avenir Book" panose="020B0503020203020204" pitchFamily="34" charset="-78"/>
                <a:cs typeface="Avenir Book" panose="020B0503020203020204" pitchFamily="34" charset="-78"/>
              </a:rPr>
              <a:t>African-</a:t>
            </a:r>
            <a:r>
              <a:rPr sz="2100" spc="150" dirty="0">
                <a:solidFill>
                  <a:srgbClr val="FFFFFF"/>
                </a:solidFill>
                <a:latin typeface="Avenir Book" panose="020B0503020203020204" pitchFamily="34" charset="-78"/>
                <a:cs typeface="Avenir Book" panose="020B0503020203020204" pitchFamily="34" charset="-78"/>
              </a:rPr>
              <a:t>purposed</a:t>
            </a:r>
            <a:r>
              <a:rPr sz="2100" spc="38" dirty="0">
                <a:solidFill>
                  <a:srgbClr val="FFFFFF"/>
                </a:solidFill>
                <a:latin typeface="Avenir Book" panose="020B0503020203020204" pitchFamily="34" charset="-78"/>
                <a:cs typeface="Avenir Book" panose="020B0503020203020204" pitchFamily="34" charset="-78"/>
              </a:rPr>
              <a:t> </a:t>
            </a:r>
            <a:r>
              <a:rPr sz="2100" spc="75" dirty="0">
                <a:solidFill>
                  <a:srgbClr val="FFFFFF"/>
                </a:solidFill>
                <a:latin typeface="Avenir Book" panose="020B0503020203020204" pitchFamily="34" charset="-78"/>
                <a:cs typeface="Avenir Book" panose="020B0503020203020204" pitchFamily="34" charset="-78"/>
              </a:rPr>
              <a:t>curricula,</a:t>
            </a:r>
            <a:r>
              <a:rPr sz="2100" spc="-15" dirty="0">
                <a:solidFill>
                  <a:srgbClr val="FFFFFF"/>
                </a:solidFill>
                <a:latin typeface="Avenir Book" panose="020B0503020203020204" pitchFamily="34" charset="-78"/>
                <a:cs typeface="Avenir Book" panose="020B0503020203020204" pitchFamily="34" charset="-78"/>
              </a:rPr>
              <a:t> </a:t>
            </a:r>
            <a:r>
              <a:rPr sz="2100" spc="90" dirty="0">
                <a:solidFill>
                  <a:srgbClr val="FFFFFF"/>
                </a:solidFill>
                <a:latin typeface="Avenir Book" panose="020B0503020203020204" pitchFamily="34" charset="-78"/>
                <a:cs typeface="Avenir Book" panose="020B0503020203020204" pitchFamily="34" charset="-78"/>
              </a:rPr>
              <a:t>research</a:t>
            </a:r>
            <a:r>
              <a:rPr sz="2100" spc="53"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and </a:t>
            </a:r>
            <a:r>
              <a:rPr sz="2100" spc="90" dirty="0">
                <a:solidFill>
                  <a:srgbClr val="FFFFFF"/>
                </a:solidFill>
                <a:latin typeface="Avenir Book" panose="020B0503020203020204" pitchFamily="34" charset="-78"/>
                <a:cs typeface="Avenir Book" panose="020B0503020203020204" pitchFamily="34" charset="-78"/>
              </a:rPr>
              <a:t>partnerships</a:t>
            </a:r>
            <a:r>
              <a:rPr sz="2100" spc="60" dirty="0">
                <a:solidFill>
                  <a:srgbClr val="FFFFFF"/>
                </a:solidFill>
                <a:latin typeface="Avenir Book" panose="020B0503020203020204" pitchFamily="34" charset="-78"/>
                <a:cs typeface="Avenir Book" panose="020B0503020203020204" pitchFamily="34" charset="-78"/>
              </a:rPr>
              <a:t>.</a:t>
            </a:r>
            <a:endParaRPr lang="en-ZA" sz="2100" spc="60" dirty="0">
              <a:solidFill>
                <a:srgbClr val="FFFFFF"/>
              </a:solidFill>
              <a:latin typeface="Avenir Book" panose="020B0503020203020204" pitchFamily="34" charset="-78"/>
              <a:cs typeface="Avenir Book" panose="020B0503020203020204" pitchFamily="34" charset="-78"/>
            </a:endParaRPr>
          </a:p>
          <a:p>
            <a:pPr marL="778193" marR="908685">
              <a:lnSpc>
                <a:spcPts val="2310"/>
              </a:lnSpc>
              <a:spcBef>
                <a:spcPts val="8"/>
              </a:spcBef>
            </a:pP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marL="1194435">
              <a:lnSpc>
                <a:spcPts val="2415"/>
              </a:lnSpc>
              <a:spcBef>
                <a:spcPts val="1920"/>
              </a:spcBef>
            </a:pPr>
            <a:r>
              <a:rPr sz="2100" spc="105" dirty="0">
                <a:solidFill>
                  <a:srgbClr val="FFFFFF"/>
                </a:solidFill>
                <a:latin typeface="Avenir Book" panose="020B0503020203020204" pitchFamily="34" charset="-78"/>
                <a:cs typeface="Avenir Book" panose="020B0503020203020204" pitchFamily="34" charset="-78"/>
              </a:rPr>
              <a:t>Harness</a:t>
            </a:r>
            <a:r>
              <a:rPr sz="2100" spc="68" dirty="0">
                <a:solidFill>
                  <a:srgbClr val="FFFFFF"/>
                </a:solidFill>
                <a:latin typeface="Avenir Book" panose="020B0503020203020204" pitchFamily="34" charset="-78"/>
                <a:cs typeface="Avenir Book" panose="020B0503020203020204" pitchFamily="34" charset="-78"/>
              </a:rPr>
              <a:t> </a:t>
            </a:r>
            <a:r>
              <a:rPr sz="2100" spc="120" dirty="0">
                <a:solidFill>
                  <a:srgbClr val="FFFFFF"/>
                </a:solidFill>
                <a:latin typeface="Avenir Book" panose="020B0503020203020204" pitchFamily="34" charset="-78"/>
                <a:cs typeface="Avenir Book" panose="020B0503020203020204" pitchFamily="34" charset="-78"/>
              </a:rPr>
              <a:t>pioneering,</a:t>
            </a:r>
            <a:r>
              <a:rPr sz="2100" spc="23" dirty="0">
                <a:solidFill>
                  <a:srgbClr val="FFFFFF"/>
                </a:solidFill>
                <a:latin typeface="Avenir Book" panose="020B0503020203020204" pitchFamily="34" charset="-78"/>
                <a:cs typeface="Avenir Book" panose="020B0503020203020204" pitchFamily="34" charset="-78"/>
              </a:rPr>
              <a:t> </a:t>
            </a:r>
            <a:r>
              <a:rPr sz="2100" spc="113" dirty="0">
                <a:solidFill>
                  <a:srgbClr val="FFFFFF"/>
                </a:solidFill>
                <a:latin typeface="Avenir Book" panose="020B0503020203020204" pitchFamily="34" charset="-78"/>
                <a:cs typeface="Avenir Book" panose="020B0503020203020204" pitchFamily="34" charset="-78"/>
              </a:rPr>
              <a:t>boundary-</a:t>
            </a:r>
            <a:r>
              <a:rPr sz="2100" spc="135" dirty="0">
                <a:solidFill>
                  <a:srgbClr val="FFFFFF"/>
                </a:solidFill>
                <a:latin typeface="Avenir Book" panose="020B0503020203020204" pitchFamily="34" charset="-78"/>
                <a:cs typeface="Avenir Book" panose="020B0503020203020204" pitchFamily="34" charset="-78"/>
              </a:rPr>
              <a:t>spanning</a:t>
            </a:r>
            <a:r>
              <a:rPr sz="2100" spc="60" dirty="0">
                <a:solidFill>
                  <a:srgbClr val="FFFFFF"/>
                </a:solidFill>
                <a:latin typeface="Avenir Book" panose="020B0503020203020204" pitchFamily="34" charset="-78"/>
                <a:cs typeface="Avenir Book" panose="020B0503020203020204" pitchFamily="34" charset="-78"/>
              </a:rPr>
              <a:t> </a:t>
            </a:r>
            <a:r>
              <a:rPr sz="2100" b="1" spc="98" dirty="0">
                <a:solidFill>
                  <a:srgbClr val="FFFFFF"/>
                </a:solidFill>
                <a:latin typeface="Avenir Book" panose="020B0503020203020204" pitchFamily="34" charset="-78"/>
                <a:cs typeface="Avenir Book" panose="020B0503020203020204" pitchFamily="34" charset="-78"/>
              </a:rPr>
              <a:t>inter-</a:t>
            </a:r>
            <a:r>
              <a:rPr sz="2100" b="1" spc="68" dirty="0">
                <a:solidFill>
                  <a:srgbClr val="FFFFFF"/>
                </a:solidFill>
                <a:latin typeface="Avenir Book" panose="020B0503020203020204" pitchFamily="34" charset="-78"/>
                <a:cs typeface="Avenir Book" panose="020B0503020203020204" pitchFamily="34" charset="-78"/>
              </a:rPr>
              <a:t> </a:t>
            </a:r>
            <a:r>
              <a:rPr sz="2100" b="1" spc="188" dirty="0">
                <a:solidFill>
                  <a:srgbClr val="FFFFFF"/>
                </a:solidFill>
                <a:latin typeface="Avenir Book" panose="020B0503020203020204" pitchFamily="34" charset="-78"/>
                <a:cs typeface="Avenir Book" panose="020B0503020203020204" pitchFamily="34" charset="-78"/>
              </a:rPr>
              <a:t>and</a:t>
            </a:r>
            <a:r>
              <a:rPr sz="2100" b="1" spc="90" dirty="0">
                <a:solidFill>
                  <a:srgbClr val="FFFFFF"/>
                </a:solidFill>
                <a:latin typeface="Avenir Book" panose="020B0503020203020204" pitchFamily="34" charset="-78"/>
                <a:cs typeface="Avenir Book" panose="020B0503020203020204" pitchFamily="34" charset="-78"/>
              </a:rPr>
              <a:t> </a:t>
            </a:r>
            <a:r>
              <a:rPr sz="2100" b="1" spc="135" dirty="0">
                <a:solidFill>
                  <a:srgbClr val="FFFFFF"/>
                </a:solidFill>
                <a:latin typeface="Avenir Book" panose="020B0503020203020204" pitchFamily="34" charset="-78"/>
                <a:cs typeface="Avenir Book" panose="020B0503020203020204" pitchFamily="34" charset="-78"/>
              </a:rPr>
              <a:t>transdisciplinary</a:t>
            </a:r>
            <a:r>
              <a:rPr sz="2100" b="1" spc="30" dirty="0">
                <a:solidFill>
                  <a:srgbClr val="FFFFFF"/>
                </a:solidFill>
                <a:latin typeface="Avenir Book" panose="020B0503020203020204" pitchFamily="34" charset="-78"/>
                <a:cs typeface="Avenir Book" panose="020B0503020203020204" pitchFamily="34" charset="-78"/>
              </a:rPr>
              <a:t> </a:t>
            </a:r>
            <a:r>
              <a:rPr sz="2100" b="1" spc="158" dirty="0">
                <a:solidFill>
                  <a:srgbClr val="FFFFFF"/>
                </a:solidFill>
                <a:latin typeface="Avenir Book" panose="020B0503020203020204" pitchFamily="34" charset="-78"/>
                <a:cs typeface="Avenir Book" panose="020B0503020203020204" pitchFamily="34" charset="-78"/>
              </a:rPr>
              <a:t>synergies</a:t>
            </a:r>
            <a:endParaRPr sz="2100" dirty="0">
              <a:latin typeface="Avenir Book" panose="020B0503020203020204" pitchFamily="34" charset="-78"/>
              <a:cs typeface="Avenir Book" panose="020B0503020203020204" pitchFamily="34" charset="-78"/>
            </a:endParaRPr>
          </a:p>
          <a:p>
            <a:pPr marL="1194435">
              <a:lnSpc>
                <a:spcPts val="2415"/>
              </a:lnSpc>
            </a:pPr>
            <a:r>
              <a:rPr sz="2100" spc="98" dirty="0">
                <a:solidFill>
                  <a:srgbClr val="FFFFFF"/>
                </a:solidFill>
                <a:latin typeface="Avenir Book" panose="020B0503020203020204" pitchFamily="34" charset="-78"/>
                <a:cs typeface="Avenir Book" panose="020B0503020203020204" pitchFamily="34" charset="-78"/>
              </a:rPr>
              <a:t>across</a:t>
            </a:r>
            <a:r>
              <a:rPr sz="2100" spc="90"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all</a:t>
            </a:r>
            <a:r>
              <a:rPr sz="2100" spc="98" dirty="0">
                <a:solidFill>
                  <a:srgbClr val="FFFFFF"/>
                </a:solidFill>
                <a:latin typeface="Avenir Book" panose="020B0503020203020204" pitchFamily="34" charset="-78"/>
                <a:cs typeface="Avenir Book" panose="020B0503020203020204" pitchFamily="34" charset="-78"/>
              </a:rPr>
              <a:t> </a:t>
            </a:r>
            <a:r>
              <a:rPr sz="2100" spc="68" dirty="0">
                <a:solidFill>
                  <a:srgbClr val="FFFFFF"/>
                </a:solidFill>
                <a:latin typeface="Avenir Book" panose="020B0503020203020204" pitchFamily="34" charset="-78"/>
                <a:cs typeface="Avenir Book" panose="020B0503020203020204" pitchFamily="34" charset="-78"/>
              </a:rPr>
              <a:t>faculties</a:t>
            </a:r>
            <a:r>
              <a:rPr sz="2100" spc="75" dirty="0">
                <a:solidFill>
                  <a:srgbClr val="FFFFFF"/>
                </a:solidFill>
                <a:latin typeface="Avenir Book" panose="020B0503020203020204" pitchFamily="34" charset="-78"/>
                <a:cs typeface="Avenir Book" panose="020B0503020203020204" pitchFamily="34" charset="-78"/>
              </a:rPr>
              <a:t> while</a:t>
            </a:r>
            <a:r>
              <a:rPr sz="2100" spc="90" dirty="0">
                <a:solidFill>
                  <a:srgbClr val="FFFFFF"/>
                </a:solidFill>
                <a:latin typeface="Avenir Book" panose="020B0503020203020204" pitchFamily="34" charset="-78"/>
                <a:cs typeface="Avenir Book" panose="020B0503020203020204" pitchFamily="34" charset="-78"/>
              </a:rPr>
              <a:t> </a:t>
            </a:r>
            <a:r>
              <a:rPr sz="2100" spc="113" dirty="0">
                <a:solidFill>
                  <a:srgbClr val="FFFFFF"/>
                </a:solidFill>
                <a:latin typeface="Avenir Book" panose="020B0503020203020204" pitchFamily="34" charset="-78"/>
                <a:cs typeface="Avenir Book" panose="020B0503020203020204" pitchFamily="34" charset="-78"/>
              </a:rPr>
              <a:t>preserving</a:t>
            </a:r>
            <a:r>
              <a:rPr sz="2100" spc="75"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disciplinary </a:t>
            </a:r>
            <a:r>
              <a:rPr sz="2100" spc="135" dirty="0">
                <a:solidFill>
                  <a:srgbClr val="FFFFFF"/>
                </a:solidFill>
                <a:latin typeface="Avenir Book" panose="020B0503020203020204" pitchFamily="34" charset="-78"/>
                <a:cs typeface="Avenir Book" panose="020B0503020203020204" pitchFamily="34" charset="-78"/>
              </a:rPr>
              <a:t>depth</a:t>
            </a:r>
            <a:r>
              <a:rPr sz="2100" spc="68" dirty="0">
                <a:solidFill>
                  <a:srgbClr val="FFFFFF"/>
                </a:solidFill>
                <a:latin typeface="Avenir Book" panose="020B0503020203020204" pitchFamily="34" charset="-78"/>
                <a:cs typeface="Avenir Book" panose="020B0503020203020204" pitchFamily="34" charset="-78"/>
              </a:rPr>
              <a:t> </a:t>
            </a:r>
            <a:r>
              <a:rPr sz="2100" spc="143" dirty="0">
                <a:solidFill>
                  <a:srgbClr val="FFFFFF"/>
                </a:solidFill>
                <a:latin typeface="Avenir Book" panose="020B0503020203020204" pitchFamily="34" charset="-78"/>
                <a:cs typeface="Avenir Book" panose="020B0503020203020204" pitchFamily="34" charset="-78"/>
              </a:rPr>
              <a:t>and</a:t>
            </a:r>
            <a:r>
              <a:rPr sz="2100" spc="98" dirty="0">
                <a:solidFill>
                  <a:srgbClr val="FFFFFF"/>
                </a:solidFill>
                <a:latin typeface="Avenir Book" panose="020B0503020203020204" pitchFamily="34" charset="-78"/>
                <a:cs typeface="Avenir Book" panose="020B0503020203020204" pitchFamily="34" charset="-78"/>
              </a:rPr>
              <a:t> </a:t>
            </a:r>
            <a:r>
              <a:rPr sz="2100" spc="-15" dirty="0">
                <a:solidFill>
                  <a:srgbClr val="FFFFFF"/>
                </a:solidFill>
                <a:latin typeface="Avenir Book" panose="020B0503020203020204" pitchFamily="34" charset="-78"/>
                <a:cs typeface="Avenir Book" panose="020B0503020203020204" pitchFamily="34" charset="-78"/>
              </a:rPr>
              <a:t>integrity.</a:t>
            </a: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marL="1327785" marR="140970" indent="-953">
              <a:lnSpc>
                <a:spcPts val="2310"/>
              </a:lnSpc>
              <a:spcBef>
                <a:spcPts val="2228"/>
              </a:spcBef>
            </a:pPr>
            <a:r>
              <a:rPr sz="2100" spc="83" dirty="0">
                <a:solidFill>
                  <a:srgbClr val="FFFFFF"/>
                </a:solidFill>
                <a:latin typeface="Avenir Book" panose="020B0503020203020204" pitchFamily="34" charset="-78"/>
                <a:cs typeface="Avenir Book" panose="020B0503020203020204" pitchFamily="34" charset="-78"/>
              </a:rPr>
              <a:t>Sustain</a:t>
            </a:r>
            <a:r>
              <a:rPr sz="2100" spc="98"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a</a:t>
            </a:r>
            <a:r>
              <a:rPr sz="2100" spc="98" dirty="0">
                <a:solidFill>
                  <a:srgbClr val="FFFFFF"/>
                </a:solidFill>
                <a:latin typeface="Avenir Book" panose="020B0503020203020204" pitchFamily="34" charset="-78"/>
                <a:cs typeface="Avenir Book" panose="020B0503020203020204" pitchFamily="34" charset="-78"/>
              </a:rPr>
              <a:t> </a:t>
            </a:r>
            <a:r>
              <a:rPr sz="2100" spc="75" dirty="0">
                <a:solidFill>
                  <a:srgbClr val="FFFFFF"/>
                </a:solidFill>
                <a:latin typeface="Avenir Book" panose="020B0503020203020204" pitchFamily="34" charset="-78"/>
                <a:cs typeface="Avenir Book" panose="020B0503020203020204" pitchFamily="34" charset="-78"/>
              </a:rPr>
              <a:t>network</a:t>
            </a:r>
            <a:r>
              <a:rPr sz="2100" spc="105"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of</a:t>
            </a:r>
            <a:r>
              <a:rPr sz="2100" spc="158" dirty="0">
                <a:solidFill>
                  <a:srgbClr val="FFFFFF"/>
                </a:solidFill>
                <a:latin typeface="Avenir Book" panose="020B0503020203020204" pitchFamily="34" charset="-78"/>
                <a:cs typeface="Avenir Book" panose="020B0503020203020204" pitchFamily="34" charset="-78"/>
              </a:rPr>
              <a:t> </a:t>
            </a:r>
            <a:r>
              <a:rPr sz="2100" b="1" spc="158" dirty="0" err="1">
                <a:solidFill>
                  <a:srgbClr val="FFFFFF"/>
                </a:solidFill>
                <a:latin typeface="Avenir Book" panose="020B0503020203020204" pitchFamily="34" charset="-78"/>
                <a:cs typeface="Avenir Book" panose="020B0503020203020204" pitchFamily="34" charset="-78"/>
              </a:rPr>
              <a:t>qu</a:t>
            </a:r>
            <a:r>
              <a:rPr lang="en-ZA" sz="2100" b="1" spc="158" dirty="0">
                <a:solidFill>
                  <a:srgbClr val="FFFFFF"/>
                </a:solidFill>
                <a:latin typeface="Avenir Book" panose="020B0503020203020204" pitchFamily="34" charset="-78"/>
                <a:cs typeface="Avenir Book" panose="020B0503020203020204" pitchFamily="34" charset="-78"/>
              </a:rPr>
              <a:t>int</a:t>
            </a:r>
            <a:r>
              <a:rPr sz="2100" b="1" spc="158" dirty="0" err="1">
                <a:solidFill>
                  <a:srgbClr val="FFFFFF"/>
                </a:solidFill>
                <a:latin typeface="Avenir Book" panose="020B0503020203020204" pitchFamily="34" charset="-78"/>
                <a:cs typeface="Avenir Book" panose="020B0503020203020204" pitchFamily="34" charset="-78"/>
              </a:rPr>
              <a:t>uple</a:t>
            </a:r>
            <a:r>
              <a:rPr sz="2100" b="1" spc="158" dirty="0">
                <a:solidFill>
                  <a:srgbClr val="FFFFFF"/>
                </a:solidFill>
                <a:latin typeface="Avenir Book" panose="020B0503020203020204" pitchFamily="34" charset="-78"/>
                <a:cs typeface="Avenir Book" panose="020B0503020203020204" pitchFamily="34" charset="-78"/>
              </a:rPr>
              <a:t>-</a:t>
            </a:r>
            <a:r>
              <a:rPr sz="2100" b="1" spc="165" dirty="0">
                <a:solidFill>
                  <a:srgbClr val="FFFFFF"/>
                </a:solidFill>
                <a:latin typeface="Avenir Book" panose="020B0503020203020204" pitchFamily="34" charset="-78"/>
                <a:cs typeface="Avenir Book" panose="020B0503020203020204" pitchFamily="34" charset="-78"/>
              </a:rPr>
              <a:t>helix</a:t>
            </a:r>
            <a:r>
              <a:rPr sz="2100" b="1" spc="90" dirty="0">
                <a:solidFill>
                  <a:srgbClr val="FFFFFF"/>
                </a:solidFill>
                <a:latin typeface="Avenir Book" panose="020B0503020203020204" pitchFamily="34" charset="-78"/>
                <a:cs typeface="Avenir Book" panose="020B0503020203020204" pitchFamily="34" charset="-78"/>
              </a:rPr>
              <a:t> </a:t>
            </a:r>
            <a:r>
              <a:rPr sz="2100" b="1" spc="135" dirty="0">
                <a:solidFill>
                  <a:srgbClr val="FFFFFF"/>
                </a:solidFill>
                <a:latin typeface="Avenir Book" panose="020B0503020203020204" pitchFamily="34" charset="-78"/>
                <a:cs typeface="Avenir Book" panose="020B0503020203020204" pitchFamily="34" charset="-78"/>
              </a:rPr>
              <a:t>partnerships</a:t>
            </a:r>
            <a:r>
              <a:rPr sz="2100" b="1" spc="60"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at</a:t>
            </a:r>
            <a:r>
              <a:rPr sz="2100" spc="105" dirty="0">
                <a:solidFill>
                  <a:srgbClr val="FFFFFF"/>
                </a:solidFill>
                <a:latin typeface="Avenir Book" panose="020B0503020203020204" pitchFamily="34" charset="-78"/>
                <a:cs typeface="Avenir Book" panose="020B0503020203020204" pitchFamily="34" charset="-78"/>
              </a:rPr>
              <a:t> </a:t>
            </a:r>
            <a:r>
              <a:rPr sz="2100" spc="83" dirty="0">
                <a:solidFill>
                  <a:srgbClr val="FFFFFF"/>
                </a:solidFill>
                <a:latin typeface="Avenir Book" panose="020B0503020203020204" pitchFamily="34" charset="-78"/>
                <a:cs typeface="Avenir Book" panose="020B0503020203020204" pitchFamily="34" charset="-78"/>
              </a:rPr>
              <a:t>local,</a:t>
            </a:r>
            <a:r>
              <a:rPr sz="2100" spc="53"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regional,</a:t>
            </a:r>
            <a:r>
              <a:rPr sz="2100" spc="38" dirty="0">
                <a:solidFill>
                  <a:srgbClr val="FFFFFF"/>
                </a:solidFill>
                <a:latin typeface="Avenir Book" panose="020B0503020203020204" pitchFamily="34" charset="-78"/>
                <a:cs typeface="Avenir Book" panose="020B0503020203020204" pitchFamily="34" charset="-78"/>
              </a:rPr>
              <a:t> </a:t>
            </a:r>
            <a:r>
              <a:rPr sz="2100" spc="-15" dirty="0">
                <a:solidFill>
                  <a:srgbClr val="FFFFFF"/>
                </a:solidFill>
                <a:latin typeface="Avenir Book" panose="020B0503020203020204" pitchFamily="34" charset="-78"/>
                <a:cs typeface="Avenir Book" panose="020B0503020203020204" pitchFamily="34" charset="-78"/>
              </a:rPr>
              <a:t>national, </a:t>
            </a:r>
            <a:r>
              <a:rPr sz="2100" spc="75" dirty="0">
                <a:solidFill>
                  <a:srgbClr val="FFFFFF"/>
                </a:solidFill>
                <a:latin typeface="Avenir Book" panose="020B0503020203020204" pitchFamily="34" charset="-78"/>
                <a:cs typeface="Avenir Book" panose="020B0503020203020204" pitchFamily="34" charset="-78"/>
              </a:rPr>
              <a:t>continental,</a:t>
            </a:r>
            <a:r>
              <a:rPr sz="2100" spc="-30" dirty="0">
                <a:solidFill>
                  <a:srgbClr val="FFFFFF"/>
                </a:solidFill>
                <a:latin typeface="Avenir Book" panose="020B0503020203020204" pitchFamily="34" charset="-78"/>
                <a:cs typeface="Avenir Book" panose="020B0503020203020204" pitchFamily="34" charset="-78"/>
              </a:rPr>
              <a:t> </a:t>
            </a:r>
            <a:r>
              <a:rPr sz="2100" spc="143" dirty="0">
                <a:solidFill>
                  <a:srgbClr val="FFFFFF"/>
                </a:solidFill>
                <a:latin typeface="Avenir Book" panose="020B0503020203020204" pitchFamily="34" charset="-78"/>
                <a:cs typeface="Avenir Book" panose="020B0503020203020204" pitchFamily="34" charset="-78"/>
              </a:rPr>
              <a:t>and</a:t>
            </a:r>
            <a:r>
              <a:rPr sz="2100" spc="68" dirty="0">
                <a:solidFill>
                  <a:srgbClr val="FFFFFF"/>
                </a:solidFill>
                <a:latin typeface="Avenir Book" panose="020B0503020203020204" pitchFamily="34" charset="-78"/>
                <a:cs typeface="Avenir Book" panose="020B0503020203020204" pitchFamily="34" charset="-78"/>
              </a:rPr>
              <a:t> </a:t>
            </a:r>
            <a:r>
              <a:rPr sz="2100" spc="150" dirty="0">
                <a:solidFill>
                  <a:srgbClr val="FFFFFF"/>
                </a:solidFill>
                <a:latin typeface="Avenir Book" panose="020B0503020203020204" pitchFamily="34" charset="-78"/>
                <a:cs typeface="Avenir Book" panose="020B0503020203020204" pitchFamily="34" charset="-78"/>
              </a:rPr>
              <a:t>global</a:t>
            </a:r>
            <a:r>
              <a:rPr sz="2100" spc="75" dirty="0">
                <a:solidFill>
                  <a:srgbClr val="FFFFFF"/>
                </a:solidFill>
                <a:latin typeface="Avenir Book" panose="020B0503020203020204" pitchFamily="34" charset="-78"/>
                <a:cs typeface="Avenir Book" panose="020B0503020203020204" pitchFamily="34" charset="-78"/>
              </a:rPr>
              <a:t> </a:t>
            </a:r>
            <a:r>
              <a:rPr sz="2100" spc="60" dirty="0">
                <a:solidFill>
                  <a:srgbClr val="FFFFFF"/>
                </a:solidFill>
                <a:latin typeface="Avenir Book" panose="020B0503020203020204" pitchFamily="34" charset="-78"/>
                <a:cs typeface="Avenir Book" panose="020B0503020203020204" pitchFamily="34" charset="-78"/>
              </a:rPr>
              <a:t>levels.</a:t>
            </a: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marL="1194435" marR="252413">
              <a:lnSpc>
                <a:spcPts val="2310"/>
              </a:lnSpc>
              <a:spcBef>
                <a:spcPts val="2183"/>
              </a:spcBef>
            </a:pPr>
            <a:r>
              <a:rPr sz="2100" spc="113" dirty="0">
                <a:solidFill>
                  <a:srgbClr val="FFFFFF"/>
                </a:solidFill>
                <a:latin typeface="Avenir Book" panose="020B0503020203020204" pitchFamily="34" charset="-78"/>
                <a:cs typeface="Avenir Book" panose="020B0503020203020204" pitchFamily="34" charset="-78"/>
              </a:rPr>
              <a:t>Create</a:t>
            </a:r>
            <a:r>
              <a:rPr sz="2100" spc="60"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an</a:t>
            </a:r>
            <a:r>
              <a:rPr sz="2100" spc="60" dirty="0">
                <a:solidFill>
                  <a:srgbClr val="FFFFFF"/>
                </a:solidFill>
                <a:latin typeface="Avenir Book" panose="020B0503020203020204" pitchFamily="34" charset="-78"/>
                <a:cs typeface="Avenir Book" panose="020B0503020203020204" pitchFamily="34" charset="-78"/>
              </a:rPr>
              <a:t> </a:t>
            </a:r>
            <a:r>
              <a:rPr sz="2100" b="1" spc="165" dirty="0">
                <a:solidFill>
                  <a:srgbClr val="FFFFFF"/>
                </a:solidFill>
                <a:latin typeface="Avenir Book" panose="020B0503020203020204" pitchFamily="34" charset="-78"/>
                <a:cs typeface="Avenir Book" panose="020B0503020203020204" pitchFamily="34" charset="-78"/>
              </a:rPr>
              <a:t>ecosystem</a:t>
            </a:r>
            <a:r>
              <a:rPr sz="2100" b="1" spc="30" dirty="0">
                <a:solidFill>
                  <a:srgbClr val="FFFFFF"/>
                </a:solidFill>
                <a:latin typeface="Avenir Book" panose="020B0503020203020204" pitchFamily="34" charset="-78"/>
                <a:cs typeface="Avenir Book" panose="020B0503020203020204" pitchFamily="34" charset="-78"/>
              </a:rPr>
              <a:t> </a:t>
            </a:r>
            <a:r>
              <a:rPr sz="2100" b="1" spc="120" dirty="0">
                <a:solidFill>
                  <a:srgbClr val="FFFFFF"/>
                </a:solidFill>
                <a:latin typeface="Avenir Book" panose="020B0503020203020204" pitchFamily="34" charset="-78"/>
                <a:cs typeface="Avenir Book" panose="020B0503020203020204" pitchFamily="34" charset="-78"/>
              </a:rPr>
              <a:t>for</a:t>
            </a:r>
            <a:r>
              <a:rPr sz="2100" b="1" spc="53" dirty="0">
                <a:solidFill>
                  <a:srgbClr val="FFFFFF"/>
                </a:solidFill>
                <a:latin typeface="Avenir Book" panose="020B0503020203020204" pitchFamily="34" charset="-78"/>
                <a:cs typeface="Avenir Book" panose="020B0503020203020204" pitchFamily="34" charset="-78"/>
              </a:rPr>
              <a:t> </a:t>
            </a:r>
            <a:r>
              <a:rPr sz="2100" b="1" spc="188" dirty="0">
                <a:solidFill>
                  <a:srgbClr val="FFFFFF"/>
                </a:solidFill>
                <a:latin typeface="Avenir Book" panose="020B0503020203020204" pitchFamily="34" charset="-78"/>
                <a:cs typeface="Avenir Book" panose="020B0503020203020204" pitchFamily="34" charset="-78"/>
              </a:rPr>
              <a:t>convergence</a:t>
            </a:r>
            <a:r>
              <a:rPr sz="2100" b="1" spc="38" dirty="0">
                <a:solidFill>
                  <a:srgbClr val="FFFFFF"/>
                </a:solidFill>
                <a:latin typeface="Avenir Book" panose="020B0503020203020204" pitchFamily="34" charset="-78"/>
                <a:cs typeface="Avenir Book" panose="020B0503020203020204" pitchFamily="34" charset="-78"/>
              </a:rPr>
              <a:t> </a:t>
            </a:r>
            <a:r>
              <a:rPr sz="2100" spc="90" dirty="0">
                <a:solidFill>
                  <a:srgbClr val="FFFFFF"/>
                </a:solidFill>
                <a:latin typeface="Avenir Book" panose="020B0503020203020204" pitchFamily="34" charset="-78"/>
                <a:cs typeface="Avenir Book" panose="020B0503020203020204" pitchFamily="34" charset="-78"/>
              </a:rPr>
              <a:t>or</a:t>
            </a:r>
            <a:r>
              <a:rPr sz="2100" spc="60" dirty="0">
                <a:solidFill>
                  <a:srgbClr val="FFFFFF"/>
                </a:solidFill>
                <a:latin typeface="Avenir Book" panose="020B0503020203020204" pitchFamily="34" charset="-78"/>
                <a:cs typeface="Avenir Book" panose="020B0503020203020204" pitchFamily="34" charset="-78"/>
              </a:rPr>
              <a:t> </a:t>
            </a:r>
            <a:r>
              <a:rPr sz="2100" spc="135" dirty="0">
                <a:solidFill>
                  <a:srgbClr val="FFFFFF"/>
                </a:solidFill>
                <a:latin typeface="Avenir Book" panose="020B0503020203020204" pitchFamily="34" charset="-78"/>
                <a:cs typeface="Avenir Book" panose="020B0503020203020204" pitchFamily="34" charset="-78"/>
              </a:rPr>
              <a:t>dedicated</a:t>
            </a:r>
            <a:r>
              <a:rPr sz="2100" spc="15"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physical</a:t>
            </a:r>
            <a:r>
              <a:rPr sz="2100" spc="60" dirty="0">
                <a:solidFill>
                  <a:srgbClr val="FFFFFF"/>
                </a:solidFill>
                <a:latin typeface="Avenir Book" panose="020B0503020203020204" pitchFamily="34" charset="-78"/>
                <a:cs typeface="Avenir Book" panose="020B0503020203020204" pitchFamily="34" charset="-78"/>
              </a:rPr>
              <a:t> </a:t>
            </a:r>
            <a:r>
              <a:rPr sz="2100" spc="143" dirty="0">
                <a:solidFill>
                  <a:srgbClr val="FFFFFF"/>
                </a:solidFill>
                <a:latin typeface="Avenir Book" panose="020B0503020203020204" pitchFamily="34" charset="-78"/>
                <a:cs typeface="Avenir Book" panose="020B0503020203020204" pitchFamily="34" charset="-78"/>
              </a:rPr>
              <a:t>and</a:t>
            </a:r>
            <a:r>
              <a:rPr sz="2100" spc="68" dirty="0">
                <a:solidFill>
                  <a:srgbClr val="FFFFFF"/>
                </a:solidFill>
                <a:latin typeface="Avenir Book" panose="020B0503020203020204" pitchFamily="34" charset="-78"/>
                <a:cs typeface="Avenir Book" panose="020B0503020203020204" pitchFamily="34" charset="-78"/>
              </a:rPr>
              <a:t> </a:t>
            </a:r>
            <a:r>
              <a:rPr sz="2100" spc="53" dirty="0">
                <a:solidFill>
                  <a:srgbClr val="FFFFFF"/>
                </a:solidFill>
                <a:latin typeface="Avenir Book" panose="020B0503020203020204" pitchFamily="34" charset="-78"/>
                <a:cs typeface="Avenir Book" panose="020B0503020203020204" pitchFamily="34" charset="-78"/>
              </a:rPr>
              <a:t>intellectual </a:t>
            </a:r>
            <a:r>
              <a:rPr sz="2100" spc="143" dirty="0">
                <a:solidFill>
                  <a:srgbClr val="FFFFFF"/>
                </a:solidFill>
                <a:latin typeface="Avenir Book" panose="020B0503020203020204" pitchFamily="34" charset="-78"/>
                <a:cs typeface="Avenir Book" panose="020B0503020203020204" pitchFamily="34" charset="-78"/>
              </a:rPr>
              <a:t>spaces</a:t>
            </a:r>
            <a:r>
              <a:rPr sz="2100" spc="68"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to</a:t>
            </a:r>
            <a:r>
              <a:rPr sz="2100" spc="98" dirty="0">
                <a:solidFill>
                  <a:srgbClr val="FFFFFF"/>
                </a:solidFill>
                <a:latin typeface="Avenir Book" panose="020B0503020203020204" pitchFamily="34" charset="-78"/>
                <a:cs typeface="Avenir Book" panose="020B0503020203020204" pitchFamily="34" charset="-78"/>
              </a:rPr>
              <a:t> </a:t>
            </a:r>
            <a:r>
              <a:rPr sz="2100" spc="113" dirty="0">
                <a:solidFill>
                  <a:srgbClr val="FFFFFF"/>
                </a:solidFill>
                <a:latin typeface="Avenir Book" panose="020B0503020203020204" pitchFamily="34" charset="-78"/>
                <a:cs typeface="Avenir Book" panose="020B0503020203020204" pitchFamily="34" charset="-78"/>
              </a:rPr>
              <a:t>co-</a:t>
            </a:r>
            <a:r>
              <a:rPr sz="2100" spc="75" dirty="0">
                <a:solidFill>
                  <a:srgbClr val="FFFFFF"/>
                </a:solidFill>
                <a:latin typeface="Avenir Book" panose="020B0503020203020204" pitchFamily="34" charset="-78"/>
                <a:cs typeface="Avenir Book" panose="020B0503020203020204" pitchFamily="34" charset="-78"/>
              </a:rPr>
              <a:t>create </a:t>
            </a:r>
            <a:r>
              <a:rPr sz="2100" spc="150" dirty="0">
                <a:solidFill>
                  <a:srgbClr val="FFFFFF"/>
                </a:solidFill>
                <a:latin typeface="Avenir Book" panose="020B0503020203020204" pitchFamily="34" charset="-78"/>
                <a:cs typeface="Avenir Book" panose="020B0503020203020204" pitchFamily="34" charset="-78"/>
              </a:rPr>
              <a:t>knowledge</a:t>
            </a:r>
            <a:r>
              <a:rPr sz="2100" spc="45"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that</a:t>
            </a:r>
            <a:r>
              <a:rPr sz="2100" spc="105" dirty="0">
                <a:solidFill>
                  <a:srgbClr val="FFFFFF"/>
                </a:solidFill>
                <a:latin typeface="Avenir Book" panose="020B0503020203020204" pitchFamily="34" charset="-78"/>
                <a:cs typeface="Avenir Book" panose="020B0503020203020204" pitchFamily="34" charset="-78"/>
              </a:rPr>
              <a:t> </a:t>
            </a:r>
            <a:r>
              <a:rPr sz="2100" spc="127" dirty="0">
                <a:solidFill>
                  <a:srgbClr val="FFFFFF"/>
                </a:solidFill>
                <a:latin typeface="Avenir Book" panose="020B0503020203020204" pitchFamily="34" charset="-78"/>
                <a:cs typeface="Avenir Book" panose="020B0503020203020204" pitchFamily="34" charset="-78"/>
              </a:rPr>
              <a:t>addresses</a:t>
            </a:r>
            <a:r>
              <a:rPr sz="2100" spc="38" dirty="0">
                <a:solidFill>
                  <a:srgbClr val="FFFFFF"/>
                </a:solidFill>
                <a:latin typeface="Avenir Book" panose="020B0503020203020204" pitchFamily="34" charset="-78"/>
                <a:cs typeface="Avenir Book" panose="020B0503020203020204" pitchFamily="34" charset="-78"/>
              </a:rPr>
              <a:t> </a:t>
            </a:r>
            <a:r>
              <a:rPr sz="2100" spc="150" dirty="0">
                <a:solidFill>
                  <a:srgbClr val="FFFFFF"/>
                </a:solidFill>
                <a:latin typeface="Avenir Book" panose="020B0503020203020204" pitchFamily="34" charset="-78"/>
                <a:cs typeface="Avenir Book" panose="020B0503020203020204" pitchFamily="34" charset="-78"/>
              </a:rPr>
              <a:t>global</a:t>
            </a:r>
            <a:r>
              <a:rPr sz="2100" spc="90" dirty="0">
                <a:solidFill>
                  <a:srgbClr val="FFFFFF"/>
                </a:solidFill>
                <a:latin typeface="Avenir Book" panose="020B0503020203020204" pitchFamily="34" charset="-78"/>
                <a:cs typeface="Avenir Book" panose="020B0503020203020204" pitchFamily="34" charset="-78"/>
              </a:rPr>
              <a:t> </a:t>
            </a:r>
            <a:r>
              <a:rPr sz="2100" spc="68" dirty="0">
                <a:solidFill>
                  <a:srgbClr val="FFFFFF"/>
                </a:solidFill>
                <a:latin typeface="Avenir Book" panose="020B0503020203020204" pitchFamily="34" charset="-78"/>
                <a:cs typeface="Avenir Book" panose="020B0503020203020204" pitchFamily="34" charset="-78"/>
              </a:rPr>
              <a:t>sustainability</a:t>
            </a:r>
            <a:r>
              <a:rPr sz="2100" spc="90"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challenges.</a:t>
            </a: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marL="778193" marR="280035">
              <a:lnSpc>
                <a:spcPts val="2310"/>
              </a:lnSpc>
              <a:spcBef>
                <a:spcPts val="2175"/>
              </a:spcBef>
            </a:pPr>
            <a:r>
              <a:rPr sz="2100" spc="143" dirty="0">
                <a:solidFill>
                  <a:srgbClr val="FFFFFF"/>
                </a:solidFill>
                <a:latin typeface="Avenir Book" panose="020B0503020203020204" pitchFamily="34" charset="-78"/>
                <a:cs typeface="Avenir Book" panose="020B0503020203020204" pitchFamily="34" charset="-78"/>
              </a:rPr>
              <a:t>Embrace</a:t>
            </a:r>
            <a:r>
              <a:rPr sz="2100" spc="45"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a</a:t>
            </a:r>
            <a:r>
              <a:rPr sz="2100" spc="90" dirty="0">
                <a:solidFill>
                  <a:srgbClr val="FFFFFF"/>
                </a:solidFill>
                <a:latin typeface="Avenir Book" panose="020B0503020203020204" pitchFamily="34" charset="-78"/>
                <a:cs typeface="Avenir Book" panose="020B0503020203020204" pitchFamily="34" charset="-78"/>
              </a:rPr>
              <a:t> </a:t>
            </a:r>
            <a:r>
              <a:rPr sz="2100" b="1" spc="188" dirty="0">
                <a:solidFill>
                  <a:srgbClr val="FFFFFF"/>
                </a:solidFill>
                <a:latin typeface="Avenir Book" panose="020B0503020203020204" pitchFamily="34" charset="-78"/>
                <a:cs typeface="Avenir Book" panose="020B0503020203020204" pitchFamily="34" charset="-78"/>
              </a:rPr>
              <a:t>hub</a:t>
            </a:r>
            <a:r>
              <a:rPr sz="2100" b="1" spc="90" dirty="0">
                <a:solidFill>
                  <a:srgbClr val="FFFFFF"/>
                </a:solidFill>
                <a:latin typeface="Avenir Book" panose="020B0503020203020204" pitchFamily="34" charset="-78"/>
                <a:cs typeface="Avenir Book" panose="020B0503020203020204" pitchFamily="34" charset="-78"/>
              </a:rPr>
              <a:t> </a:t>
            </a:r>
            <a:r>
              <a:rPr sz="2100" b="1" spc="180" dirty="0">
                <a:solidFill>
                  <a:srgbClr val="FFFFFF"/>
                </a:solidFill>
                <a:latin typeface="Avenir Book" panose="020B0503020203020204" pitchFamily="34" charset="-78"/>
                <a:cs typeface="Avenir Book" panose="020B0503020203020204" pitchFamily="34" charset="-78"/>
              </a:rPr>
              <a:t>and</a:t>
            </a:r>
            <a:r>
              <a:rPr sz="2100" b="1" spc="90" dirty="0">
                <a:solidFill>
                  <a:srgbClr val="FFFFFF"/>
                </a:solidFill>
                <a:latin typeface="Avenir Book" panose="020B0503020203020204" pitchFamily="34" charset="-78"/>
                <a:cs typeface="Avenir Book" panose="020B0503020203020204" pitchFamily="34" charset="-78"/>
              </a:rPr>
              <a:t> </a:t>
            </a:r>
            <a:r>
              <a:rPr sz="2100" b="1" spc="195" dirty="0">
                <a:solidFill>
                  <a:srgbClr val="FFFFFF"/>
                </a:solidFill>
                <a:latin typeface="Avenir Book" panose="020B0503020203020204" pitchFamily="34" charset="-78"/>
                <a:cs typeface="Avenir Book" panose="020B0503020203020204" pitchFamily="34" charset="-78"/>
              </a:rPr>
              <a:t>spoke</a:t>
            </a:r>
            <a:r>
              <a:rPr sz="2100" b="1" spc="53" dirty="0">
                <a:solidFill>
                  <a:srgbClr val="FFFFFF"/>
                </a:solidFill>
                <a:latin typeface="Avenir Book" panose="020B0503020203020204" pitchFamily="34" charset="-78"/>
                <a:cs typeface="Avenir Book" panose="020B0503020203020204" pitchFamily="34" charset="-78"/>
              </a:rPr>
              <a:t> </a:t>
            </a:r>
            <a:r>
              <a:rPr sz="2100" b="1" spc="188" dirty="0">
                <a:solidFill>
                  <a:srgbClr val="FFFFFF"/>
                </a:solidFill>
                <a:latin typeface="Avenir Book" panose="020B0503020203020204" pitchFamily="34" charset="-78"/>
                <a:cs typeface="Avenir Book" panose="020B0503020203020204" pitchFamily="34" charset="-78"/>
              </a:rPr>
              <a:t>model</a:t>
            </a:r>
            <a:r>
              <a:rPr sz="2100" b="1" spc="75" dirty="0">
                <a:solidFill>
                  <a:srgbClr val="FFFFFF"/>
                </a:solidFill>
                <a:latin typeface="Avenir Book" panose="020B0503020203020204" pitchFamily="34" charset="-78"/>
                <a:cs typeface="Avenir Book" panose="020B0503020203020204" pitchFamily="34" charset="-78"/>
              </a:rPr>
              <a:t> </a:t>
            </a:r>
            <a:r>
              <a:rPr sz="2100" b="1" dirty="0">
                <a:solidFill>
                  <a:srgbClr val="FFFFFF"/>
                </a:solidFill>
                <a:latin typeface="Avenir Book" panose="020B0503020203020204" pitchFamily="34" charset="-78"/>
                <a:cs typeface="Avenir Book" panose="020B0503020203020204" pitchFamily="34" charset="-78"/>
              </a:rPr>
              <a:t>-</a:t>
            </a:r>
            <a:r>
              <a:rPr sz="2100" b="1" spc="83" dirty="0">
                <a:solidFill>
                  <a:srgbClr val="FFFFFF"/>
                </a:solidFill>
                <a:latin typeface="Avenir Book" panose="020B0503020203020204" pitchFamily="34" charset="-78"/>
                <a:cs typeface="Avenir Book" panose="020B0503020203020204" pitchFamily="34" charset="-78"/>
              </a:rPr>
              <a:t> </a:t>
            </a:r>
            <a:r>
              <a:rPr sz="2100" spc="171" dirty="0">
                <a:solidFill>
                  <a:srgbClr val="FFFFFF"/>
                </a:solidFill>
                <a:latin typeface="Avenir Book" panose="020B0503020203020204" pitchFamily="34" charset="-78"/>
                <a:cs typeface="Avenir Book" panose="020B0503020203020204" pitchFamily="34" charset="-78"/>
              </a:rPr>
              <a:t>Ocean</a:t>
            </a:r>
            <a:r>
              <a:rPr sz="2100" spc="90" dirty="0">
                <a:solidFill>
                  <a:srgbClr val="FFFFFF"/>
                </a:solidFill>
                <a:latin typeface="Avenir Book" panose="020B0503020203020204" pitchFamily="34" charset="-78"/>
                <a:cs typeface="Avenir Book" panose="020B0503020203020204" pitchFamily="34" charset="-78"/>
              </a:rPr>
              <a:t> </a:t>
            </a:r>
            <a:r>
              <a:rPr sz="2100" spc="135" dirty="0">
                <a:solidFill>
                  <a:srgbClr val="FFFFFF"/>
                </a:solidFill>
                <a:latin typeface="Avenir Book" panose="020B0503020203020204" pitchFamily="34" charset="-78"/>
                <a:cs typeface="Avenir Book" panose="020B0503020203020204" pitchFamily="34" charset="-78"/>
              </a:rPr>
              <a:t>Sciences</a:t>
            </a:r>
            <a:r>
              <a:rPr sz="2100" spc="45" dirty="0">
                <a:solidFill>
                  <a:srgbClr val="FFFFFF"/>
                </a:solidFill>
                <a:latin typeface="Avenir Book" panose="020B0503020203020204" pitchFamily="34" charset="-78"/>
                <a:cs typeface="Avenir Book" panose="020B0503020203020204" pitchFamily="34" charset="-78"/>
              </a:rPr>
              <a:t> </a:t>
            </a:r>
            <a:r>
              <a:rPr sz="2100" spc="171" dirty="0">
                <a:solidFill>
                  <a:srgbClr val="FFFFFF"/>
                </a:solidFill>
                <a:latin typeface="Avenir Book" panose="020B0503020203020204" pitchFamily="34" charset="-78"/>
                <a:cs typeface="Avenir Book" panose="020B0503020203020204" pitchFamily="34" charset="-78"/>
              </a:rPr>
              <a:t>Campus</a:t>
            </a:r>
            <a:r>
              <a:rPr sz="2100" spc="90"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serves</a:t>
            </a:r>
            <a:r>
              <a:rPr sz="2100" spc="68" dirty="0">
                <a:solidFill>
                  <a:srgbClr val="FFFFFF"/>
                </a:solidFill>
                <a:latin typeface="Avenir Book" panose="020B0503020203020204" pitchFamily="34" charset="-78"/>
                <a:cs typeface="Avenir Book" panose="020B0503020203020204" pitchFamily="34" charset="-78"/>
              </a:rPr>
              <a:t> </a:t>
            </a:r>
            <a:r>
              <a:rPr sz="2100" spc="98" dirty="0">
                <a:solidFill>
                  <a:srgbClr val="FFFFFF"/>
                </a:solidFill>
                <a:latin typeface="Avenir Book" panose="020B0503020203020204" pitchFamily="34" charset="-78"/>
                <a:cs typeface="Avenir Book" panose="020B0503020203020204" pitchFamily="34" charset="-78"/>
              </a:rPr>
              <a:t>as</a:t>
            </a:r>
            <a:r>
              <a:rPr sz="2100" spc="90"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a</a:t>
            </a:r>
            <a:r>
              <a:rPr sz="2100" spc="98"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“hub”</a:t>
            </a:r>
            <a:r>
              <a:rPr sz="2100" spc="60" dirty="0">
                <a:solidFill>
                  <a:srgbClr val="FFFFFF"/>
                </a:solidFill>
                <a:latin typeface="Avenir Book" panose="020B0503020203020204" pitchFamily="34" charset="-78"/>
                <a:cs typeface="Avenir Book" panose="020B0503020203020204" pitchFamily="34" charset="-78"/>
              </a:rPr>
              <a:t> </a:t>
            </a:r>
            <a:r>
              <a:rPr sz="2100" spc="-38" dirty="0">
                <a:solidFill>
                  <a:srgbClr val="FFFFFF"/>
                </a:solidFill>
                <a:latin typeface="Avenir Book" panose="020B0503020203020204" pitchFamily="34" charset="-78"/>
                <a:cs typeface="Avenir Book" panose="020B0503020203020204" pitchFamily="34" charset="-78"/>
              </a:rPr>
              <a:t>for </a:t>
            </a:r>
            <a:r>
              <a:rPr sz="2100" spc="83" dirty="0">
                <a:solidFill>
                  <a:srgbClr val="FFFFFF"/>
                </a:solidFill>
                <a:latin typeface="Avenir Book" panose="020B0503020203020204" pitchFamily="34" charset="-78"/>
                <a:cs typeface="Avenir Book" panose="020B0503020203020204" pitchFamily="34" charset="-78"/>
              </a:rPr>
              <a:t>transdisciplinary</a:t>
            </a:r>
            <a:r>
              <a:rPr sz="2100" spc="53" dirty="0">
                <a:solidFill>
                  <a:srgbClr val="FFFFFF"/>
                </a:solidFill>
                <a:latin typeface="Avenir Book" panose="020B0503020203020204" pitchFamily="34" charset="-78"/>
                <a:cs typeface="Avenir Book" panose="020B0503020203020204" pitchFamily="34" charset="-78"/>
              </a:rPr>
              <a:t> </a:t>
            </a:r>
            <a:r>
              <a:rPr sz="2100" spc="127" dirty="0">
                <a:solidFill>
                  <a:srgbClr val="FFFFFF"/>
                </a:solidFill>
                <a:latin typeface="Avenir Book" panose="020B0503020203020204" pitchFamily="34" charset="-78"/>
                <a:cs typeface="Avenir Book" panose="020B0503020203020204" pitchFamily="34" charset="-78"/>
              </a:rPr>
              <a:t>ocean</a:t>
            </a:r>
            <a:r>
              <a:rPr sz="2100" spc="75" dirty="0">
                <a:solidFill>
                  <a:srgbClr val="FFFFFF"/>
                </a:solidFill>
                <a:latin typeface="Avenir Book" panose="020B0503020203020204" pitchFamily="34" charset="-78"/>
                <a:cs typeface="Avenir Book" panose="020B0503020203020204" pitchFamily="34" charset="-78"/>
              </a:rPr>
              <a:t> </a:t>
            </a:r>
            <a:r>
              <a:rPr sz="2100" spc="120" dirty="0">
                <a:solidFill>
                  <a:srgbClr val="FFFFFF"/>
                </a:solidFill>
                <a:latin typeface="Avenir Book" panose="020B0503020203020204" pitchFamily="34" charset="-78"/>
                <a:cs typeface="Avenir Book" panose="020B0503020203020204" pitchFamily="34" charset="-78"/>
              </a:rPr>
              <a:t>sciences</a:t>
            </a:r>
            <a:r>
              <a:rPr sz="2100" spc="38" dirty="0">
                <a:solidFill>
                  <a:srgbClr val="FFFFFF"/>
                </a:solidFill>
                <a:latin typeface="Avenir Book" panose="020B0503020203020204" pitchFamily="34" charset="-78"/>
                <a:cs typeface="Avenir Book" panose="020B0503020203020204" pitchFamily="34" charset="-78"/>
              </a:rPr>
              <a:t> </a:t>
            </a:r>
            <a:r>
              <a:rPr sz="2100" spc="113" dirty="0">
                <a:solidFill>
                  <a:srgbClr val="FFFFFF"/>
                </a:solidFill>
                <a:latin typeface="Avenir Book" panose="020B0503020203020204" pitchFamily="34" charset="-78"/>
                <a:cs typeface="Avenir Book" panose="020B0503020203020204" pitchFamily="34" charset="-78"/>
              </a:rPr>
              <a:t>postgraduate</a:t>
            </a:r>
            <a:r>
              <a:rPr sz="2100" spc="60" dirty="0">
                <a:solidFill>
                  <a:srgbClr val="FFFFFF"/>
                </a:solidFill>
                <a:latin typeface="Avenir Book" panose="020B0503020203020204" pitchFamily="34" charset="-78"/>
                <a:cs typeface="Avenir Book" panose="020B0503020203020204" pitchFamily="34" charset="-78"/>
              </a:rPr>
              <a:t> </a:t>
            </a:r>
            <a:r>
              <a:rPr sz="2100" spc="90" dirty="0">
                <a:solidFill>
                  <a:srgbClr val="FFFFFF"/>
                </a:solidFill>
                <a:latin typeface="Avenir Book" panose="020B0503020203020204" pitchFamily="34" charset="-78"/>
                <a:cs typeface="Avenir Book" panose="020B0503020203020204" pitchFamily="34" charset="-78"/>
              </a:rPr>
              <a:t>studies,</a:t>
            </a:r>
            <a:r>
              <a:rPr sz="2100" spc="-23" dirty="0">
                <a:solidFill>
                  <a:srgbClr val="FFFFFF"/>
                </a:solidFill>
                <a:latin typeface="Avenir Book" panose="020B0503020203020204" pitchFamily="34" charset="-78"/>
                <a:cs typeface="Avenir Book" panose="020B0503020203020204" pitchFamily="34" charset="-78"/>
              </a:rPr>
              <a:t> </a:t>
            </a:r>
            <a:r>
              <a:rPr sz="2100" spc="90" dirty="0">
                <a:solidFill>
                  <a:srgbClr val="FFFFFF"/>
                </a:solidFill>
                <a:latin typeface="Avenir Book" panose="020B0503020203020204" pitchFamily="34" charset="-78"/>
                <a:cs typeface="Avenir Book" panose="020B0503020203020204" pitchFamily="34" charset="-78"/>
              </a:rPr>
              <a:t>research</a:t>
            </a:r>
            <a:r>
              <a:rPr sz="2100" spc="53" dirty="0">
                <a:solidFill>
                  <a:srgbClr val="FFFFFF"/>
                </a:solidFill>
                <a:latin typeface="Avenir Book" panose="020B0503020203020204" pitchFamily="34" charset="-78"/>
                <a:cs typeface="Avenir Book" panose="020B0503020203020204" pitchFamily="34" charset="-78"/>
              </a:rPr>
              <a:t> </a:t>
            </a:r>
            <a:r>
              <a:rPr sz="2100" spc="143" dirty="0">
                <a:solidFill>
                  <a:srgbClr val="FFFFFF"/>
                </a:solidFill>
                <a:latin typeface="Avenir Book" panose="020B0503020203020204" pitchFamily="34" charset="-78"/>
                <a:cs typeface="Avenir Book" panose="020B0503020203020204" pitchFamily="34" charset="-78"/>
              </a:rPr>
              <a:t>and</a:t>
            </a:r>
            <a:r>
              <a:rPr sz="2100" spc="83" dirty="0">
                <a:solidFill>
                  <a:srgbClr val="FFFFFF"/>
                </a:solidFill>
                <a:latin typeface="Avenir Book" panose="020B0503020203020204" pitchFamily="34" charset="-78"/>
                <a:cs typeface="Avenir Book" panose="020B0503020203020204" pitchFamily="34" charset="-78"/>
              </a:rPr>
              <a:t> </a:t>
            </a:r>
            <a:r>
              <a:rPr sz="2100" spc="60" dirty="0">
                <a:solidFill>
                  <a:srgbClr val="FFFFFF"/>
                </a:solidFill>
                <a:latin typeface="Avenir Book" panose="020B0503020203020204" pitchFamily="34" charset="-78"/>
                <a:cs typeface="Avenir Book" panose="020B0503020203020204" pitchFamily="34" charset="-78"/>
              </a:rPr>
              <a:t>innovation.</a:t>
            </a:r>
            <a:endParaRPr sz="2100" dirty="0">
              <a:latin typeface="Avenir Book" panose="020B0503020203020204" pitchFamily="34" charset="-78"/>
              <a:cs typeface="Avenir Book" panose="020B0503020203020204" pitchFamily="34" charset="-78"/>
            </a:endParaRPr>
          </a:p>
          <a:p>
            <a:pPr>
              <a:lnSpc>
                <a:spcPct val="100000"/>
              </a:lnSpc>
            </a:pPr>
            <a:endParaRPr sz="2550" dirty="0">
              <a:latin typeface="Avenir Book" panose="020B0503020203020204" pitchFamily="34" charset="-78"/>
              <a:cs typeface="Avenir Book" panose="020B0503020203020204" pitchFamily="34" charset="-78"/>
            </a:endParaRPr>
          </a:p>
          <a:p>
            <a:pPr marL="19050" marR="7620">
              <a:lnSpc>
                <a:spcPts val="2310"/>
              </a:lnSpc>
              <a:spcBef>
                <a:spcPts val="2175"/>
              </a:spcBef>
            </a:pPr>
            <a:r>
              <a:rPr sz="2100" spc="171" dirty="0">
                <a:solidFill>
                  <a:srgbClr val="FFFFFF"/>
                </a:solidFill>
                <a:latin typeface="Avenir Book" panose="020B0503020203020204" pitchFamily="34" charset="-78"/>
                <a:cs typeface="Avenir Book" panose="020B0503020203020204" pitchFamily="34" charset="-78"/>
              </a:rPr>
              <a:t>Design</a:t>
            </a:r>
            <a:r>
              <a:rPr sz="2100" spc="127" dirty="0">
                <a:solidFill>
                  <a:srgbClr val="FFFFFF"/>
                </a:solidFill>
                <a:latin typeface="Avenir Book" panose="020B0503020203020204" pitchFamily="34" charset="-78"/>
                <a:cs typeface="Avenir Book" panose="020B0503020203020204" pitchFamily="34" charset="-78"/>
              </a:rPr>
              <a:t> </a:t>
            </a:r>
            <a:r>
              <a:rPr sz="2100" b="1" spc="113" dirty="0">
                <a:solidFill>
                  <a:srgbClr val="FFFFFF"/>
                </a:solidFill>
                <a:latin typeface="Avenir Book" panose="020B0503020203020204" pitchFamily="34" charset="-78"/>
                <a:cs typeface="Avenir Book" panose="020B0503020203020204" pitchFamily="34" charset="-78"/>
              </a:rPr>
              <a:t>multi-</a:t>
            </a:r>
            <a:r>
              <a:rPr sz="2100" b="1" spc="180" dirty="0">
                <a:solidFill>
                  <a:srgbClr val="FFFFFF"/>
                </a:solidFill>
                <a:latin typeface="Avenir Book" panose="020B0503020203020204" pitchFamily="34" charset="-78"/>
                <a:cs typeface="Avenir Book" panose="020B0503020203020204" pitchFamily="34" charset="-78"/>
              </a:rPr>
              <a:t>purpose</a:t>
            </a:r>
            <a:r>
              <a:rPr sz="2100" b="1" spc="83" dirty="0">
                <a:solidFill>
                  <a:srgbClr val="FFFFFF"/>
                </a:solidFill>
                <a:latin typeface="Avenir Book" panose="020B0503020203020204" pitchFamily="34" charset="-78"/>
                <a:cs typeface="Avenir Book" panose="020B0503020203020204" pitchFamily="34" charset="-78"/>
              </a:rPr>
              <a:t> </a:t>
            </a:r>
            <a:r>
              <a:rPr sz="2100" b="1" spc="127" dirty="0">
                <a:solidFill>
                  <a:srgbClr val="FFFFFF"/>
                </a:solidFill>
                <a:latin typeface="Avenir Book" panose="020B0503020203020204" pitchFamily="34" charset="-78"/>
                <a:cs typeface="Avenir Book" panose="020B0503020203020204" pitchFamily="34" charset="-78"/>
              </a:rPr>
              <a:t>spatial</a:t>
            </a:r>
            <a:r>
              <a:rPr sz="2100" b="1" spc="143" dirty="0">
                <a:solidFill>
                  <a:srgbClr val="FFFFFF"/>
                </a:solidFill>
                <a:latin typeface="Avenir Book" panose="020B0503020203020204" pitchFamily="34" charset="-78"/>
                <a:cs typeface="Avenir Book" panose="020B0503020203020204" pitchFamily="34" charset="-78"/>
              </a:rPr>
              <a:t> precincts</a:t>
            </a:r>
            <a:r>
              <a:rPr sz="2100" b="1" spc="113"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that</a:t>
            </a:r>
            <a:r>
              <a:rPr sz="2100" spc="158"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facilitate</a:t>
            </a:r>
            <a:r>
              <a:rPr sz="2100" spc="165"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the</a:t>
            </a:r>
            <a:r>
              <a:rPr sz="2100" spc="158" dirty="0">
                <a:solidFill>
                  <a:srgbClr val="FFFFFF"/>
                </a:solidFill>
                <a:latin typeface="Avenir Book" panose="020B0503020203020204" pitchFamily="34" charset="-78"/>
                <a:cs typeface="Avenir Book" panose="020B0503020203020204" pitchFamily="34" charset="-78"/>
              </a:rPr>
              <a:t> </a:t>
            </a:r>
            <a:r>
              <a:rPr sz="2100" spc="113" dirty="0">
                <a:solidFill>
                  <a:srgbClr val="FFFFFF"/>
                </a:solidFill>
                <a:latin typeface="Avenir Book" panose="020B0503020203020204" pitchFamily="34" charset="-78"/>
                <a:cs typeface="Avenir Book" panose="020B0503020203020204" pitchFamily="34" charset="-78"/>
              </a:rPr>
              <a:t>co-</a:t>
            </a:r>
            <a:r>
              <a:rPr sz="2100" spc="83" dirty="0">
                <a:solidFill>
                  <a:srgbClr val="FFFFFF"/>
                </a:solidFill>
                <a:latin typeface="Avenir Book" panose="020B0503020203020204" pitchFamily="34" charset="-78"/>
                <a:cs typeface="Avenir Book" panose="020B0503020203020204" pitchFamily="34" charset="-78"/>
              </a:rPr>
              <a:t>location</a:t>
            </a:r>
            <a:r>
              <a:rPr sz="2100" spc="165" dirty="0">
                <a:solidFill>
                  <a:srgbClr val="FFFFFF"/>
                </a:solidFill>
                <a:latin typeface="Avenir Book" panose="020B0503020203020204" pitchFamily="34" charset="-78"/>
                <a:cs typeface="Avenir Book" panose="020B0503020203020204" pitchFamily="34" charset="-78"/>
              </a:rPr>
              <a:t> </a:t>
            </a:r>
            <a:r>
              <a:rPr sz="2100" dirty="0">
                <a:solidFill>
                  <a:srgbClr val="FFFFFF"/>
                </a:solidFill>
                <a:latin typeface="Avenir Book" panose="020B0503020203020204" pitchFamily="34" charset="-78"/>
                <a:cs typeface="Avenir Book" panose="020B0503020203020204" pitchFamily="34" charset="-78"/>
              </a:rPr>
              <a:t>of</a:t>
            </a:r>
            <a:r>
              <a:rPr sz="2100" spc="233" dirty="0">
                <a:solidFill>
                  <a:srgbClr val="FFFFFF"/>
                </a:solidFill>
                <a:latin typeface="Avenir Book" panose="020B0503020203020204" pitchFamily="34" charset="-78"/>
                <a:cs typeface="Avenir Book" panose="020B0503020203020204" pitchFamily="34" charset="-78"/>
              </a:rPr>
              <a:t> </a:t>
            </a:r>
            <a:r>
              <a:rPr sz="2100" spc="90" dirty="0">
                <a:solidFill>
                  <a:srgbClr val="FFFFFF"/>
                </a:solidFill>
                <a:latin typeface="Avenir Book" panose="020B0503020203020204" pitchFamily="34" charset="-78"/>
                <a:cs typeface="Avenir Book" panose="020B0503020203020204" pitchFamily="34" charset="-78"/>
              </a:rPr>
              <a:t>scholars,</a:t>
            </a:r>
            <a:r>
              <a:rPr sz="2100" spc="83" dirty="0">
                <a:solidFill>
                  <a:srgbClr val="FFFFFF"/>
                </a:solidFill>
                <a:latin typeface="Avenir Book" panose="020B0503020203020204" pitchFamily="34" charset="-78"/>
                <a:cs typeface="Avenir Book" panose="020B0503020203020204" pitchFamily="34" charset="-78"/>
              </a:rPr>
              <a:t> </a:t>
            </a:r>
            <a:r>
              <a:rPr sz="2100" spc="75" dirty="0">
                <a:solidFill>
                  <a:srgbClr val="FFFFFF"/>
                </a:solidFill>
                <a:latin typeface="Avenir Book" panose="020B0503020203020204" pitchFamily="34" charset="-78"/>
                <a:cs typeface="Avenir Book" panose="020B0503020203020204" pitchFamily="34" charset="-78"/>
              </a:rPr>
              <a:t>students </a:t>
            </a:r>
            <a:r>
              <a:rPr sz="2100" spc="143" dirty="0">
                <a:solidFill>
                  <a:srgbClr val="FFFFFF"/>
                </a:solidFill>
                <a:latin typeface="Avenir Book" panose="020B0503020203020204" pitchFamily="34" charset="-78"/>
                <a:cs typeface="Avenir Book" panose="020B0503020203020204" pitchFamily="34" charset="-78"/>
              </a:rPr>
              <a:t>and</a:t>
            </a:r>
            <a:r>
              <a:rPr sz="2100" spc="113" dirty="0">
                <a:solidFill>
                  <a:srgbClr val="FFFFFF"/>
                </a:solidFill>
                <a:latin typeface="Avenir Book" panose="020B0503020203020204" pitchFamily="34" charset="-78"/>
                <a:cs typeface="Avenir Book" panose="020B0503020203020204" pitchFamily="34" charset="-78"/>
              </a:rPr>
              <a:t> </a:t>
            </a:r>
            <a:r>
              <a:rPr sz="2100" spc="83" dirty="0">
                <a:solidFill>
                  <a:srgbClr val="FFFFFF"/>
                </a:solidFill>
                <a:latin typeface="Avenir Book" panose="020B0503020203020204" pitchFamily="34" charset="-78"/>
                <a:cs typeface="Avenir Book" panose="020B0503020203020204" pitchFamily="34" charset="-78"/>
              </a:rPr>
              <a:t>partners </a:t>
            </a:r>
            <a:r>
              <a:rPr sz="2100" dirty="0">
                <a:solidFill>
                  <a:srgbClr val="FFFFFF"/>
                </a:solidFill>
                <a:latin typeface="Avenir Book" panose="020B0503020203020204" pitchFamily="34" charset="-78"/>
                <a:cs typeface="Avenir Book" panose="020B0503020203020204" pitchFamily="34" charset="-78"/>
              </a:rPr>
              <a:t>in</a:t>
            </a:r>
            <a:r>
              <a:rPr sz="2100" spc="113" dirty="0">
                <a:solidFill>
                  <a:srgbClr val="FFFFFF"/>
                </a:solidFill>
                <a:latin typeface="Avenir Book" panose="020B0503020203020204" pitchFamily="34" charset="-78"/>
                <a:cs typeface="Avenir Book" panose="020B0503020203020204" pitchFamily="34" charset="-78"/>
              </a:rPr>
              <a:t> </a:t>
            </a:r>
            <a:r>
              <a:rPr sz="2100" spc="105" dirty="0">
                <a:solidFill>
                  <a:srgbClr val="FFFFFF"/>
                </a:solidFill>
                <a:latin typeface="Avenir Book" panose="020B0503020203020204" pitchFamily="34" charset="-78"/>
                <a:cs typeface="Avenir Book" panose="020B0503020203020204" pitchFamily="34" charset="-78"/>
              </a:rPr>
              <a:t>alignment </a:t>
            </a:r>
            <a:r>
              <a:rPr sz="2100" dirty="0">
                <a:solidFill>
                  <a:srgbClr val="FFFFFF"/>
                </a:solidFill>
                <a:latin typeface="Avenir Book" panose="020B0503020203020204" pitchFamily="34" charset="-78"/>
                <a:cs typeface="Avenir Book" panose="020B0503020203020204" pitchFamily="34" charset="-78"/>
              </a:rPr>
              <a:t>with</a:t>
            </a:r>
            <a:r>
              <a:rPr sz="2100" spc="105" dirty="0">
                <a:solidFill>
                  <a:srgbClr val="FFFFFF"/>
                </a:solidFill>
                <a:latin typeface="Avenir Book" panose="020B0503020203020204" pitchFamily="34" charset="-78"/>
                <a:cs typeface="Avenir Book" panose="020B0503020203020204" pitchFamily="34" charset="-78"/>
              </a:rPr>
              <a:t> </a:t>
            </a:r>
            <a:r>
              <a:rPr sz="2100" spc="68" dirty="0">
                <a:solidFill>
                  <a:srgbClr val="FFFFFF"/>
                </a:solidFill>
                <a:latin typeface="Avenir Book" panose="020B0503020203020204" pitchFamily="34" charset="-78"/>
                <a:cs typeface="Avenir Book" panose="020B0503020203020204" pitchFamily="34" charset="-78"/>
              </a:rPr>
              <a:t>outward-</a:t>
            </a:r>
            <a:r>
              <a:rPr sz="2100" spc="120" dirty="0">
                <a:solidFill>
                  <a:srgbClr val="FFFFFF"/>
                </a:solidFill>
                <a:latin typeface="Avenir Book" panose="020B0503020203020204" pitchFamily="34" charset="-78"/>
                <a:cs typeface="Avenir Book" panose="020B0503020203020204" pitchFamily="34" charset="-78"/>
              </a:rPr>
              <a:t>facing</a:t>
            </a:r>
            <a:r>
              <a:rPr sz="2100" spc="90" dirty="0">
                <a:solidFill>
                  <a:srgbClr val="FFFFFF"/>
                </a:solidFill>
                <a:latin typeface="Avenir Book" panose="020B0503020203020204" pitchFamily="34" charset="-78"/>
                <a:cs typeface="Avenir Book" panose="020B0503020203020204" pitchFamily="34" charset="-78"/>
              </a:rPr>
              <a:t> </a:t>
            </a:r>
            <a:r>
              <a:rPr sz="2100" spc="83" dirty="0">
                <a:solidFill>
                  <a:srgbClr val="FFFFFF"/>
                </a:solidFill>
                <a:latin typeface="Avenir Book" panose="020B0503020203020204" pitchFamily="34" charset="-78"/>
                <a:cs typeface="Avenir Book" panose="020B0503020203020204" pitchFamily="34" charset="-78"/>
              </a:rPr>
              <a:t>transdisciplinary </a:t>
            </a:r>
            <a:r>
              <a:rPr sz="2100" spc="127" dirty="0">
                <a:solidFill>
                  <a:srgbClr val="FFFFFF"/>
                </a:solidFill>
                <a:latin typeface="Avenir Book" panose="020B0503020203020204" pitchFamily="34" charset="-78"/>
                <a:cs typeface="Avenir Book" panose="020B0503020203020204" pitchFamily="34" charset="-78"/>
              </a:rPr>
              <a:t>ocean</a:t>
            </a:r>
            <a:r>
              <a:rPr sz="2100" spc="113" dirty="0">
                <a:solidFill>
                  <a:srgbClr val="FFFFFF"/>
                </a:solidFill>
                <a:latin typeface="Avenir Book" panose="020B0503020203020204" pitchFamily="34" charset="-78"/>
                <a:cs typeface="Avenir Book" panose="020B0503020203020204" pitchFamily="34" charset="-78"/>
              </a:rPr>
              <a:t> </a:t>
            </a:r>
            <a:r>
              <a:rPr sz="2100" spc="120" dirty="0">
                <a:solidFill>
                  <a:srgbClr val="FFFFFF"/>
                </a:solidFill>
                <a:latin typeface="Avenir Book" panose="020B0503020203020204" pitchFamily="34" charset="-78"/>
                <a:cs typeface="Avenir Book" panose="020B0503020203020204" pitchFamily="34" charset="-78"/>
              </a:rPr>
              <a:t>sciences</a:t>
            </a:r>
            <a:r>
              <a:rPr sz="2100" spc="68" dirty="0">
                <a:solidFill>
                  <a:srgbClr val="FFFFFF"/>
                </a:solidFill>
                <a:latin typeface="Avenir Book" panose="020B0503020203020204" pitchFamily="34" charset="-78"/>
                <a:cs typeface="Avenir Book" panose="020B0503020203020204" pitchFamily="34" charset="-78"/>
              </a:rPr>
              <a:t> </a:t>
            </a:r>
            <a:r>
              <a:rPr sz="2100" spc="75" dirty="0">
                <a:solidFill>
                  <a:srgbClr val="FFFFFF"/>
                </a:solidFill>
                <a:latin typeface="Avenir Book" panose="020B0503020203020204" pitchFamily="34" charset="-78"/>
                <a:cs typeface="Avenir Book" panose="020B0503020203020204" pitchFamily="34" charset="-78"/>
              </a:rPr>
              <a:t>themes.</a:t>
            </a:r>
            <a:endParaRPr sz="2100" dirty="0">
              <a:latin typeface="Avenir Book" panose="020B0503020203020204" pitchFamily="34" charset="-78"/>
              <a:cs typeface="Avenir Book" panose="020B0503020203020204" pitchFamily="34" charset="-78"/>
            </a:endParaRPr>
          </a:p>
        </p:txBody>
      </p:sp>
      <p:grpSp>
        <p:nvGrpSpPr>
          <p:cNvPr id="31" name="object 31"/>
          <p:cNvGrpSpPr/>
          <p:nvPr/>
        </p:nvGrpSpPr>
        <p:grpSpPr>
          <a:xfrm>
            <a:off x="1333050" y="8950329"/>
            <a:ext cx="1270001" cy="1065848"/>
            <a:chOff x="428244" y="5943600"/>
            <a:chExt cx="710565" cy="710565"/>
          </a:xfrm>
        </p:grpSpPr>
        <p:sp>
          <p:nvSpPr>
            <p:cNvPr id="32" name="object 32"/>
            <p:cNvSpPr/>
            <p:nvPr/>
          </p:nvSpPr>
          <p:spPr>
            <a:xfrm>
              <a:off x="434340" y="5949695"/>
              <a:ext cx="698500" cy="698500"/>
            </a:xfrm>
            <a:custGeom>
              <a:avLst/>
              <a:gdLst/>
              <a:ahLst/>
              <a:cxnLst/>
              <a:rect l="l" t="t" r="r" b="b"/>
              <a:pathLst>
                <a:path w="698500" h="698500">
                  <a:moveTo>
                    <a:pt x="348996" y="0"/>
                  </a:moveTo>
                  <a:lnTo>
                    <a:pt x="301638" y="3185"/>
                  </a:lnTo>
                  <a:lnTo>
                    <a:pt x="256218" y="12466"/>
                  </a:lnTo>
                  <a:lnTo>
                    <a:pt x="213149" y="27425"/>
                  </a:lnTo>
                  <a:lnTo>
                    <a:pt x="172849" y="47647"/>
                  </a:lnTo>
                  <a:lnTo>
                    <a:pt x="135733" y="72716"/>
                  </a:lnTo>
                  <a:lnTo>
                    <a:pt x="102217" y="102217"/>
                  </a:lnTo>
                  <a:lnTo>
                    <a:pt x="72716" y="135733"/>
                  </a:lnTo>
                  <a:lnTo>
                    <a:pt x="47647" y="172849"/>
                  </a:lnTo>
                  <a:lnTo>
                    <a:pt x="27425" y="213149"/>
                  </a:lnTo>
                  <a:lnTo>
                    <a:pt x="12466" y="256218"/>
                  </a:lnTo>
                  <a:lnTo>
                    <a:pt x="3185" y="301638"/>
                  </a:lnTo>
                  <a:lnTo>
                    <a:pt x="0" y="348995"/>
                  </a:lnTo>
                  <a:lnTo>
                    <a:pt x="3185" y="396353"/>
                  </a:lnTo>
                  <a:lnTo>
                    <a:pt x="12466" y="441773"/>
                  </a:lnTo>
                  <a:lnTo>
                    <a:pt x="27425" y="484842"/>
                  </a:lnTo>
                  <a:lnTo>
                    <a:pt x="47647" y="525142"/>
                  </a:lnTo>
                  <a:lnTo>
                    <a:pt x="72716" y="562258"/>
                  </a:lnTo>
                  <a:lnTo>
                    <a:pt x="102217" y="595774"/>
                  </a:lnTo>
                  <a:lnTo>
                    <a:pt x="135733" y="625275"/>
                  </a:lnTo>
                  <a:lnTo>
                    <a:pt x="172849" y="650344"/>
                  </a:lnTo>
                  <a:lnTo>
                    <a:pt x="213149" y="670566"/>
                  </a:lnTo>
                  <a:lnTo>
                    <a:pt x="256218" y="685525"/>
                  </a:lnTo>
                  <a:lnTo>
                    <a:pt x="301638" y="694806"/>
                  </a:lnTo>
                  <a:lnTo>
                    <a:pt x="348996" y="697991"/>
                  </a:lnTo>
                  <a:lnTo>
                    <a:pt x="396353" y="694806"/>
                  </a:lnTo>
                  <a:lnTo>
                    <a:pt x="441773" y="685525"/>
                  </a:lnTo>
                  <a:lnTo>
                    <a:pt x="484842" y="670566"/>
                  </a:lnTo>
                  <a:lnTo>
                    <a:pt x="525142" y="650344"/>
                  </a:lnTo>
                  <a:lnTo>
                    <a:pt x="562258" y="625275"/>
                  </a:lnTo>
                  <a:lnTo>
                    <a:pt x="595774" y="595774"/>
                  </a:lnTo>
                  <a:lnTo>
                    <a:pt x="625275" y="562258"/>
                  </a:lnTo>
                  <a:lnTo>
                    <a:pt x="650344" y="525142"/>
                  </a:lnTo>
                  <a:lnTo>
                    <a:pt x="670566" y="484842"/>
                  </a:lnTo>
                  <a:lnTo>
                    <a:pt x="685525" y="441773"/>
                  </a:lnTo>
                  <a:lnTo>
                    <a:pt x="694806" y="396353"/>
                  </a:lnTo>
                  <a:lnTo>
                    <a:pt x="697992" y="348995"/>
                  </a:lnTo>
                  <a:lnTo>
                    <a:pt x="694806" y="301638"/>
                  </a:lnTo>
                  <a:lnTo>
                    <a:pt x="685525" y="256218"/>
                  </a:lnTo>
                  <a:lnTo>
                    <a:pt x="670566" y="213149"/>
                  </a:lnTo>
                  <a:lnTo>
                    <a:pt x="650344" y="172849"/>
                  </a:lnTo>
                  <a:lnTo>
                    <a:pt x="625275" y="135733"/>
                  </a:lnTo>
                  <a:lnTo>
                    <a:pt x="595774" y="102217"/>
                  </a:lnTo>
                  <a:lnTo>
                    <a:pt x="562258" y="72716"/>
                  </a:lnTo>
                  <a:lnTo>
                    <a:pt x="525142" y="47647"/>
                  </a:lnTo>
                  <a:lnTo>
                    <a:pt x="484842" y="27425"/>
                  </a:lnTo>
                  <a:lnTo>
                    <a:pt x="441773" y="12466"/>
                  </a:lnTo>
                  <a:lnTo>
                    <a:pt x="396353" y="3185"/>
                  </a:lnTo>
                  <a:lnTo>
                    <a:pt x="348996" y="0"/>
                  </a:lnTo>
                  <a:close/>
                </a:path>
              </a:pathLst>
            </a:custGeom>
            <a:solidFill>
              <a:srgbClr val="DAE2F3"/>
            </a:solidFill>
            <a:ln>
              <a:solidFill>
                <a:srgbClr val="071B2C"/>
              </a:solidFill>
            </a:ln>
          </p:spPr>
          <p:txBody>
            <a:bodyPr wrap="square" lIns="0" tIns="0" rIns="0" bIns="0" rtlCol="0"/>
            <a:lstStyle/>
            <a:p>
              <a:endParaRPr sz="2700"/>
            </a:p>
          </p:txBody>
        </p:sp>
        <p:sp>
          <p:nvSpPr>
            <p:cNvPr id="33" name="object 33"/>
            <p:cNvSpPr/>
            <p:nvPr/>
          </p:nvSpPr>
          <p:spPr>
            <a:xfrm>
              <a:off x="434340" y="5949695"/>
              <a:ext cx="698500" cy="698500"/>
            </a:xfrm>
            <a:custGeom>
              <a:avLst/>
              <a:gdLst/>
              <a:ahLst/>
              <a:cxnLst/>
              <a:rect l="l" t="t" r="r" b="b"/>
              <a:pathLst>
                <a:path w="698500" h="698500">
                  <a:moveTo>
                    <a:pt x="0" y="348995"/>
                  </a:moveTo>
                  <a:lnTo>
                    <a:pt x="3185" y="301638"/>
                  </a:lnTo>
                  <a:lnTo>
                    <a:pt x="12466" y="256218"/>
                  </a:lnTo>
                  <a:lnTo>
                    <a:pt x="27425" y="213149"/>
                  </a:lnTo>
                  <a:lnTo>
                    <a:pt x="47647" y="172849"/>
                  </a:lnTo>
                  <a:lnTo>
                    <a:pt x="72716" y="135733"/>
                  </a:lnTo>
                  <a:lnTo>
                    <a:pt x="102217" y="102217"/>
                  </a:lnTo>
                  <a:lnTo>
                    <a:pt x="135733" y="72716"/>
                  </a:lnTo>
                  <a:lnTo>
                    <a:pt x="172849" y="47647"/>
                  </a:lnTo>
                  <a:lnTo>
                    <a:pt x="213149" y="27425"/>
                  </a:lnTo>
                  <a:lnTo>
                    <a:pt x="256218" y="12466"/>
                  </a:lnTo>
                  <a:lnTo>
                    <a:pt x="301638" y="3185"/>
                  </a:lnTo>
                  <a:lnTo>
                    <a:pt x="348996" y="0"/>
                  </a:lnTo>
                  <a:lnTo>
                    <a:pt x="396353" y="3185"/>
                  </a:lnTo>
                  <a:lnTo>
                    <a:pt x="441773" y="12466"/>
                  </a:lnTo>
                  <a:lnTo>
                    <a:pt x="484842" y="27425"/>
                  </a:lnTo>
                  <a:lnTo>
                    <a:pt x="525142" y="47647"/>
                  </a:lnTo>
                  <a:lnTo>
                    <a:pt x="562258" y="72716"/>
                  </a:lnTo>
                  <a:lnTo>
                    <a:pt x="595774" y="102217"/>
                  </a:lnTo>
                  <a:lnTo>
                    <a:pt x="625275" y="135733"/>
                  </a:lnTo>
                  <a:lnTo>
                    <a:pt x="650344" y="172849"/>
                  </a:lnTo>
                  <a:lnTo>
                    <a:pt x="670566" y="213149"/>
                  </a:lnTo>
                  <a:lnTo>
                    <a:pt x="685525" y="256218"/>
                  </a:lnTo>
                  <a:lnTo>
                    <a:pt x="694806" y="301638"/>
                  </a:lnTo>
                  <a:lnTo>
                    <a:pt x="697992" y="348995"/>
                  </a:lnTo>
                  <a:lnTo>
                    <a:pt x="694806" y="396353"/>
                  </a:lnTo>
                  <a:lnTo>
                    <a:pt x="685525" y="441773"/>
                  </a:lnTo>
                  <a:lnTo>
                    <a:pt x="670566" y="484842"/>
                  </a:lnTo>
                  <a:lnTo>
                    <a:pt x="650344" y="525142"/>
                  </a:lnTo>
                  <a:lnTo>
                    <a:pt x="625275" y="562258"/>
                  </a:lnTo>
                  <a:lnTo>
                    <a:pt x="595774" y="595774"/>
                  </a:lnTo>
                  <a:lnTo>
                    <a:pt x="562258" y="625275"/>
                  </a:lnTo>
                  <a:lnTo>
                    <a:pt x="525142" y="650344"/>
                  </a:lnTo>
                  <a:lnTo>
                    <a:pt x="484842" y="670566"/>
                  </a:lnTo>
                  <a:lnTo>
                    <a:pt x="441773" y="685525"/>
                  </a:lnTo>
                  <a:lnTo>
                    <a:pt x="396353" y="694806"/>
                  </a:lnTo>
                  <a:lnTo>
                    <a:pt x="348996" y="697991"/>
                  </a:lnTo>
                  <a:lnTo>
                    <a:pt x="301638" y="694806"/>
                  </a:lnTo>
                  <a:lnTo>
                    <a:pt x="256218" y="685525"/>
                  </a:lnTo>
                  <a:lnTo>
                    <a:pt x="213149" y="670566"/>
                  </a:lnTo>
                  <a:lnTo>
                    <a:pt x="172849" y="650344"/>
                  </a:lnTo>
                  <a:lnTo>
                    <a:pt x="135733" y="625275"/>
                  </a:lnTo>
                  <a:lnTo>
                    <a:pt x="102217" y="595774"/>
                  </a:lnTo>
                  <a:lnTo>
                    <a:pt x="72716" y="562258"/>
                  </a:lnTo>
                  <a:lnTo>
                    <a:pt x="47647" y="525142"/>
                  </a:lnTo>
                  <a:lnTo>
                    <a:pt x="27425" y="484842"/>
                  </a:lnTo>
                  <a:lnTo>
                    <a:pt x="12466" y="441773"/>
                  </a:lnTo>
                  <a:lnTo>
                    <a:pt x="3185" y="396353"/>
                  </a:lnTo>
                  <a:lnTo>
                    <a:pt x="0" y="348995"/>
                  </a:lnTo>
                  <a:close/>
                </a:path>
              </a:pathLst>
            </a:custGeom>
            <a:ln w="12192">
              <a:solidFill>
                <a:srgbClr val="071B2C"/>
              </a:solidFill>
            </a:ln>
          </p:spPr>
          <p:txBody>
            <a:bodyPr wrap="square" lIns="0" tIns="0" rIns="0" bIns="0" rtlCol="0"/>
            <a:lstStyle/>
            <a:p>
              <a:endParaRPr sz="2700"/>
            </a:p>
          </p:txBody>
        </p:sp>
      </p:grpSp>
      <p:pic>
        <p:nvPicPr>
          <p:cNvPr id="34" name="Picture 33">
            <a:extLst>
              <a:ext uri="{FF2B5EF4-FFF2-40B4-BE49-F238E27FC236}">
                <a16:creationId xmlns:a16="http://schemas.microsoft.com/office/drawing/2014/main" id="{90E61AD9-F719-279F-68B9-89EA3FEAAAFA}"/>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5" name="TextBox 34">
            <a:extLst>
              <a:ext uri="{FF2B5EF4-FFF2-40B4-BE49-F238E27FC236}">
                <a16:creationId xmlns:a16="http://schemas.microsoft.com/office/drawing/2014/main" id="{498012AB-F942-D25C-C6CA-46AC6A461A8B}"/>
              </a:ext>
            </a:extLst>
          </p:cNvPr>
          <p:cNvSpPr txBox="1"/>
          <p:nvPr/>
        </p:nvSpPr>
        <p:spPr>
          <a:xfrm>
            <a:off x="-1" y="154106"/>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Principles underpinning ocean sciences strategy</a:t>
            </a:r>
          </a:p>
        </p:txBody>
      </p:sp>
    </p:spTree>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D8D6-F0AA-CE88-FF2E-378B83C2F3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4B6EEA-2DD3-AAE8-D878-C61BCCA09785}"/>
              </a:ext>
            </a:extLst>
          </p:cNvPr>
          <p:cNvSpPr>
            <a:spLocks noGrp="1"/>
          </p:cNvSpPr>
          <p:nvPr>
            <p:ph type="sldNum" sz="quarter" idx="12"/>
          </p:nvPr>
        </p:nvSpPr>
        <p:spPr/>
        <p:txBody>
          <a:bodyPr/>
          <a:lstStyle/>
          <a:p>
            <a:fld id="{B6F15528-21DE-4FAA-801E-634DDDAF4B2B}" type="slidenum">
              <a:rPr lang="en-US" smtClean="0"/>
              <a:pPr/>
              <a:t>12</a:t>
            </a:fld>
            <a:endParaRPr lang="en-US"/>
          </a:p>
        </p:txBody>
      </p:sp>
      <p:pic>
        <p:nvPicPr>
          <p:cNvPr id="4" name="Picture 3">
            <a:extLst>
              <a:ext uri="{FF2B5EF4-FFF2-40B4-BE49-F238E27FC236}">
                <a16:creationId xmlns:a16="http://schemas.microsoft.com/office/drawing/2014/main" id="{C4C79F19-F833-F432-5C3F-09DEECDE7BE3}"/>
              </a:ext>
            </a:extLst>
          </p:cNvPr>
          <p:cNvPicPr>
            <a:picLocks noChangeAspect="1"/>
          </p:cNvPicPr>
          <p:nvPr/>
        </p:nvPicPr>
        <p:blipFill rotWithShape="1">
          <a:blip r:embed="rId2"/>
          <a:srcRect b="79603"/>
          <a:stretch/>
        </p:blipFill>
        <p:spPr>
          <a:xfrm>
            <a:off x="-13063" y="-14288"/>
            <a:ext cx="18314126" cy="1202516"/>
          </a:xfrm>
          <a:prstGeom prst="rect">
            <a:avLst/>
          </a:prstGeom>
        </p:spPr>
      </p:pic>
      <p:pic>
        <p:nvPicPr>
          <p:cNvPr id="5" name="Picture 4">
            <a:extLst>
              <a:ext uri="{FF2B5EF4-FFF2-40B4-BE49-F238E27FC236}">
                <a16:creationId xmlns:a16="http://schemas.microsoft.com/office/drawing/2014/main" id="{A604CFD8-DD28-2DCD-F734-A7CB2DAE7C1A}"/>
              </a:ext>
            </a:extLst>
          </p:cNvPr>
          <p:cNvPicPr>
            <a:picLocks noChangeAspect="1"/>
          </p:cNvPicPr>
          <p:nvPr/>
        </p:nvPicPr>
        <p:blipFill>
          <a:blip r:embed="rId3"/>
          <a:stretch>
            <a:fillRect/>
          </a:stretch>
        </p:blipFill>
        <p:spPr>
          <a:xfrm>
            <a:off x="838200" y="1400955"/>
            <a:ext cx="16611600" cy="8782361"/>
          </a:xfrm>
          <a:prstGeom prst="rect">
            <a:avLst/>
          </a:prstGeom>
        </p:spPr>
      </p:pic>
      <p:sp>
        <p:nvSpPr>
          <p:cNvPr id="6" name="TextBox 5">
            <a:extLst>
              <a:ext uri="{FF2B5EF4-FFF2-40B4-BE49-F238E27FC236}">
                <a16:creationId xmlns:a16="http://schemas.microsoft.com/office/drawing/2014/main" id="{CFEC3F47-378D-918C-5122-932CA5044DA3}"/>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Key focus areas of ocean sciences strategy</a:t>
            </a:r>
          </a:p>
        </p:txBody>
      </p:sp>
    </p:spTree>
    <p:extLst>
      <p:ext uri="{BB962C8B-B14F-4D97-AF65-F5344CB8AC3E}">
        <p14:creationId xmlns:p14="http://schemas.microsoft.com/office/powerpoint/2010/main" val="1769585642"/>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0384E-ADA4-C96B-B00F-7CAA60DEF4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0097D9-0232-9260-5357-93B6AF83E875}"/>
              </a:ext>
            </a:extLst>
          </p:cNvPr>
          <p:cNvSpPr>
            <a:spLocks noGrp="1"/>
          </p:cNvSpPr>
          <p:nvPr>
            <p:ph type="sldNum" sz="quarter" idx="12"/>
          </p:nvPr>
        </p:nvSpPr>
        <p:spPr/>
        <p:txBody>
          <a:bodyPr/>
          <a:lstStyle/>
          <a:p>
            <a:fld id="{B6F15528-21DE-4FAA-801E-634DDDAF4B2B}" type="slidenum">
              <a:rPr lang="en-US" smtClean="0"/>
              <a:pPr/>
              <a:t>13</a:t>
            </a:fld>
            <a:endParaRPr lang="en-US"/>
          </a:p>
        </p:txBody>
      </p:sp>
      <p:graphicFrame>
        <p:nvGraphicFramePr>
          <p:cNvPr id="5" name="Object 4">
            <a:extLst>
              <a:ext uri="{FF2B5EF4-FFF2-40B4-BE49-F238E27FC236}">
                <a16:creationId xmlns:a16="http://schemas.microsoft.com/office/drawing/2014/main" id="{30957B72-BBED-2D15-F34D-5AF8D74A85E2}"/>
              </a:ext>
            </a:extLst>
          </p:cNvPr>
          <p:cNvGraphicFramePr>
            <a:graphicFrameLocks noChangeAspect="1"/>
          </p:cNvGraphicFramePr>
          <p:nvPr>
            <p:extLst>
              <p:ext uri="{D42A27DB-BD31-4B8C-83A1-F6EECF244321}">
                <p14:modId xmlns:p14="http://schemas.microsoft.com/office/powerpoint/2010/main" val="3620297514"/>
              </p:ext>
            </p:extLst>
          </p:nvPr>
        </p:nvGraphicFramePr>
        <p:xfrm>
          <a:off x="1831656" y="0"/>
          <a:ext cx="14373668" cy="10286999"/>
        </p:xfrm>
        <a:graphic>
          <a:graphicData uri="http://schemas.openxmlformats.org/presentationml/2006/ole">
            <mc:AlternateContent xmlns:mc="http://schemas.openxmlformats.org/markup-compatibility/2006">
              <mc:Choice xmlns:v="urn:schemas-microsoft-com:vml" Requires="v">
                <p:oleObj name="Bitmap Image" r:id="rId2" imgW="15119739" imgH="10821093" progId="Paint.Picture">
                  <p:embed/>
                </p:oleObj>
              </mc:Choice>
              <mc:Fallback>
                <p:oleObj name="Bitmap Image" r:id="rId2" imgW="15119739" imgH="10821093" progId="Paint.Picture">
                  <p:embed/>
                  <p:pic>
                    <p:nvPicPr>
                      <p:cNvPr id="5" name="Object 4">
                        <a:extLst>
                          <a:ext uri="{FF2B5EF4-FFF2-40B4-BE49-F238E27FC236}">
                            <a16:creationId xmlns:a16="http://schemas.microsoft.com/office/drawing/2014/main" id="{30957B72-BBED-2D15-F34D-5AF8D74A85E2}"/>
                          </a:ext>
                        </a:extLst>
                      </p:cNvPr>
                      <p:cNvPicPr/>
                      <p:nvPr/>
                    </p:nvPicPr>
                    <p:blipFill>
                      <a:blip r:embed="rId3"/>
                      <a:stretch>
                        <a:fillRect/>
                      </a:stretch>
                    </p:blipFill>
                    <p:spPr>
                      <a:xfrm>
                        <a:off x="1831656" y="0"/>
                        <a:ext cx="14373668" cy="10286999"/>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A8AFC25C-FE6C-EAAC-A0F6-C7B535945241}"/>
              </a:ext>
            </a:extLst>
          </p:cNvPr>
          <p:cNvPicPr>
            <a:picLocks noChangeAspect="1"/>
          </p:cNvPicPr>
          <p:nvPr/>
        </p:nvPicPr>
        <p:blipFill rotWithShape="1">
          <a:blip r:embed="rId4"/>
          <a:srcRect b="79603"/>
          <a:stretch/>
        </p:blipFill>
        <p:spPr>
          <a:xfrm>
            <a:off x="-1" y="1"/>
            <a:ext cx="18314126" cy="1202516"/>
          </a:xfrm>
          <a:prstGeom prst="rect">
            <a:avLst/>
          </a:prstGeom>
        </p:spPr>
      </p:pic>
      <p:sp>
        <p:nvSpPr>
          <p:cNvPr id="7" name="TextBox 6">
            <a:extLst>
              <a:ext uri="{FF2B5EF4-FFF2-40B4-BE49-F238E27FC236}">
                <a16:creationId xmlns:a16="http://schemas.microsoft.com/office/drawing/2014/main" id="{6D0FF2A4-F89A-D940-7ED7-B381AB9B04D7}"/>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transdisciplinary strategy</a:t>
            </a:r>
          </a:p>
        </p:txBody>
      </p:sp>
    </p:spTree>
    <p:extLst>
      <p:ext uri="{BB962C8B-B14F-4D97-AF65-F5344CB8AC3E}">
        <p14:creationId xmlns:p14="http://schemas.microsoft.com/office/powerpoint/2010/main" val="1145837921"/>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E8D24-8064-1546-6625-FC4B70DB0C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6F712E-18BC-E6B0-A65F-17DBD7514C9D}"/>
              </a:ext>
            </a:extLst>
          </p:cNvPr>
          <p:cNvSpPr>
            <a:spLocks noGrp="1"/>
          </p:cNvSpPr>
          <p:nvPr>
            <p:ph type="sldNum" sz="quarter" idx="12"/>
          </p:nvPr>
        </p:nvSpPr>
        <p:spPr/>
        <p:txBody>
          <a:bodyPr/>
          <a:lstStyle/>
          <a:p>
            <a:fld id="{B6F15528-21DE-4FAA-801E-634DDDAF4B2B}" type="slidenum">
              <a:rPr lang="en-US" smtClean="0"/>
              <a:pPr/>
              <a:t>14</a:t>
            </a:fld>
            <a:endParaRPr lang="en-US"/>
          </a:p>
        </p:txBody>
      </p:sp>
      <p:pic>
        <p:nvPicPr>
          <p:cNvPr id="4" name="Picture 3">
            <a:extLst>
              <a:ext uri="{FF2B5EF4-FFF2-40B4-BE49-F238E27FC236}">
                <a16:creationId xmlns:a16="http://schemas.microsoft.com/office/drawing/2014/main" id="{86B24A2B-2184-633C-66E0-F2FE6B80AD17}"/>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C3C73A53-77B6-2FCD-9340-5B4DE62F166C}"/>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transdisciplinary strategy</a:t>
            </a:r>
          </a:p>
        </p:txBody>
      </p:sp>
      <p:pic>
        <p:nvPicPr>
          <p:cNvPr id="6" name="Picture 5">
            <a:extLst>
              <a:ext uri="{FF2B5EF4-FFF2-40B4-BE49-F238E27FC236}">
                <a16:creationId xmlns:a16="http://schemas.microsoft.com/office/drawing/2014/main" id="{ABE73E37-44F9-7815-EEB4-83B7F6DB98CA}"/>
              </a:ext>
            </a:extLst>
          </p:cNvPr>
          <p:cNvPicPr>
            <a:picLocks noChangeAspect="1"/>
          </p:cNvPicPr>
          <p:nvPr/>
        </p:nvPicPr>
        <p:blipFill>
          <a:blip r:embed="rId3"/>
          <a:stretch>
            <a:fillRect/>
          </a:stretch>
        </p:blipFill>
        <p:spPr>
          <a:xfrm>
            <a:off x="-17930" y="1638300"/>
            <a:ext cx="18274519" cy="7669761"/>
          </a:xfrm>
          <a:prstGeom prst="rect">
            <a:avLst/>
          </a:prstGeom>
        </p:spPr>
      </p:pic>
      <p:sp>
        <p:nvSpPr>
          <p:cNvPr id="7" name="TextBox 6">
            <a:extLst>
              <a:ext uri="{FF2B5EF4-FFF2-40B4-BE49-F238E27FC236}">
                <a16:creationId xmlns:a16="http://schemas.microsoft.com/office/drawing/2014/main" id="{AEE03326-A2E0-A123-96E2-7CCD76AD478F}"/>
              </a:ext>
            </a:extLst>
          </p:cNvPr>
          <p:cNvSpPr txBox="1"/>
          <p:nvPr/>
        </p:nvSpPr>
        <p:spPr>
          <a:xfrm>
            <a:off x="228600" y="9710226"/>
            <a:ext cx="17449800" cy="400110"/>
          </a:xfrm>
          <a:prstGeom prst="rect">
            <a:avLst/>
          </a:prstGeom>
          <a:noFill/>
        </p:spPr>
        <p:txBody>
          <a:bodyPr wrap="square">
            <a:spAutoFit/>
          </a:bodyPr>
          <a:lstStyle/>
          <a:p>
            <a:pPr algn="ctr"/>
            <a:r>
              <a:rPr lang="en-ZA" sz="2000" dirty="0">
                <a:latin typeface="Avenir Book" panose="020B0503020203020204" pitchFamily="34" charset="-78"/>
                <a:cs typeface="Avenir Book" panose="020B0503020203020204" pitchFamily="34" charset="-78"/>
                <a:hlinkClick r:id="rId4"/>
              </a:rPr>
              <a:t>https://www.cambridge.org/core/journals/quantitative-plant-biology/article/convergence-and-transdisciplinary-teaching-in-quantitative-biology</a:t>
            </a:r>
            <a:endParaRPr lang="en-ZA" sz="2000" dirty="0">
              <a:latin typeface="Avenir Book" panose="020B0503020203020204" pitchFamily="34" charset="-78"/>
              <a:cs typeface="Avenir Book" panose="020B0503020203020204" pitchFamily="34" charset="-78"/>
            </a:endParaRPr>
          </a:p>
        </p:txBody>
      </p:sp>
    </p:spTree>
    <p:extLst>
      <p:ext uri="{BB962C8B-B14F-4D97-AF65-F5344CB8AC3E}">
        <p14:creationId xmlns:p14="http://schemas.microsoft.com/office/powerpoint/2010/main" val="1441112384"/>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5498EB-71C2-30C2-1926-B0B539E73818}"/>
              </a:ext>
            </a:extLst>
          </p:cNvPr>
          <p:cNvPicPr>
            <a:picLocks noChangeAspect="1"/>
          </p:cNvPicPr>
          <p:nvPr/>
        </p:nvPicPr>
        <p:blipFill>
          <a:blip r:embed="rId2"/>
          <a:stretch>
            <a:fillRect/>
          </a:stretch>
        </p:blipFill>
        <p:spPr>
          <a:xfrm>
            <a:off x="1523999" y="1376649"/>
            <a:ext cx="15011401" cy="8451731"/>
          </a:xfrm>
          <a:prstGeom prst="rect">
            <a:avLst/>
          </a:prstGeom>
        </p:spPr>
      </p:pic>
      <p:pic>
        <p:nvPicPr>
          <p:cNvPr id="4" name="Picture 3">
            <a:extLst>
              <a:ext uri="{FF2B5EF4-FFF2-40B4-BE49-F238E27FC236}">
                <a16:creationId xmlns:a16="http://schemas.microsoft.com/office/drawing/2014/main" id="{CA49ED5A-2472-C14E-DB51-8E3AE9B676EC}"/>
              </a:ext>
            </a:extLst>
          </p:cNvPr>
          <p:cNvPicPr>
            <a:picLocks noChangeAspect="1"/>
          </p:cNvPicPr>
          <p:nvPr/>
        </p:nvPicPr>
        <p:blipFill rotWithShape="1">
          <a:blip r:embed="rId3"/>
          <a:srcRect b="79603"/>
          <a:stretch/>
        </p:blipFill>
        <p:spPr>
          <a:xfrm>
            <a:off x="-1" y="1"/>
            <a:ext cx="18314126" cy="1202516"/>
          </a:xfrm>
          <a:prstGeom prst="rect">
            <a:avLst/>
          </a:prstGeom>
        </p:spPr>
      </p:pic>
      <p:sp>
        <p:nvSpPr>
          <p:cNvPr id="5" name="TextBox 4">
            <a:extLst>
              <a:ext uri="{FF2B5EF4-FFF2-40B4-BE49-F238E27FC236}">
                <a16:creationId xmlns:a16="http://schemas.microsoft.com/office/drawing/2014/main" id="{F49EB3DC-8F24-15EC-BAD3-AF278FCAF6E9}"/>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as an ecosystem of convergence</a:t>
            </a:r>
          </a:p>
        </p:txBody>
      </p:sp>
      <p:sp>
        <p:nvSpPr>
          <p:cNvPr id="6" name="TextBox 5">
            <a:extLst>
              <a:ext uri="{FF2B5EF4-FFF2-40B4-BE49-F238E27FC236}">
                <a16:creationId xmlns:a16="http://schemas.microsoft.com/office/drawing/2014/main" id="{0D3BDE5F-FE4F-EA6F-405F-92403B935FCD}"/>
              </a:ext>
            </a:extLst>
          </p:cNvPr>
          <p:cNvSpPr txBox="1"/>
          <p:nvPr/>
        </p:nvSpPr>
        <p:spPr>
          <a:xfrm>
            <a:off x="1523999" y="9828380"/>
            <a:ext cx="15011401" cy="400111"/>
          </a:xfrm>
          <a:prstGeom prst="rect">
            <a:avLst/>
          </a:prstGeom>
          <a:noFill/>
        </p:spPr>
        <p:txBody>
          <a:bodyPr wrap="square">
            <a:spAutoFit/>
          </a:bodyPr>
          <a:lstStyle/>
          <a:p>
            <a:pPr algn="ctr"/>
            <a:r>
              <a:rPr lang="en-ZA" sz="2000" dirty="0">
                <a:latin typeface="Avenir Next LT Pro" panose="020B0504020202020204" pitchFamily="34" charset="0"/>
                <a:hlinkClick r:id="rId4"/>
              </a:rPr>
              <a:t>https://www.futurelearn.com/info/courses/partnering-for-change/0/steps/91244</a:t>
            </a:r>
            <a:r>
              <a:rPr lang="en-ZA" sz="2000" dirty="0">
                <a:latin typeface="Avenir Next LT Pro" panose="020B0504020202020204" pitchFamily="34" charset="0"/>
              </a:rPr>
              <a:t> </a:t>
            </a:r>
          </a:p>
        </p:txBody>
      </p:sp>
    </p:spTree>
    <p:extLst>
      <p:ext uri="{BB962C8B-B14F-4D97-AF65-F5344CB8AC3E}">
        <p14:creationId xmlns:p14="http://schemas.microsoft.com/office/powerpoint/2010/main" val="2949133777"/>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A228-0722-7B28-AE1B-10AF964AFED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555DAE-2E1F-EC0B-1FBF-422F55DAEE38}"/>
              </a:ext>
            </a:extLst>
          </p:cNvPr>
          <p:cNvSpPr>
            <a:spLocks noGrp="1"/>
          </p:cNvSpPr>
          <p:nvPr>
            <p:ph type="sldNum" sz="quarter" idx="12"/>
          </p:nvPr>
        </p:nvSpPr>
        <p:spPr/>
        <p:txBody>
          <a:bodyPr/>
          <a:lstStyle/>
          <a:p>
            <a:fld id="{B6F15528-21DE-4FAA-801E-634DDDAF4B2B}" type="slidenum">
              <a:rPr lang="en-US" smtClean="0"/>
              <a:pPr/>
              <a:t>16</a:t>
            </a:fld>
            <a:endParaRPr lang="en-US"/>
          </a:p>
        </p:txBody>
      </p:sp>
      <p:pic>
        <p:nvPicPr>
          <p:cNvPr id="4" name="Picture 3">
            <a:extLst>
              <a:ext uri="{FF2B5EF4-FFF2-40B4-BE49-F238E27FC236}">
                <a16:creationId xmlns:a16="http://schemas.microsoft.com/office/drawing/2014/main" id="{6EE02378-803F-4C2C-D448-6AF281105401}"/>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9754BCDE-D01B-0DFC-1127-0099F67E362A}"/>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transdisciplinary capabilities</a:t>
            </a:r>
          </a:p>
        </p:txBody>
      </p:sp>
      <p:graphicFrame>
        <p:nvGraphicFramePr>
          <p:cNvPr id="5" name="Diagram 4">
            <a:extLst>
              <a:ext uri="{FF2B5EF4-FFF2-40B4-BE49-F238E27FC236}">
                <a16:creationId xmlns:a16="http://schemas.microsoft.com/office/drawing/2014/main" id="{782DD072-603B-CF03-1591-21F0B8195017}"/>
              </a:ext>
            </a:extLst>
          </p:cNvPr>
          <p:cNvGraphicFramePr/>
          <p:nvPr>
            <p:extLst>
              <p:ext uri="{D42A27DB-BD31-4B8C-83A1-F6EECF244321}">
                <p14:modId xmlns:p14="http://schemas.microsoft.com/office/powerpoint/2010/main" val="3920939943"/>
              </p:ext>
            </p:extLst>
          </p:nvPr>
        </p:nvGraphicFramePr>
        <p:xfrm>
          <a:off x="381000" y="1485900"/>
          <a:ext cx="17449800" cy="845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1591370"/>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97867-80BC-64D3-392A-A5B6D136F2A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2FE6D07-A7E6-955A-D965-393DCFA1D702}"/>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A02620B3-E971-A26B-46D5-5E5AEB6940DD}"/>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research chairs</a:t>
            </a:r>
          </a:p>
        </p:txBody>
      </p:sp>
      <p:graphicFrame>
        <p:nvGraphicFramePr>
          <p:cNvPr id="5" name="Diagram 4">
            <a:extLst>
              <a:ext uri="{FF2B5EF4-FFF2-40B4-BE49-F238E27FC236}">
                <a16:creationId xmlns:a16="http://schemas.microsoft.com/office/drawing/2014/main" id="{BDDC2E8A-7339-DA79-B75D-62B8EABEE28D}"/>
              </a:ext>
            </a:extLst>
          </p:cNvPr>
          <p:cNvGraphicFramePr/>
          <p:nvPr>
            <p:extLst>
              <p:ext uri="{D42A27DB-BD31-4B8C-83A1-F6EECF244321}">
                <p14:modId xmlns:p14="http://schemas.microsoft.com/office/powerpoint/2010/main" val="1653607798"/>
              </p:ext>
            </p:extLst>
          </p:nvPr>
        </p:nvGraphicFramePr>
        <p:xfrm>
          <a:off x="1676400" y="1638301"/>
          <a:ext cx="15468600" cy="850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9452211"/>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609CD-92E4-6D5C-C7D4-86091C6894E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F961611-C60C-999B-6E1D-F5DF6B9ED6BD}"/>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73017426-0E22-37E8-1264-F9178C401CA0}"/>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transdisciplinary capabilities</a:t>
            </a:r>
          </a:p>
        </p:txBody>
      </p:sp>
      <p:pic>
        <p:nvPicPr>
          <p:cNvPr id="1030" name="Picture 6" descr="Institute for Coastal and Marine Research- CMR | Port Elizabeth">
            <a:extLst>
              <a:ext uri="{FF2B5EF4-FFF2-40B4-BE49-F238E27FC236}">
                <a16:creationId xmlns:a16="http://schemas.microsoft.com/office/drawing/2014/main" id="{C7EBAB12-469E-F912-E367-B05233CA39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3142" y="1910264"/>
            <a:ext cx="426308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shFORCE (@fishforce16) / Posts / X">
            <a:extLst>
              <a:ext uri="{FF2B5EF4-FFF2-40B4-BE49-F238E27FC236}">
                <a16:creationId xmlns:a16="http://schemas.microsoft.com/office/drawing/2014/main" id="{D7AF111A-CE7F-9E21-B60E-E853E73075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05" y="4152900"/>
            <a:ext cx="3458503" cy="345850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2810F86D-2A3D-579F-323F-66689A8365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185" y="7434053"/>
            <a:ext cx="7467600" cy="2489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eNtsa - Faculty of Engineering, the ...">
            <a:extLst>
              <a:ext uri="{FF2B5EF4-FFF2-40B4-BE49-F238E27FC236}">
                <a16:creationId xmlns:a16="http://schemas.microsoft.com/office/drawing/2014/main" id="{A57BAD48-C810-ABA3-FC05-E63A9FB3BE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3142" y="6858000"/>
            <a:ext cx="4654912" cy="3429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An[other] look at vocational and community education">
            <a:extLst>
              <a:ext uri="{FF2B5EF4-FFF2-40B4-BE49-F238E27FC236}">
                <a16:creationId xmlns:a16="http://schemas.microsoft.com/office/drawing/2014/main" id="{BD834757-B342-82FA-CF7A-F1C29CB66E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858347" y="6515100"/>
            <a:ext cx="5120332"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AEON (@Saeonews) / Posts / X">
            <a:extLst>
              <a:ext uri="{FF2B5EF4-FFF2-40B4-BE49-F238E27FC236}">
                <a16:creationId xmlns:a16="http://schemas.microsoft.com/office/drawing/2014/main" id="{FB677B02-B5D3-B10F-741F-6B6E8B656F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692834" y="1311732"/>
            <a:ext cx="5120332" cy="51203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33FA84B-07E9-94D8-9A0D-57199BE2295C}"/>
              </a:ext>
            </a:extLst>
          </p:cNvPr>
          <p:cNvPicPr>
            <a:picLocks noChangeAspect="1"/>
          </p:cNvPicPr>
          <p:nvPr/>
        </p:nvPicPr>
        <p:blipFill>
          <a:blip r:embed="rId9"/>
          <a:stretch>
            <a:fillRect/>
          </a:stretch>
        </p:blipFill>
        <p:spPr>
          <a:xfrm>
            <a:off x="228600" y="1311732"/>
            <a:ext cx="6705599" cy="3782177"/>
          </a:xfrm>
          <a:prstGeom prst="rect">
            <a:avLst/>
          </a:prstGeom>
        </p:spPr>
      </p:pic>
      <p:pic>
        <p:nvPicPr>
          <p:cNvPr id="1026" name="Picture 2" descr="AEON-Africa Earth Observatory Network ...">
            <a:extLst>
              <a:ext uri="{FF2B5EF4-FFF2-40B4-BE49-F238E27FC236}">
                <a16:creationId xmlns:a16="http://schemas.microsoft.com/office/drawing/2014/main" id="{E9CBF40D-CCED-5001-2F73-EFCC47C567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49797" y="5594700"/>
            <a:ext cx="7958626" cy="133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065285"/>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35347-BC27-BE4C-C9DD-AF875720136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9E238DC-CB50-8FA6-AABB-CC53593819D9}"/>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E8687526-1BAF-E47C-1891-128A1444EB3D}"/>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governance: Networked model </a:t>
            </a:r>
          </a:p>
        </p:txBody>
      </p:sp>
      <p:sp>
        <p:nvSpPr>
          <p:cNvPr id="5" name="TextBox 4">
            <a:extLst>
              <a:ext uri="{FF2B5EF4-FFF2-40B4-BE49-F238E27FC236}">
                <a16:creationId xmlns:a16="http://schemas.microsoft.com/office/drawing/2014/main" id="{66DCE895-0F2D-7216-D3DA-6239447545C7}"/>
              </a:ext>
            </a:extLst>
          </p:cNvPr>
          <p:cNvSpPr txBox="1"/>
          <p:nvPr/>
        </p:nvSpPr>
        <p:spPr>
          <a:xfrm>
            <a:off x="304800" y="1562100"/>
            <a:ext cx="5334000" cy="8463855"/>
          </a:xfrm>
          <a:prstGeom prst="rect">
            <a:avLst/>
          </a:prstGeom>
          <a:solidFill>
            <a:schemeClr val="accent1">
              <a:lumMod val="20000"/>
              <a:lumOff val="80000"/>
            </a:schemeClr>
          </a:solidFill>
          <a:ln>
            <a:solidFill>
              <a:srgbClr val="002060"/>
            </a:solidFill>
          </a:ln>
        </p:spPr>
        <p:txBody>
          <a:bodyPr wrap="square">
            <a:spAutoFit/>
          </a:bodyPr>
          <a:lstStyle/>
          <a:p>
            <a:pPr algn="just" defTabSz="342900" eaLnBrk="1" fontAlgn="auto" hangingPunct="1">
              <a:spcBef>
                <a:spcPts val="0"/>
              </a:spcBef>
              <a:spcAft>
                <a:spcPts val="0"/>
              </a:spcAft>
              <a:defRPr/>
            </a:pPr>
            <a:r>
              <a:rPr lang="en-ZA" sz="3200" dirty="0">
                <a:solidFill>
                  <a:prstClr val="black"/>
                </a:solidFill>
                <a:latin typeface="Avenir Book" panose="020B0503020203020204" pitchFamily="34" charset="-78"/>
                <a:cs typeface="Avenir Book" panose="020B0503020203020204" pitchFamily="34" charset="-78"/>
              </a:rPr>
              <a:t>The Senior Director of Ocean Sciences will fulfil the role of leveraging existing and emerging institutional capabilities to foster innovative, transdisciplinary collaboration, positioning the University as a premier destination of choice for ocean sciences.  This will be brokered and facilitated through a networked model in close liaison with all faculties, as well as relevant research and engagement entities, research chairs, and support service divisions.</a:t>
            </a:r>
          </a:p>
        </p:txBody>
      </p:sp>
      <p:pic>
        <p:nvPicPr>
          <p:cNvPr id="72" name="Picture 71">
            <a:extLst>
              <a:ext uri="{FF2B5EF4-FFF2-40B4-BE49-F238E27FC236}">
                <a16:creationId xmlns:a16="http://schemas.microsoft.com/office/drawing/2014/main" id="{F791B571-404A-CD11-C747-4BAEA9FA94EF}"/>
              </a:ext>
            </a:extLst>
          </p:cNvPr>
          <p:cNvPicPr>
            <a:picLocks noChangeAspect="1"/>
          </p:cNvPicPr>
          <p:nvPr/>
        </p:nvPicPr>
        <p:blipFill>
          <a:blip r:embed="rId3"/>
          <a:stretch>
            <a:fillRect/>
          </a:stretch>
        </p:blipFill>
        <p:spPr>
          <a:xfrm>
            <a:off x="6463952" y="1562100"/>
            <a:ext cx="11062048" cy="8478696"/>
          </a:xfrm>
          <a:prstGeom prst="rect">
            <a:avLst/>
          </a:prstGeom>
        </p:spPr>
      </p:pic>
    </p:spTree>
    <p:extLst>
      <p:ext uri="{BB962C8B-B14F-4D97-AF65-F5344CB8AC3E}">
        <p14:creationId xmlns:p14="http://schemas.microsoft.com/office/powerpoint/2010/main" val="2968608670"/>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3457-1B0C-2BDF-0FE1-1DD99B8DAC80}"/>
              </a:ext>
            </a:extLst>
          </p:cNvPr>
          <p:cNvSpPr>
            <a:spLocks noGrp="1"/>
          </p:cNvSpPr>
          <p:nvPr>
            <p:ph type="title"/>
          </p:nvPr>
        </p:nvSpPr>
        <p:spPr>
          <a:xfrm>
            <a:off x="685800" y="3778250"/>
            <a:ext cx="9448800" cy="2730500"/>
          </a:xfrm>
        </p:spPr>
        <p:txBody>
          <a:bodyPr>
            <a:noAutofit/>
          </a:bodyPr>
          <a:lstStyle/>
          <a:p>
            <a:r>
              <a:rPr lang="en-ZA" sz="6000" dirty="0">
                <a:solidFill>
                  <a:srgbClr val="071B2C"/>
                </a:solidFill>
                <a:latin typeface="Avenir Book" panose="020B0503020203020204" pitchFamily="34" charset="-78"/>
                <a:cs typeface="Avenir Book" panose="020B0503020203020204" pitchFamily="34" charset="-78"/>
              </a:rPr>
              <a:t>NELSON MANDELA UNIVERSITY OCEAN SCIENCES STRATEGY IN CONTEXT</a:t>
            </a:r>
          </a:p>
        </p:txBody>
      </p:sp>
      <p:pic>
        <p:nvPicPr>
          <p:cNvPr id="21506" name="Picture 2" descr="About us - Nelson Mandela University">
            <a:extLst>
              <a:ext uri="{FF2B5EF4-FFF2-40B4-BE49-F238E27FC236}">
                <a16:creationId xmlns:a16="http://schemas.microsoft.com/office/drawing/2014/main" id="{A369A375-2650-E7C0-099A-693ED3D4D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1400" y="2324100"/>
            <a:ext cx="5943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28026"/>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a16="http://schemas.microsoft.com/office/drawing/2014/main" id="{703E23E9-6766-49CC-8993-203DB77512C5}"/>
              </a:ext>
            </a:extLst>
          </p:cNvPr>
          <p:cNvPicPr/>
          <p:nvPr/>
        </p:nvPicPr>
        <p:blipFill>
          <a:blip r:embed="rId2" cstate="print">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0" y="2"/>
            <a:ext cx="18288000" cy="10287002"/>
          </a:xfrm>
          <a:prstGeom prst="rect">
            <a:avLst/>
          </a:prstGeom>
        </p:spPr>
      </p:pic>
      <p:sp>
        <p:nvSpPr>
          <p:cNvPr id="6" name="TextBox 5">
            <a:extLst>
              <a:ext uri="{FF2B5EF4-FFF2-40B4-BE49-F238E27FC236}">
                <a16:creationId xmlns:a16="http://schemas.microsoft.com/office/drawing/2014/main" id="{BDF2B9D4-05E3-41B2-8D86-25238B2477BC}"/>
              </a:ext>
            </a:extLst>
          </p:cNvPr>
          <p:cNvSpPr txBox="1"/>
          <p:nvPr/>
        </p:nvSpPr>
        <p:spPr>
          <a:xfrm>
            <a:off x="152400" y="1409700"/>
            <a:ext cx="10820400" cy="3276599"/>
          </a:xfrm>
          <a:prstGeom prst="rect">
            <a:avLst/>
          </a:prstGeom>
        </p:spPr>
        <p:txBody>
          <a:bodyPr vert="horz" lIns="137160" tIns="68580" rIns="137160" bIns="68580" rtlCol="0" anchor="ctr">
            <a:normAutofit/>
          </a:bodyPr>
          <a:lstStyle/>
          <a:p>
            <a:pPr algn="ctr">
              <a:lnSpc>
                <a:spcPct val="90000"/>
              </a:lnSpc>
              <a:spcBef>
                <a:spcPct val="0"/>
              </a:spcBef>
              <a:spcAft>
                <a:spcPts val="900"/>
              </a:spcAft>
            </a:pPr>
            <a:r>
              <a:rPr lang="en-US" sz="4800" b="1" dirty="0">
                <a:solidFill>
                  <a:srgbClr val="2D2D8A">
                    <a:lumMod val="50000"/>
                  </a:srgbClr>
                </a:solidFill>
                <a:latin typeface="Avenir Book" panose="020B0503020203020204" pitchFamily="34" charset="-78"/>
                <a:cs typeface="Avenir Book" panose="020B0503020203020204" pitchFamily="34" charset="-78"/>
              </a:rPr>
              <a:t>Only dedicated Ocean Sciences campus in South Africa</a:t>
            </a:r>
          </a:p>
        </p:txBody>
      </p:sp>
      <p:pic>
        <p:nvPicPr>
          <p:cNvPr id="2" name="Picture 1">
            <a:extLst>
              <a:ext uri="{FF2B5EF4-FFF2-40B4-BE49-F238E27FC236}">
                <a16:creationId xmlns:a16="http://schemas.microsoft.com/office/drawing/2014/main" id="{88CC2B42-829A-F526-5A65-A5C98A5A413E}"/>
              </a:ext>
            </a:extLst>
          </p:cNvPr>
          <p:cNvPicPr>
            <a:picLocks noChangeAspect="1"/>
          </p:cNvPicPr>
          <p:nvPr/>
        </p:nvPicPr>
        <p:blipFill rotWithShape="1">
          <a:blip r:embed="rId4"/>
          <a:srcRect b="79603"/>
          <a:stretch/>
        </p:blipFill>
        <p:spPr>
          <a:xfrm>
            <a:off x="0" y="-2157"/>
            <a:ext cx="18314126" cy="1202516"/>
          </a:xfrm>
          <a:prstGeom prst="rect">
            <a:avLst/>
          </a:prstGeom>
        </p:spPr>
      </p:pic>
      <p:sp>
        <p:nvSpPr>
          <p:cNvPr id="4" name="TextBox 3">
            <a:extLst>
              <a:ext uri="{FF2B5EF4-FFF2-40B4-BE49-F238E27FC236}">
                <a16:creationId xmlns:a16="http://schemas.microsoft.com/office/drawing/2014/main" id="{77134A77-B9DC-F218-E201-90831B090153}"/>
              </a:ext>
            </a:extLst>
          </p:cNvPr>
          <p:cNvSpPr txBox="1"/>
          <p:nvPr/>
        </p:nvSpPr>
        <p:spPr>
          <a:xfrm>
            <a:off x="-26126" y="253946"/>
            <a:ext cx="18314126" cy="861005"/>
          </a:xfrm>
          <a:prstGeom prst="rect">
            <a:avLst/>
          </a:prstGeom>
          <a:noFill/>
        </p:spPr>
        <p:txBody>
          <a:bodyPr wrap="square">
            <a:spAutoFit/>
          </a:bodyPr>
          <a:lstStyle/>
          <a:p>
            <a:pPr marL="449263" algn="ctr">
              <a:lnSpc>
                <a:spcPct val="90000"/>
              </a:lnSpc>
              <a:spcBef>
                <a:spcPct val="0"/>
              </a:spcBef>
              <a:spcAft>
                <a:spcPts val="600"/>
              </a:spcAft>
              <a:tabLst>
                <a:tab pos="4933950" algn="l"/>
              </a:tabLst>
            </a:pPr>
            <a:r>
              <a:rPr lang="en-US" sz="5400" b="1" kern="1200" dirty="0" err="1">
                <a:solidFill>
                  <a:srgbClr val="071B2C"/>
                </a:solidFill>
                <a:latin typeface="Avenir Book" panose="020B0503020203020204" pitchFamily="34" charset="-78"/>
                <a:ea typeface="+mj-ea"/>
                <a:cs typeface="Avenir Book" panose="020B0503020203020204" pitchFamily="34" charset="-78"/>
              </a:rPr>
              <a:t>Modernised</a:t>
            </a:r>
            <a:r>
              <a:rPr lang="en-US" sz="5400" b="1" kern="1200" dirty="0">
                <a:solidFill>
                  <a:srgbClr val="071B2C"/>
                </a:solidFill>
                <a:latin typeface="Avenir Book" panose="020B0503020203020204" pitchFamily="34" charset="-78"/>
                <a:ea typeface="+mj-ea"/>
                <a:cs typeface="Avenir Book" panose="020B0503020203020204" pitchFamily="34" charset="-78"/>
              </a:rPr>
              <a:t> infrastructure and facilities</a:t>
            </a:r>
          </a:p>
        </p:txBody>
      </p:sp>
    </p:spTree>
    <p:extLst>
      <p:ext uri="{BB962C8B-B14F-4D97-AF65-F5344CB8AC3E}">
        <p14:creationId xmlns:p14="http://schemas.microsoft.com/office/powerpoint/2010/main" val="2227228029"/>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advTm="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11C23-853E-CC51-91B9-15E8D1B5A2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7728D3-3679-2CDC-5019-2BD9A4C2C69B}"/>
              </a:ext>
            </a:extLst>
          </p:cNvPr>
          <p:cNvSpPr>
            <a:spLocks noGrp="1"/>
          </p:cNvSpPr>
          <p:nvPr>
            <p:ph type="sldNum" sz="quarter" idx="12"/>
          </p:nvPr>
        </p:nvSpPr>
        <p:spPr/>
        <p:txBody>
          <a:bodyPr/>
          <a:lstStyle/>
          <a:p>
            <a:fld id="{B6F15528-21DE-4FAA-801E-634DDDAF4B2B}" type="slidenum">
              <a:rPr lang="en-US" smtClean="0"/>
              <a:pPr/>
              <a:t>21</a:t>
            </a:fld>
            <a:endParaRPr lang="en-US"/>
          </a:p>
        </p:txBody>
      </p:sp>
      <p:pic>
        <p:nvPicPr>
          <p:cNvPr id="4" name="Picture 3">
            <a:extLst>
              <a:ext uri="{FF2B5EF4-FFF2-40B4-BE49-F238E27FC236}">
                <a16:creationId xmlns:a16="http://schemas.microsoft.com/office/drawing/2014/main" id="{5D0EC9B9-13BF-D427-6468-90228874F59F}"/>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3" name="TextBox 2">
            <a:extLst>
              <a:ext uri="{FF2B5EF4-FFF2-40B4-BE49-F238E27FC236}">
                <a16:creationId xmlns:a16="http://schemas.microsoft.com/office/drawing/2014/main" id="{A2AA86FC-F76A-9F1D-CE1E-3E55A8056D5E}"/>
              </a:ext>
            </a:extLst>
          </p:cNvPr>
          <p:cNvSpPr txBox="1"/>
          <p:nvPr/>
        </p:nvSpPr>
        <p:spPr>
          <a:xfrm>
            <a:off x="0" y="148035"/>
            <a:ext cx="18288000" cy="923330"/>
          </a:xfrm>
          <a:prstGeom prst="rect">
            <a:avLst/>
          </a:prstGeom>
          <a:noFill/>
        </p:spPr>
        <p:txBody>
          <a:bodyPr wrap="square">
            <a:spAutoFit/>
          </a:bodyPr>
          <a:lstStyle/>
          <a:p>
            <a:pPr algn="ctr"/>
            <a:r>
              <a:rPr lang="en-US" sz="5400" b="1" dirty="0">
                <a:solidFill>
                  <a:srgbClr val="071B2C"/>
                </a:solidFill>
                <a:latin typeface="Avenir Book" panose="020B0503020203020204" pitchFamily="34" charset="-78"/>
                <a:cs typeface="Avenir Book" panose="020B0503020203020204" pitchFamily="34" charset="-78"/>
              </a:rPr>
              <a:t>Ocean sciences governance: Hub and spokes model</a:t>
            </a:r>
          </a:p>
        </p:txBody>
      </p:sp>
      <p:pic>
        <p:nvPicPr>
          <p:cNvPr id="64" name="Picture 63">
            <a:extLst>
              <a:ext uri="{FF2B5EF4-FFF2-40B4-BE49-F238E27FC236}">
                <a16:creationId xmlns:a16="http://schemas.microsoft.com/office/drawing/2014/main" id="{236BD72A-3314-E67D-8AFB-8DF1BF17F492}"/>
              </a:ext>
            </a:extLst>
          </p:cNvPr>
          <p:cNvPicPr>
            <a:picLocks noChangeAspect="1"/>
          </p:cNvPicPr>
          <p:nvPr/>
        </p:nvPicPr>
        <p:blipFill>
          <a:blip r:embed="rId3"/>
          <a:stretch>
            <a:fillRect/>
          </a:stretch>
        </p:blipFill>
        <p:spPr>
          <a:xfrm>
            <a:off x="4724400" y="1286421"/>
            <a:ext cx="9448800" cy="8872331"/>
          </a:xfrm>
          <a:prstGeom prst="rect">
            <a:avLst/>
          </a:prstGeom>
        </p:spPr>
      </p:pic>
    </p:spTree>
    <p:extLst>
      <p:ext uri="{BB962C8B-B14F-4D97-AF65-F5344CB8AC3E}">
        <p14:creationId xmlns:p14="http://schemas.microsoft.com/office/powerpoint/2010/main" val="3540329403"/>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93" name="Rectangle 7192">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6454" y="6866962"/>
            <a:ext cx="17224407" cy="2849741"/>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1F33085-2130-608A-1A8A-1F4D43B9F8F3}"/>
              </a:ext>
            </a:extLst>
          </p:cNvPr>
          <p:cNvSpPr txBox="1"/>
          <p:nvPr/>
        </p:nvSpPr>
        <p:spPr>
          <a:xfrm>
            <a:off x="476455" y="6869399"/>
            <a:ext cx="17224406" cy="2847303"/>
          </a:xfrm>
          <a:prstGeom prst="rect">
            <a:avLst/>
          </a:prstGeom>
          <a:solidFill>
            <a:srgbClr val="071B2C"/>
          </a:solidFill>
        </p:spPr>
        <p:txBody>
          <a:bodyPr vert="horz" lIns="91440" tIns="45720" rIns="91440" bIns="45720" rtlCol="0" anchor="ctr">
            <a:normAutofit/>
          </a:bodyPr>
          <a:lstStyle/>
          <a:p>
            <a:pPr marL="449263">
              <a:lnSpc>
                <a:spcPct val="90000"/>
              </a:lnSpc>
              <a:spcBef>
                <a:spcPct val="0"/>
              </a:spcBef>
              <a:spcAft>
                <a:spcPts val="600"/>
              </a:spcAft>
              <a:tabLst>
                <a:tab pos="4933950" algn="l"/>
              </a:tabLst>
            </a:pPr>
            <a:r>
              <a:rPr lang="en-US" sz="6000" b="1" kern="1200" dirty="0">
                <a:solidFill>
                  <a:srgbClr val="FFFFFF"/>
                </a:solidFill>
                <a:latin typeface="Avenir Book" panose="020B0503020203020204" pitchFamily="34" charset="-78"/>
                <a:ea typeface="+mj-ea"/>
                <a:cs typeface="Avenir Book" panose="020B0503020203020204" pitchFamily="34" charset="-78"/>
              </a:rPr>
              <a:t>Ocean sciences infrastructure &amp; facilities</a:t>
            </a:r>
          </a:p>
          <a:p>
            <a:pPr marL="449263" indent="-363538">
              <a:lnSpc>
                <a:spcPct val="90000"/>
              </a:lnSpc>
              <a:spcBef>
                <a:spcPct val="0"/>
              </a:spcBef>
              <a:spcAft>
                <a:spcPts val="600"/>
              </a:spcAft>
              <a:tabLst>
                <a:tab pos="4933950" algn="l"/>
              </a:tabLst>
            </a:pPr>
            <a:r>
              <a:rPr lang="en-US" sz="6000" b="1" kern="1200" dirty="0">
                <a:solidFill>
                  <a:srgbClr val="FFFFFF"/>
                </a:solidFill>
                <a:latin typeface="Avenir Book" panose="020B0503020203020204" pitchFamily="34" charset="-78"/>
                <a:ea typeface="+mj-ea"/>
                <a:cs typeface="Avenir Book" panose="020B0503020203020204" pitchFamily="34" charset="-78"/>
              </a:rPr>
              <a:t> </a:t>
            </a:r>
          </a:p>
        </p:txBody>
      </p:sp>
      <p:pic>
        <p:nvPicPr>
          <p:cNvPr id="1030" name="Picture 6">
            <a:extLst>
              <a:ext uri="{FF2B5EF4-FFF2-40B4-BE49-F238E27FC236}">
                <a16:creationId xmlns:a16="http://schemas.microsoft.com/office/drawing/2014/main" id="{4AC6EB2B-515D-4FA3-958C-C2BDEE6690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5717" r="3" b="64"/>
          <a:stretch>
            <a:fillRect/>
          </a:stretch>
        </p:blipFill>
        <p:spPr bwMode="auto">
          <a:xfrm>
            <a:off x="461760" y="482599"/>
            <a:ext cx="5690208" cy="301582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ome - Faculty of Engineering, the Built Environment and Technology">
            <a:extLst>
              <a:ext uri="{FF2B5EF4-FFF2-40B4-BE49-F238E27FC236}">
                <a16:creationId xmlns:a16="http://schemas.microsoft.com/office/drawing/2014/main" id="{1CE9FA5B-CF67-D897-6D1C-5245A922D2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264" r="6099" b="-2"/>
          <a:stretch>
            <a:fillRect/>
          </a:stretch>
        </p:blipFill>
        <p:spPr bwMode="auto">
          <a:xfrm>
            <a:off x="6292438" y="482602"/>
            <a:ext cx="5696355" cy="301582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FE66349-4137-037F-7F27-172BEFE94A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t="15973" r="-3" b="-3"/>
          <a:stretch>
            <a:fillRect/>
          </a:stretch>
        </p:blipFill>
        <p:spPr bwMode="auto">
          <a:xfrm>
            <a:off x="12129264" y="482601"/>
            <a:ext cx="5696976" cy="30158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0CF1BFD-106A-C03F-C3E9-2CA79884869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t="1724" r="-2" b="4083"/>
          <a:stretch>
            <a:fillRect/>
          </a:stretch>
        </p:blipFill>
        <p:spPr bwMode="auto">
          <a:xfrm>
            <a:off x="461760" y="3635584"/>
            <a:ext cx="5692140" cy="30158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01D31886-15B5-7BF5-339B-30C82C74576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15022" r="-2" b="5474"/>
          <a:stretch>
            <a:fillRect/>
          </a:stretch>
        </p:blipFill>
        <p:spPr bwMode="auto">
          <a:xfrm>
            <a:off x="6285270" y="3633142"/>
            <a:ext cx="5692140" cy="302070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9A70943B-3D61-59D8-DDB4-B287FFD7067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t="5809" r="-2" b="-2"/>
          <a:stretch>
            <a:fillRect/>
          </a:stretch>
        </p:blipFill>
        <p:spPr bwMode="auto">
          <a:xfrm>
            <a:off x="12140091" y="3633145"/>
            <a:ext cx="5692140" cy="3015827"/>
          </a:xfrm>
          <a:prstGeom prst="rect">
            <a:avLst/>
          </a:prstGeom>
          <a:noFill/>
          <a:extLst>
            <a:ext uri="{909E8E84-426E-40DD-AFC4-6F175D3DCCD1}">
              <a14:hiddenFill xmlns:a14="http://schemas.microsoft.com/office/drawing/2010/main">
                <a:solidFill>
                  <a:srgbClr val="FFFFFF"/>
                </a:solidFill>
              </a14:hiddenFill>
            </a:ext>
          </a:extLst>
        </p:spPr>
      </p:pic>
      <p:cxnSp>
        <p:nvCxnSpPr>
          <p:cNvPr id="7195" name="Straight Connector 7194">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1944" y="8541145"/>
            <a:ext cx="13716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776438"/>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99FEF-C1A5-1129-41B4-6899C6EFD5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E44E24-0B12-FAAD-2061-7CF7C5596227}"/>
              </a:ext>
            </a:extLst>
          </p:cNvPr>
          <p:cNvSpPr>
            <a:spLocks noGrp="1"/>
          </p:cNvSpPr>
          <p:nvPr>
            <p:ph type="sldNum" sz="quarter" idx="12"/>
          </p:nvPr>
        </p:nvSpPr>
        <p:spPr/>
        <p:txBody>
          <a:bodyPr/>
          <a:lstStyle/>
          <a:p>
            <a:fld id="{B6F15528-21DE-4FAA-801E-634DDDAF4B2B}" type="slidenum">
              <a:rPr lang="en-US" smtClean="0"/>
              <a:pPr/>
              <a:t>23</a:t>
            </a:fld>
            <a:endParaRPr lang="en-US"/>
          </a:p>
        </p:txBody>
      </p:sp>
      <p:pic>
        <p:nvPicPr>
          <p:cNvPr id="3" name="Picture 2">
            <a:extLst>
              <a:ext uri="{FF2B5EF4-FFF2-40B4-BE49-F238E27FC236}">
                <a16:creationId xmlns:a16="http://schemas.microsoft.com/office/drawing/2014/main" id="{23349B20-6559-12A0-C906-4D69EBE966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570" y="1202517"/>
            <a:ext cx="9079224" cy="90708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1924413-092E-7B72-D75D-A3806796CBBF}"/>
              </a:ext>
            </a:extLst>
          </p:cNvPr>
          <p:cNvPicPr>
            <a:picLocks noChangeAspect="1"/>
          </p:cNvPicPr>
          <p:nvPr/>
        </p:nvPicPr>
        <p:blipFill rotWithShape="1">
          <a:blip r:embed="rId3"/>
          <a:srcRect b="79603"/>
          <a:stretch/>
        </p:blipFill>
        <p:spPr>
          <a:xfrm>
            <a:off x="-1" y="1"/>
            <a:ext cx="18314126" cy="1202516"/>
          </a:xfrm>
          <a:prstGeom prst="rect">
            <a:avLst/>
          </a:prstGeom>
        </p:spPr>
      </p:pic>
      <p:sp>
        <p:nvSpPr>
          <p:cNvPr id="5" name="TextBox 4">
            <a:extLst>
              <a:ext uri="{FF2B5EF4-FFF2-40B4-BE49-F238E27FC236}">
                <a16:creationId xmlns:a16="http://schemas.microsoft.com/office/drawing/2014/main" id="{9CF31833-49C5-DEC9-A076-A460BD1243B5}"/>
              </a:ext>
            </a:extLst>
          </p:cNvPr>
          <p:cNvSpPr txBox="1"/>
          <p:nvPr/>
        </p:nvSpPr>
        <p:spPr>
          <a:xfrm>
            <a:off x="-26125" y="139594"/>
            <a:ext cx="18314125" cy="923330"/>
          </a:xfrm>
          <a:prstGeom prst="rect">
            <a:avLst/>
          </a:prstGeom>
          <a:noFill/>
        </p:spPr>
        <p:txBody>
          <a:bodyPr wrap="square">
            <a:spAutoFit/>
          </a:bodyPr>
          <a:lstStyle/>
          <a:p>
            <a:pPr algn="ctr"/>
            <a:r>
              <a:rPr lang="en-US" sz="5400" b="1" dirty="0">
                <a:solidFill>
                  <a:srgbClr val="002060"/>
                </a:solidFill>
                <a:latin typeface="Avenir Book" panose="020B0503020203020204" pitchFamily="34" charset="-78"/>
                <a:cs typeface="Avenir Book" panose="020B0503020203020204" pitchFamily="34" charset="-78"/>
              </a:rPr>
              <a:t>Ocean sciences quintuple helix partnerships</a:t>
            </a:r>
          </a:p>
        </p:txBody>
      </p:sp>
      <p:sp>
        <p:nvSpPr>
          <p:cNvPr id="7" name="TextBox 6">
            <a:extLst>
              <a:ext uri="{FF2B5EF4-FFF2-40B4-BE49-F238E27FC236}">
                <a16:creationId xmlns:a16="http://schemas.microsoft.com/office/drawing/2014/main" id="{8B5043A5-11F4-DD5C-51FB-909BA6557558}"/>
              </a:ext>
            </a:extLst>
          </p:cNvPr>
          <p:cNvSpPr txBox="1"/>
          <p:nvPr/>
        </p:nvSpPr>
        <p:spPr>
          <a:xfrm>
            <a:off x="9664077" y="1543960"/>
            <a:ext cx="8153400" cy="8387937"/>
          </a:xfrm>
          <a:prstGeom prst="rect">
            <a:avLst/>
          </a:prstGeom>
          <a:noFill/>
        </p:spPr>
        <p:txBody>
          <a:bodyPr wrap="square">
            <a:spAutoFit/>
          </a:bodyPr>
          <a:lstStyle/>
          <a:p>
            <a:pPr marL="342900" marR="0" lvl="0" indent="-342900" algn="just">
              <a:lnSpc>
                <a:spcPct val="115000"/>
              </a:lnSpc>
              <a:spcAft>
                <a:spcPts val="1000"/>
              </a:spcAft>
              <a:buFont typeface="Symbol" panose="05050102010706020507" pitchFamily="18" charset="2"/>
              <a:buChar char=""/>
            </a:pPr>
            <a:r>
              <a:rPr lang="en-ZA" sz="2100" dirty="0"/>
              <a:t>A pillar of the Ocean Sciences Strategy is to forge mutually beneficial quintuple helix partnerships with civil society, industry, government, and other post-school educational institutions nationally, on the African continent, and internationally. </a:t>
            </a:r>
          </a:p>
          <a:p>
            <a:pPr marL="342900" indent="-342900" algn="just">
              <a:lnSpc>
                <a:spcPct val="115000"/>
              </a:lnSpc>
              <a:spcAft>
                <a:spcPts val="1000"/>
              </a:spcAft>
              <a:buFont typeface="Symbol" panose="05050102010706020507" pitchFamily="18" charset="2"/>
              <a:buChar char=""/>
            </a:pPr>
            <a:r>
              <a:rPr lang="en-ZA" sz="2100" dirty="0"/>
              <a:t>The University is progressively building towards creating a conducive ecosystem for convergence where university staff and students can come together with external stakeholders to address multi-faceted sustainability challenges. </a:t>
            </a:r>
          </a:p>
          <a:p>
            <a:pPr marL="342900" marR="0" lvl="0" indent="-342900" algn="just">
              <a:lnSpc>
                <a:spcPct val="115000"/>
              </a:lnSpc>
              <a:spcAft>
                <a:spcPts val="1000"/>
              </a:spcAft>
              <a:buFont typeface="Symbol" panose="05050102010706020507" pitchFamily="18" charset="2"/>
              <a:buChar char=""/>
            </a:pPr>
            <a:r>
              <a:rPr lang="en-ZA" sz="2100" dirty="0"/>
              <a:t>The relationships between the actors are the context for achieving value-creating outcomes that none of the parties could have achieved alone (Hasche, Höglund &amp; Linton, 2019: 3-5). </a:t>
            </a:r>
          </a:p>
          <a:p>
            <a:pPr marL="342900" marR="0" lvl="0" indent="-342900" algn="just">
              <a:lnSpc>
                <a:spcPct val="115000"/>
              </a:lnSpc>
              <a:spcAft>
                <a:spcPts val="1000"/>
              </a:spcAft>
              <a:buFont typeface="Symbol" panose="05050102010706020507" pitchFamily="18" charset="2"/>
              <a:buChar char=""/>
            </a:pPr>
            <a:r>
              <a:rPr lang="en-ZA" sz="2100" dirty="0"/>
              <a:t>The quintuple helix has emerged as a transdisciplinary perspective that strives to achieve a sustainable balance between the development paths of society and the economy, with their natural environments (</a:t>
            </a:r>
            <a:r>
              <a:rPr lang="en-ZA" sz="2100" dirty="0" err="1"/>
              <a:t>Carayannis</a:t>
            </a:r>
            <a:r>
              <a:rPr lang="en-ZA" sz="2100" dirty="0"/>
              <a:t> &amp; Campbell, 2011; Mineiro, de Souza &amp; de Castro, 2021). </a:t>
            </a:r>
          </a:p>
          <a:p>
            <a:pPr marL="342900" marR="0" lvl="0" indent="-342900" algn="just">
              <a:lnSpc>
                <a:spcPct val="115000"/>
              </a:lnSpc>
              <a:spcAft>
                <a:spcPts val="1000"/>
              </a:spcAft>
              <a:buFont typeface="Symbol" panose="05050102010706020507" pitchFamily="18" charset="2"/>
              <a:buChar char=""/>
            </a:pPr>
            <a:r>
              <a:rPr lang="en-ZA" sz="2100" dirty="0"/>
              <a:t>This aligns well with the intentions of Mandela University to position itself as a socially embedded university where engagement is conceptualised as convergence or the coming together of university and community to co-create knowledge through impactful, real-life programmes that promote sustainability (Muthwa, 2018). </a:t>
            </a:r>
          </a:p>
        </p:txBody>
      </p:sp>
    </p:spTree>
    <p:extLst>
      <p:ext uri="{BB962C8B-B14F-4D97-AF65-F5344CB8AC3E}">
        <p14:creationId xmlns:p14="http://schemas.microsoft.com/office/powerpoint/2010/main" val="1950780528"/>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7DCD32-37E0-A97A-0671-77E6DFD0DA91}"/>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4" name="Title 1">
            <a:extLst>
              <a:ext uri="{FF2B5EF4-FFF2-40B4-BE49-F238E27FC236}">
                <a16:creationId xmlns:a16="http://schemas.microsoft.com/office/drawing/2014/main" id="{2EBF197B-8520-C5B1-08B8-70714464FC4A}"/>
              </a:ext>
            </a:extLst>
          </p:cNvPr>
          <p:cNvSpPr txBox="1">
            <a:spLocks/>
          </p:cNvSpPr>
          <p:nvPr/>
        </p:nvSpPr>
        <p:spPr>
          <a:xfrm>
            <a:off x="587370" y="153220"/>
            <a:ext cx="17020902" cy="992780"/>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5400" b="1" dirty="0">
                <a:solidFill>
                  <a:srgbClr val="002060"/>
                </a:solidFill>
                <a:latin typeface="Avenir Book" panose="020B0503020203020204" pitchFamily="34" charset="-78"/>
                <a:cs typeface="Avenir Book" panose="020B0503020203020204" pitchFamily="34" charset="-78"/>
              </a:rPr>
              <a:t>Infrastructure advancing science for society</a:t>
            </a:r>
          </a:p>
        </p:txBody>
      </p:sp>
      <p:sp>
        <p:nvSpPr>
          <p:cNvPr id="6" name="TextBox 5">
            <a:extLst>
              <a:ext uri="{FF2B5EF4-FFF2-40B4-BE49-F238E27FC236}">
                <a16:creationId xmlns:a16="http://schemas.microsoft.com/office/drawing/2014/main" id="{988037A8-4BF4-3DB8-BAA2-AC79C5DE61B8}"/>
              </a:ext>
            </a:extLst>
          </p:cNvPr>
          <p:cNvSpPr txBox="1"/>
          <p:nvPr/>
        </p:nvSpPr>
        <p:spPr>
          <a:xfrm>
            <a:off x="587370" y="1379135"/>
            <a:ext cx="17167230" cy="2062103"/>
          </a:xfrm>
          <a:prstGeom prst="rect">
            <a:avLst/>
          </a:prstGeom>
          <a:noFill/>
        </p:spPr>
        <p:txBody>
          <a:bodyPr wrap="square">
            <a:spAutoFit/>
          </a:bodyPr>
          <a:lstStyle/>
          <a:p>
            <a:pPr algn="ctr"/>
            <a:r>
              <a:rPr lang="en-ZA" sz="3200" b="0" i="0" dirty="0">
                <a:solidFill>
                  <a:srgbClr val="363636"/>
                </a:solidFill>
                <a:effectLst/>
                <a:latin typeface="Avenir Book" panose="020B0503020203020204" pitchFamily="34" charset="-78"/>
                <a:cs typeface="Avenir Book" panose="020B0503020203020204" pitchFamily="34" charset="-78"/>
              </a:rPr>
              <a:t>The Science Centre was established as an expression of the University's commitment to being an engaged, socially responsive institution, dedicated to inspiring young people to become the next generation of scientists and innovators through a transdisciplinary approach to Science, Technology, Engineering, Arts, and Mathematics (STEAM) education. </a:t>
            </a:r>
            <a:endParaRPr lang="en-ZA" sz="3200" dirty="0">
              <a:latin typeface="Avenir Book" panose="020B0503020203020204" pitchFamily="34" charset="-78"/>
              <a:cs typeface="Avenir Book" panose="020B0503020203020204" pitchFamily="34" charset="-78"/>
            </a:endParaRPr>
          </a:p>
        </p:txBody>
      </p:sp>
      <p:pic>
        <p:nvPicPr>
          <p:cNvPr id="9" name="Picture 8">
            <a:extLst>
              <a:ext uri="{FF2B5EF4-FFF2-40B4-BE49-F238E27FC236}">
                <a16:creationId xmlns:a16="http://schemas.microsoft.com/office/drawing/2014/main" id="{180FA456-8421-248B-4DF0-2A6EF233D70C}"/>
              </a:ext>
            </a:extLst>
          </p:cNvPr>
          <p:cNvPicPr>
            <a:picLocks noChangeAspect="1"/>
          </p:cNvPicPr>
          <p:nvPr/>
        </p:nvPicPr>
        <p:blipFill>
          <a:blip r:embed="rId3"/>
          <a:stretch>
            <a:fillRect/>
          </a:stretch>
        </p:blipFill>
        <p:spPr>
          <a:xfrm>
            <a:off x="4381500" y="3617856"/>
            <a:ext cx="9525000" cy="6353175"/>
          </a:xfrm>
          <a:prstGeom prst="rect">
            <a:avLst/>
          </a:prstGeom>
        </p:spPr>
      </p:pic>
    </p:spTree>
    <p:extLst>
      <p:ext uri="{BB962C8B-B14F-4D97-AF65-F5344CB8AC3E}">
        <p14:creationId xmlns:p14="http://schemas.microsoft.com/office/powerpoint/2010/main" val="3415565969"/>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406D-E849-9C52-7A49-F856E990F0E9}"/>
              </a:ext>
            </a:extLst>
          </p:cNvPr>
          <p:cNvSpPr>
            <a:spLocks noGrp="1"/>
          </p:cNvSpPr>
          <p:nvPr>
            <p:ph type="title"/>
          </p:nvPr>
        </p:nvSpPr>
        <p:spPr>
          <a:xfrm>
            <a:off x="762000" y="4305300"/>
            <a:ext cx="9982200" cy="2209800"/>
          </a:xfrm>
        </p:spPr>
        <p:txBody>
          <a:bodyPr>
            <a:normAutofit/>
          </a:bodyPr>
          <a:lstStyle/>
          <a:p>
            <a:r>
              <a:rPr lang="en-ZA" sz="6000" dirty="0">
                <a:solidFill>
                  <a:srgbClr val="071B2C"/>
                </a:solidFill>
                <a:latin typeface="Avenir Book" panose="020B0503020203020204" pitchFamily="34" charset="-78"/>
                <a:cs typeface="Avenir Book" panose="020B0503020203020204" pitchFamily="34" charset="-78"/>
              </a:rPr>
              <a:t>CONCLUDING REMARKS </a:t>
            </a:r>
          </a:p>
        </p:txBody>
      </p:sp>
      <p:pic>
        <p:nvPicPr>
          <p:cNvPr id="4" name="Picture 2" descr="About us - Nelson Mandela University">
            <a:extLst>
              <a:ext uri="{FF2B5EF4-FFF2-40B4-BE49-F238E27FC236}">
                <a16:creationId xmlns:a16="http://schemas.microsoft.com/office/drawing/2014/main" id="{A3A2369F-A06B-17FF-C2F0-BFE46538F3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1400" y="2324100"/>
            <a:ext cx="5943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4">
            <a:extLst>
              <a:ext uri="{FF2B5EF4-FFF2-40B4-BE49-F238E27FC236}">
                <a16:creationId xmlns:a16="http://schemas.microsoft.com/office/drawing/2014/main" id="{5B4E4F69-4CFB-8A98-F4FF-E6C37C6517C5}"/>
              </a:ext>
            </a:extLst>
          </p:cNvPr>
          <p:cNvSpPr txBox="1">
            <a:spLocks/>
          </p:cNvSpPr>
          <p:nvPr/>
        </p:nvSpPr>
        <p:spPr>
          <a:xfrm>
            <a:off x="15925800" y="9697610"/>
            <a:ext cx="2133600" cy="25818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3200" dirty="0">
                <a:solidFill>
                  <a:schemeClr val="bg1">
                    <a:lumMod val="50000"/>
                  </a:schemeClr>
                </a:solidFill>
              </a:rPr>
              <a:t>45</a:t>
            </a:r>
          </a:p>
        </p:txBody>
      </p:sp>
    </p:spTree>
    <p:extLst>
      <p:ext uri="{BB962C8B-B14F-4D97-AF65-F5344CB8AC3E}">
        <p14:creationId xmlns:p14="http://schemas.microsoft.com/office/powerpoint/2010/main" val="461171489"/>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A584FB-ABD3-93A6-0D16-ABF157974785}"/>
              </a:ext>
            </a:extLst>
          </p:cNvPr>
          <p:cNvPicPr>
            <a:picLocks noChangeAspect="1"/>
          </p:cNvPicPr>
          <p:nvPr/>
        </p:nvPicPr>
        <p:blipFill rotWithShape="1">
          <a:blip r:embed="rId2"/>
          <a:srcRect b="79603"/>
          <a:stretch/>
        </p:blipFill>
        <p:spPr>
          <a:xfrm>
            <a:off x="-1" y="1"/>
            <a:ext cx="18314126" cy="1202516"/>
          </a:xfrm>
          <a:prstGeom prst="rect">
            <a:avLst/>
          </a:prstGeom>
        </p:spPr>
      </p:pic>
      <p:sp>
        <p:nvSpPr>
          <p:cNvPr id="4" name="TextBox 3">
            <a:extLst>
              <a:ext uri="{FF2B5EF4-FFF2-40B4-BE49-F238E27FC236}">
                <a16:creationId xmlns:a16="http://schemas.microsoft.com/office/drawing/2014/main" id="{E90330AE-887D-7E8E-183C-10A886481742}"/>
              </a:ext>
            </a:extLst>
          </p:cNvPr>
          <p:cNvSpPr txBox="1"/>
          <p:nvPr/>
        </p:nvSpPr>
        <p:spPr>
          <a:xfrm>
            <a:off x="4517409" y="185760"/>
            <a:ext cx="9253182" cy="1015663"/>
          </a:xfrm>
          <a:prstGeom prst="rect">
            <a:avLst/>
          </a:prstGeom>
          <a:noFill/>
        </p:spPr>
        <p:txBody>
          <a:bodyPr wrap="square">
            <a:spAutoFit/>
          </a:bodyPr>
          <a:lstStyle/>
          <a:p>
            <a:pPr algn="ctr"/>
            <a:r>
              <a:rPr lang="en-US" sz="6000" b="1" dirty="0">
                <a:latin typeface="Avenir Book" panose="020B0503020203020204" pitchFamily="34" charset="-78"/>
                <a:cs typeface="Avenir Book" panose="020B0503020203020204" pitchFamily="34" charset="-78"/>
              </a:rPr>
              <a:t>Concluding remarks</a:t>
            </a:r>
          </a:p>
        </p:txBody>
      </p:sp>
      <p:pic>
        <p:nvPicPr>
          <p:cNvPr id="3076" name="Picture 4" descr="Nelson Mandela University">
            <a:extLst>
              <a:ext uri="{FF2B5EF4-FFF2-40B4-BE49-F238E27FC236}">
                <a16:creationId xmlns:a16="http://schemas.microsoft.com/office/drawing/2014/main" id="{650CB52B-E57B-673B-6DD3-2C9EDD4162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057" y="1432557"/>
            <a:ext cx="11450323" cy="857186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6FFE172-141D-60B3-6FF7-D6622E2D874B}"/>
              </a:ext>
            </a:extLst>
          </p:cNvPr>
          <p:cNvSpPr txBox="1"/>
          <p:nvPr/>
        </p:nvSpPr>
        <p:spPr>
          <a:xfrm>
            <a:off x="11903426" y="1558395"/>
            <a:ext cx="6172200" cy="8463855"/>
          </a:xfrm>
          <a:prstGeom prst="rect">
            <a:avLst/>
          </a:prstGeom>
          <a:noFill/>
        </p:spPr>
        <p:txBody>
          <a:bodyPr wrap="square" rtlCol="0">
            <a:spAutoFit/>
          </a:bodyPr>
          <a:lstStyle/>
          <a:p>
            <a:pPr marL="457200" indent="-457200">
              <a:buClr>
                <a:srgbClr val="FFB81C"/>
              </a:buClr>
              <a:buFont typeface="Wingdings" panose="05000000000000000000" pitchFamily="2" charset="2"/>
              <a:buChar char="v"/>
            </a:pPr>
            <a:r>
              <a:rPr lang="en-ZA" sz="3400" dirty="0">
                <a:latin typeface="Avenir Book" panose="020B0503020203020204" pitchFamily="34" charset="-78"/>
                <a:cs typeface="Avenir Book" panose="020B0503020203020204" pitchFamily="34" charset="-78"/>
              </a:rPr>
              <a:t>Nelson Mandela University seeks to advance inter- and transdisciplinary scholarship to respond to the grand challenges confronting our communities, planet, and oceans. </a:t>
            </a:r>
          </a:p>
          <a:p>
            <a:pPr marL="457200" indent="-457200">
              <a:buClr>
                <a:srgbClr val="FFB81C"/>
              </a:buClr>
              <a:buFont typeface="Wingdings" panose="05000000000000000000" pitchFamily="2" charset="2"/>
              <a:buChar char="v"/>
            </a:pPr>
            <a:r>
              <a:rPr lang="en-ZA" sz="3400" dirty="0">
                <a:latin typeface="Avenir Book" panose="020B0503020203020204" pitchFamily="34" charset="-78"/>
                <a:cs typeface="Avenir Book" panose="020B0503020203020204" pitchFamily="34" charset="-78"/>
              </a:rPr>
              <a:t>The ocean sciences strategy promotes an ecosystem of convergence by leveraging equalising partnerships between academia, government, industry, and civil society in novel, mutually respectful ways to change the world.</a:t>
            </a:r>
          </a:p>
        </p:txBody>
      </p:sp>
    </p:spTree>
    <p:extLst>
      <p:ext uri="{BB962C8B-B14F-4D97-AF65-F5344CB8AC3E}">
        <p14:creationId xmlns:p14="http://schemas.microsoft.com/office/powerpoint/2010/main" val="1228878394"/>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15053F-1F4C-57BD-42F9-A78B5DBD3D96}"/>
              </a:ext>
            </a:extLst>
          </p:cNvPr>
          <p:cNvPicPr>
            <a:picLocks noChangeAspect="1"/>
          </p:cNvPicPr>
          <p:nvPr/>
        </p:nvPicPr>
        <p:blipFill>
          <a:blip r:embed="rId2"/>
          <a:stretch>
            <a:fillRect/>
          </a:stretch>
        </p:blipFill>
        <p:spPr>
          <a:xfrm>
            <a:off x="571" y="0"/>
            <a:ext cx="18286857" cy="10287000"/>
          </a:xfrm>
          <a:prstGeom prst="rect">
            <a:avLst/>
          </a:prstGeom>
        </p:spPr>
      </p:pic>
      <p:sp>
        <p:nvSpPr>
          <p:cNvPr id="4" name="Slide Number Placeholder 3">
            <a:extLst>
              <a:ext uri="{FF2B5EF4-FFF2-40B4-BE49-F238E27FC236}">
                <a16:creationId xmlns:a16="http://schemas.microsoft.com/office/drawing/2014/main" id="{6FA9147C-3739-1E7F-BCE8-436EE315832C}"/>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875057148"/>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8696C0-A299-15A9-C69B-FC548990459E}"/>
              </a:ext>
            </a:extLst>
          </p:cNvPr>
          <p:cNvPicPr>
            <a:picLocks noChangeAspect="1"/>
          </p:cNvPicPr>
          <p:nvPr/>
        </p:nvPicPr>
        <p:blipFill rotWithShape="1">
          <a:blip r:embed="rId2"/>
          <a:srcRect b="79603"/>
          <a:stretch/>
        </p:blipFill>
        <p:spPr>
          <a:xfrm>
            <a:off x="0" y="0"/>
            <a:ext cx="18314126" cy="1183194"/>
          </a:xfrm>
          <a:prstGeom prst="rect">
            <a:avLst/>
          </a:prstGeom>
        </p:spPr>
      </p:pic>
      <p:sp>
        <p:nvSpPr>
          <p:cNvPr id="3" name="TextBox 2">
            <a:extLst>
              <a:ext uri="{FF2B5EF4-FFF2-40B4-BE49-F238E27FC236}">
                <a16:creationId xmlns:a16="http://schemas.microsoft.com/office/drawing/2014/main" id="{1AC4653A-75BD-791F-454C-E3248E535838}"/>
              </a:ext>
            </a:extLst>
          </p:cNvPr>
          <p:cNvSpPr txBox="1"/>
          <p:nvPr/>
        </p:nvSpPr>
        <p:spPr>
          <a:xfrm>
            <a:off x="0" y="127648"/>
            <a:ext cx="18288000" cy="923330"/>
          </a:xfrm>
          <a:prstGeom prst="rect">
            <a:avLst/>
          </a:prstGeom>
          <a:noFill/>
        </p:spPr>
        <p:txBody>
          <a:bodyPr wrap="square">
            <a:spAutoFit/>
          </a:bodyPr>
          <a:lstStyle/>
          <a:p>
            <a:pPr algn="ctr"/>
            <a:r>
              <a:rPr lang="en-ZA" sz="5400" b="1" dirty="0">
                <a:latin typeface="Avenir Book" panose="020B0503020203020204" pitchFamily="34" charset="-78"/>
                <a:cs typeface="Avenir Book" panose="020B0503020203020204" pitchFamily="34" charset="-78"/>
              </a:rPr>
              <a:t>Global, continental and national context</a:t>
            </a:r>
          </a:p>
        </p:txBody>
      </p:sp>
      <p:sp>
        <p:nvSpPr>
          <p:cNvPr id="8" name="TextBox 7">
            <a:extLst>
              <a:ext uri="{FF2B5EF4-FFF2-40B4-BE49-F238E27FC236}">
                <a16:creationId xmlns:a16="http://schemas.microsoft.com/office/drawing/2014/main" id="{12547C7F-AAFC-07B4-5935-372EEB937DC1}"/>
              </a:ext>
            </a:extLst>
          </p:cNvPr>
          <p:cNvSpPr txBox="1"/>
          <p:nvPr/>
        </p:nvSpPr>
        <p:spPr>
          <a:xfrm>
            <a:off x="647700" y="1665774"/>
            <a:ext cx="16992600" cy="3170099"/>
          </a:xfrm>
          <a:prstGeom prst="rect">
            <a:avLst/>
          </a:prstGeom>
          <a:noFill/>
        </p:spPr>
        <p:txBody>
          <a:bodyPr wrap="square">
            <a:spAutoFit/>
          </a:bodyPr>
          <a:lstStyle/>
          <a:p>
            <a:pPr algn="ctr"/>
            <a:r>
              <a:rPr lang="en-ZA" sz="4000" b="0" i="0" u="none" strike="noStrike" baseline="0" dirty="0">
                <a:solidFill>
                  <a:srgbClr val="071B2C"/>
                </a:solidFill>
                <a:latin typeface="Avenir Book" panose="020B0503020203020204" pitchFamily="34" charset="-78"/>
                <a:cs typeface="Avenir Book" panose="020B0503020203020204" pitchFamily="34" charset="-78"/>
              </a:rPr>
              <a:t>Nelson Mandela University’s Vision 2030 strategic aspirations were developed against the backdrop of the </a:t>
            </a:r>
            <a:r>
              <a:rPr lang="en-ZA" sz="4000" dirty="0">
                <a:solidFill>
                  <a:srgbClr val="071B2C"/>
                </a:solidFill>
                <a:latin typeface="Avenir Book" panose="020B0503020203020204" pitchFamily="34" charset="-78"/>
                <a:cs typeface="Avenir Book" panose="020B0503020203020204" pitchFamily="34" charset="-78"/>
              </a:rPr>
              <a:t>development goals</a:t>
            </a:r>
            <a:r>
              <a:rPr lang="en-ZA" sz="4000" b="0" i="0" u="none" strike="noStrike" baseline="0" dirty="0">
                <a:solidFill>
                  <a:srgbClr val="071B2C"/>
                </a:solidFill>
                <a:latin typeface="Avenir Book" panose="020B0503020203020204" pitchFamily="34" charset="-78"/>
                <a:cs typeface="Avenir Book" panose="020B0503020203020204" pitchFamily="34" charset="-78"/>
              </a:rPr>
              <a:t> articulated in the United Nations 2030 Sustainable Development Goals (SDGs), the African Union Agenda 2063, and the South African 2030 National Development Plan (NDP). </a:t>
            </a:r>
            <a:endParaRPr lang="en-ZA" sz="4000" dirty="0">
              <a:solidFill>
                <a:srgbClr val="071B2C"/>
              </a:solidFill>
              <a:latin typeface="Avenir Book" panose="020B0503020203020204" pitchFamily="34" charset="-78"/>
              <a:cs typeface="Avenir Book" panose="020B0503020203020204" pitchFamily="34" charset="-78"/>
            </a:endParaRPr>
          </a:p>
        </p:txBody>
      </p:sp>
      <p:pic>
        <p:nvPicPr>
          <p:cNvPr id="1030" name="Picture 6" descr="National Development Plan 2030 - Wikipedia">
            <a:extLst>
              <a:ext uri="{FF2B5EF4-FFF2-40B4-BE49-F238E27FC236}">
                <a16:creationId xmlns:a16="http://schemas.microsoft.com/office/drawing/2014/main" id="{85415FDB-8AD7-D46F-2E20-EC18E64A27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58800" y="5504680"/>
            <a:ext cx="4343400" cy="38945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United Nations Sustainable Development Goals">
            <a:extLst>
              <a:ext uri="{FF2B5EF4-FFF2-40B4-BE49-F238E27FC236}">
                <a16:creationId xmlns:a16="http://schemas.microsoft.com/office/drawing/2014/main" id="{352A2ADD-6967-614A-5FF5-EBFE7B22C0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92967"/>
            <a:ext cx="7567968" cy="472998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genda 2063 - Wikipedia">
            <a:extLst>
              <a:ext uri="{FF2B5EF4-FFF2-40B4-BE49-F238E27FC236}">
                <a16:creationId xmlns:a16="http://schemas.microsoft.com/office/drawing/2014/main" id="{F417DD99-4800-E722-A96C-2B9A10C3FA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5866167"/>
            <a:ext cx="5354592" cy="3926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032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07992" y="1225296"/>
            <a:ext cx="15813608" cy="9061703"/>
            <a:chOff x="0" y="816864"/>
            <a:chExt cx="9518461" cy="6041135"/>
          </a:xfrm>
        </p:grpSpPr>
        <p:pic>
          <p:nvPicPr>
            <p:cNvPr id="3" name="object 3"/>
            <p:cNvPicPr/>
            <p:nvPr/>
          </p:nvPicPr>
          <p:blipFill>
            <a:blip r:embed="rId2" cstate="print"/>
            <a:stretch>
              <a:fillRect/>
            </a:stretch>
          </p:blipFill>
          <p:spPr>
            <a:xfrm>
              <a:off x="0" y="816864"/>
              <a:ext cx="5236464" cy="6041135"/>
            </a:xfrm>
            <a:prstGeom prst="rect">
              <a:avLst/>
            </a:prstGeom>
          </p:spPr>
        </p:pic>
        <p:pic>
          <p:nvPicPr>
            <p:cNvPr id="5" name="object 5"/>
            <p:cNvPicPr/>
            <p:nvPr/>
          </p:nvPicPr>
          <p:blipFill>
            <a:blip r:embed="rId3" cstate="print"/>
            <a:stretch>
              <a:fillRect/>
            </a:stretch>
          </p:blipFill>
          <p:spPr>
            <a:xfrm>
              <a:off x="8708135" y="5277611"/>
              <a:ext cx="88391" cy="88391"/>
            </a:xfrm>
            <a:prstGeom prst="rect">
              <a:avLst/>
            </a:prstGeom>
          </p:spPr>
        </p:pic>
        <p:pic>
          <p:nvPicPr>
            <p:cNvPr id="6" name="object 6"/>
            <p:cNvPicPr/>
            <p:nvPr/>
          </p:nvPicPr>
          <p:blipFill>
            <a:blip r:embed="rId4" cstate="print"/>
            <a:stretch>
              <a:fillRect/>
            </a:stretch>
          </p:blipFill>
          <p:spPr>
            <a:xfrm>
              <a:off x="5268467" y="5277611"/>
              <a:ext cx="44196" cy="32753"/>
            </a:xfrm>
            <a:prstGeom prst="rect">
              <a:avLst/>
            </a:prstGeom>
          </p:spPr>
        </p:pic>
        <p:sp>
          <p:nvSpPr>
            <p:cNvPr id="8" name="object 8"/>
            <p:cNvSpPr/>
            <p:nvPr/>
          </p:nvSpPr>
          <p:spPr>
            <a:xfrm>
              <a:off x="5789977" y="5245601"/>
              <a:ext cx="3728484" cy="1442085"/>
            </a:xfrm>
            <a:custGeom>
              <a:avLst/>
              <a:gdLst/>
              <a:ahLst/>
              <a:cxnLst/>
              <a:rect l="l" t="t" r="r" b="b"/>
              <a:pathLst>
                <a:path w="3636645" h="1442084">
                  <a:moveTo>
                    <a:pt x="3395979" y="0"/>
                  </a:moveTo>
                  <a:lnTo>
                    <a:pt x="240284" y="0"/>
                  </a:lnTo>
                  <a:lnTo>
                    <a:pt x="191859" y="4881"/>
                  </a:lnTo>
                  <a:lnTo>
                    <a:pt x="146755" y="18883"/>
                  </a:lnTo>
                  <a:lnTo>
                    <a:pt x="105940" y="41038"/>
                  </a:lnTo>
                  <a:lnTo>
                    <a:pt x="70378" y="70380"/>
                  </a:lnTo>
                  <a:lnTo>
                    <a:pt x="41037" y="105943"/>
                  </a:lnTo>
                  <a:lnTo>
                    <a:pt x="18883" y="146761"/>
                  </a:lnTo>
                  <a:lnTo>
                    <a:pt x="4881" y="191867"/>
                  </a:lnTo>
                  <a:lnTo>
                    <a:pt x="0" y="240296"/>
                  </a:lnTo>
                  <a:lnTo>
                    <a:pt x="0" y="1201420"/>
                  </a:lnTo>
                  <a:lnTo>
                    <a:pt x="4881" y="1249844"/>
                  </a:lnTo>
                  <a:lnTo>
                    <a:pt x="18883" y="1294948"/>
                  </a:lnTo>
                  <a:lnTo>
                    <a:pt x="41037" y="1335763"/>
                  </a:lnTo>
                  <a:lnTo>
                    <a:pt x="70378" y="1371325"/>
                  </a:lnTo>
                  <a:lnTo>
                    <a:pt x="105940" y="1400666"/>
                  </a:lnTo>
                  <a:lnTo>
                    <a:pt x="146755" y="1422820"/>
                  </a:lnTo>
                  <a:lnTo>
                    <a:pt x="191859" y="1436822"/>
                  </a:lnTo>
                  <a:lnTo>
                    <a:pt x="240284" y="1441704"/>
                  </a:lnTo>
                  <a:lnTo>
                    <a:pt x="3395979" y="1441704"/>
                  </a:lnTo>
                  <a:lnTo>
                    <a:pt x="3444404" y="1436822"/>
                  </a:lnTo>
                  <a:lnTo>
                    <a:pt x="3489508" y="1422820"/>
                  </a:lnTo>
                  <a:lnTo>
                    <a:pt x="3530323" y="1400666"/>
                  </a:lnTo>
                  <a:lnTo>
                    <a:pt x="3565885" y="1371325"/>
                  </a:lnTo>
                  <a:lnTo>
                    <a:pt x="3595226" y="1335763"/>
                  </a:lnTo>
                  <a:lnTo>
                    <a:pt x="3617380" y="1294948"/>
                  </a:lnTo>
                  <a:lnTo>
                    <a:pt x="3631382" y="1249844"/>
                  </a:lnTo>
                  <a:lnTo>
                    <a:pt x="3636264" y="1201420"/>
                  </a:lnTo>
                  <a:lnTo>
                    <a:pt x="3636264" y="240296"/>
                  </a:lnTo>
                  <a:lnTo>
                    <a:pt x="3631382" y="191867"/>
                  </a:lnTo>
                  <a:lnTo>
                    <a:pt x="3617380" y="146761"/>
                  </a:lnTo>
                  <a:lnTo>
                    <a:pt x="3595226" y="105943"/>
                  </a:lnTo>
                  <a:lnTo>
                    <a:pt x="3565885" y="70380"/>
                  </a:lnTo>
                  <a:lnTo>
                    <a:pt x="3530323" y="41038"/>
                  </a:lnTo>
                  <a:lnTo>
                    <a:pt x="3489508" y="18883"/>
                  </a:lnTo>
                  <a:lnTo>
                    <a:pt x="3444404" y="4881"/>
                  </a:lnTo>
                  <a:lnTo>
                    <a:pt x="3395979" y="0"/>
                  </a:lnTo>
                  <a:close/>
                </a:path>
              </a:pathLst>
            </a:custGeom>
            <a:solidFill>
              <a:srgbClr val="120D1F"/>
            </a:solidFill>
          </p:spPr>
          <p:txBody>
            <a:bodyPr wrap="square" lIns="0" tIns="0" rIns="0" bIns="0" rtlCol="0"/>
            <a:lstStyle/>
            <a:p>
              <a:endParaRPr sz="2700">
                <a:latin typeface="Avenir Next LT Pro" panose="020B0504020202020204" pitchFamily="34" charset="0"/>
              </a:endParaRPr>
            </a:p>
          </p:txBody>
        </p:sp>
        <p:pic>
          <p:nvPicPr>
            <p:cNvPr id="10" name="object 10"/>
            <p:cNvPicPr/>
            <p:nvPr/>
          </p:nvPicPr>
          <p:blipFill>
            <a:blip r:embed="rId5" cstate="print"/>
            <a:stretch>
              <a:fillRect/>
            </a:stretch>
          </p:blipFill>
          <p:spPr>
            <a:xfrm>
              <a:off x="6287731" y="2129841"/>
              <a:ext cx="2818400" cy="3030568"/>
            </a:xfrm>
            <a:prstGeom prst="rect">
              <a:avLst/>
            </a:prstGeom>
          </p:spPr>
        </p:pic>
      </p:grpSp>
      <p:sp>
        <p:nvSpPr>
          <p:cNvPr id="12" name="object 12"/>
          <p:cNvSpPr txBox="1"/>
          <p:nvPr/>
        </p:nvSpPr>
        <p:spPr>
          <a:xfrm>
            <a:off x="11823292" y="8037849"/>
            <a:ext cx="5093208" cy="1865895"/>
          </a:xfrm>
          <a:prstGeom prst="rect">
            <a:avLst/>
          </a:prstGeom>
        </p:spPr>
        <p:txBody>
          <a:bodyPr vert="horz" wrap="square" lIns="0" tIns="19050" rIns="0" bIns="0" rtlCol="0">
            <a:spAutoFit/>
          </a:bodyPr>
          <a:lstStyle/>
          <a:p>
            <a:pPr marL="18098" marR="7620" algn="ctr">
              <a:spcBef>
                <a:spcPts val="150"/>
              </a:spcBef>
            </a:pPr>
            <a:r>
              <a:rPr sz="2400" dirty="0">
                <a:solidFill>
                  <a:srgbClr val="FFFFFF"/>
                </a:solidFill>
                <a:latin typeface="Avenir Next LT Pro" panose="020B0504020202020204" pitchFamily="34" charset="0"/>
                <a:cs typeface="Calibri"/>
              </a:rPr>
              <a:t>2050</a:t>
            </a:r>
            <a:r>
              <a:rPr sz="2400" spc="-23" dirty="0">
                <a:solidFill>
                  <a:srgbClr val="FFFFFF"/>
                </a:solidFill>
                <a:latin typeface="Avenir Next LT Pro" panose="020B0504020202020204" pitchFamily="34" charset="0"/>
                <a:cs typeface="Calibri"/>
              </a:rPr>
              <a:t> </a:t>
            </a:r>
            <a:r>
              <a:rPr sz="2400" dirty="0">
                <a:solidFill>
                  <a:srgbClr val="FFFFFF"/>
                </a:solidFill>
                <a:latin typeface="Avenir Next LT Pro" panose="020B0504020202020204" pitchFamily="34" charset="0"/>
                <a:cs typeface="Calibri"/>
              </a:rPr>
              <a:t>AIM</a:t>
            </a:r>
            <a:r>
              <a:rPr sz="2400" spc="-30" dirty="0">
                <a:solidFill>
                  <a:srgbClr val="FFFFFF"/>
                </a:solidFill>
                <a:latin typeface="Avenir Next LT Pro" panose="020B0504020202020204" pitchFamily="34" charset="0"/>
                <a:cs typeface="Calibri"/>
              </a:rPr>
              <a:t> </a:t>
            </a:r>
            <a:r>
              <a:rPr sz="2400" spc="-15" dirty="0">
                <a:solidFill>
                  <a:srgbClr val="FFFFFF"/>
                </a:solidFill>
                <a:latin typeface="Avenir Next LT Pro" panose="020B0504020202020204" pitchFamily="34" charset="0"/>
                <a:cs typeface="Calibri"/>
              </a:rPr>
              <a:t>Strategy</a:t>
            </a:r>
            <a:r>
              <a:rPr sz="2400" spc="-53" dirty="0">
                <a:solidFill>
                  <a:srgbClr val="FFFFFF"/>
                </a:solidFill>
                <a:latin typeface="Avenir Next LT Pro" panose="020B0504020202020204" pitchFamily="34" charset="0"/>
                <a:cs typeface="Calibri"/>
              </a:rPr>
              <a:t> </a:t>
            </a:r>
            <a:r>
              <a:rPr sz="2400" spc="-8" dirty="0">
                <a:solidFill>
                  <a:srgbClr val="FFFFFF"/>
                </a:solidFill>
                <a:latin typeface="Avenir Next LT Pro" panose="020B0504020202020204" pitchFamily="34" charset="0"/>
                <a:cs typeface="Calibri"/>
              </a:rPr>
              <a:t>provides</a:t>
            </a:r>
            <a:r>
              <a:rPr sz="2400" spc="-83" dirty="0">
                <a:solidFill>
                  <a:srgbClr val="FFFFFF"/>
                </a:solidFill>
                <a:latin typeface="Avenir Next LT Pro" panose="020B0504020202020204" pitchFamily="34" charset="0"/>
                <a:cs typeface="Calibri"/>
              </a:rPr>
              <a:t> </a:t>
            </a:r>
            <a:r>
              <a:rPr sz="2400" dirty="0">
                <a:solidFill>
                  <a:srgbClr val="FFFFFF"/>
                </a:solidFill>
                <a:latin typeface="Avenir Next LT Pro" panose="020B0504020202020204" pitchFamily="34" charset="0"/>
                <a:cs typeface="Calibri"/>
              </a:rPr>
              <a:t>a</a:t>
            </a:r>
            <a:r>
              <a:rPr sz="2400" spc="-23" dirty="0">
                <a:solidFill>
                  <a:srgbClr val="FFFFFF"/>
                </a:solidFill>
                <a:latin typeface="Avenir Next LT Pro" panose="020B0504020202020204" pitchFamily="34" charset="0"/>
                <a:cs typeface="Calibri"/>
              </a:rPr>
              <a:t> </a:t>
            </a:r>
            <a:r>
              <a:rPr sz="2400" spc="-8" dirty="0">
                <a:solidFill>
                  <a:srgbClr val="FFFFFF"/>
                </a:solidFill>
                <a:latin typeface="Avenir Next LT Pro" panose="020B0504020202020204" pitchFamily="34" charset="0"/>
                <a:cs typeface="Calibri"/>
              </a:rPr>
              <a:t>broad </a:t>
            </a:r>
            <a:r>
              <a:rPr sz="2400" spc="-555" dirty="0">
                <a:solidFill>
                  <a:srgbClr val="FFFFFF"/>
                </a:solidFill>
                <a:latin typeface="Avenir Next LT Pro" panose="020B0504020202020204" pitchFamily="34" charset="0"/>
                <a:cs typeface="Calibri"/>
              </a:rPr>
              <a:t> </a:t>
            </a:r>
            <a:r>
              <a:rPr sz="2400" spc="-15" dirty="0">
                <a:solidFill>
                  <a:srgbClr val="FFFFFF"/>
                </a:solidFill>
                <a:latin typeface="Avenir Next LT Pro" panose="020B0504020202020204" pitchFamily="34" charset="0"/>
                <a:cs typeface="Calibri"/>
              </a:rPr>
              <a:t>framework </a:t>
            </a:r>
            <a:r>
              <a:rPr sz="2400" spc="-23" dirty="0">
                <a:solidFill>
                  <a:srgbClr val="FFFFFF"/>
                </a:solidFill>
                <a:latin typeface="Avenir Next LT Pro" panose="020B0504020202020204" pitchFamily="34" charset="0"/>
                <a:cs typeface="Calibri"/>
              </a:rPr>
              <a:t>for </a:t>
            </a:r>
            <a:r>
              <a:rPr sz="2400" spc="8" dirty="0">
                <a:solidFill>
                  <a:srgbClr val="FFFFFF"/>
                </a:solidFill>
                <a:latin typeface="Avenir Next LT Pro" panose="020B0504020202020204" pitchFamily="34" charset="0"/>
                <a:cs typeface="Calibri"/>
              </a:rPr>
              <a:t>the </a:t>
            </a:r>
            <a:r>
              <a:rPr sz="2400" spc="-8" dirty="0">
                <a:solidFill>
                  <a:srgbClr val="FFFFFF"/>
                </a:solidFill>
                <a:latin typeface="Avenir Next LT Pro" panose="020B0504020202020204" pitchFamily="34" charset="0"/>
                <a:cs typeface="Calibri"/>
              </a:rPr>
              <a:t>protection </a:t>
            </a:r>
            <a:r>
              <a:rPr sz="2400" dirty="0">
                <a:solidFill>
                  <a:srgbClr val="FFFFFF"/>
                </a:solidFill>
                <a:latin typeface="Avenir Next LT Pro" panose="020B0504020202020204" pitchFamily="34" charset="0"/>
                <a:cs typeface="Calibri"/>
              </a:rPr>
              <a:t>and </a:t>
            </a:r>
            <a:r>
              <a:rPr sz="2400" spc="8" dirty="0">
                <a:solidFill>
                  <a:srgbClr val="FFFFFF"/>
                </a:solidFill>
                <a:latin typeface="Avenir Next LT Pro" panose="020B0504020202020204" pitchFamily="34" charset="0"/>
                <a:cs typeface="Calibri"/>
              </a:rPr>
              <a:t> </a:t>
            </a:r>
            <a:r>
              <a:rPr sz="2400" spc="-15" dirty="0">
                <a:solidFill>
                  <a:srgbClr val="FFFFFF"/>
                </a:solidFill>
                <a:latin typeface="Avenir Next LT Pro" panose="020B0504020202020204" pitchFamily="34" charset="0"/>
                <a:cs typeface="Calibri"/>
              </a:rPr>
              <a:t>sustainable </a:t>
            </a:r>
            <a:r>
              <a:rPr lang="en-ZA" sz="2400" spc="-15" dirty="0">
                <a:solidFill>
                  <a:srgbClr val="FFFFFF"/>
                </a:solidFill>
                <a:latin typeface="Avenir Next LT Pro" panose="020B0504020202020204" pitchFamily="34" charset="0"/>
                <a:cs typeface="Calibri"/>
              </a:rPr>
              <a:t>use </a:t>
            </a:r>
            <a:r>
              <a:rPr sz="2400" dirty="0">
                <a:solidFill>
                  <a:srgbClr val="FFFFFF"/>
                </a:solidFill>
                <a:latin typeface="Avenir Next LT Pro" panose="020B0504020202020204" pitchFamily="34" charset="0"/>
                <a:cs typeface="Calibri"/>
              </a:rPr>
              <a:t>of </a:t>
            </a:r>
            <a:r>
              <a:rPr sz="2400" spc="8" dirty="0">
                <a:solidFill>
                  <a:srgbClr val="FFFFFF"/>
                </a:solidFill>
                <a:latin typeface="Avenir Next LT Pro" panose="020B0504020202020204" pitchFamily="34" charset="0"/>
                <a:cs typeface="Calibri"/>
              </a:rPr>
              <a:t>the </a:t>
            </a:r>
            <a:r>
              <a:rPr sz="2400" spc="15" dirty="0">
                <a:solidFill>
                  <a:srgbClr val="FFFFFF"/>
                </a:solidFill>
                <a:latin typeface="Avenir Next LT Pro" panose="020B0504020202020204" pitchFamily="34" charset="0"/>
                <a:cs typeface="Calibri"/>
              </a:rPr>
              <a:t> </a:t>
            </a:r>
            <a:r>
              <a:rPr sz="2400" spc="-15" dirty="0">
                <a:solidFill>
                  <a:srgbClr val="FFFFFF"/>
                </a:solidFill>
                <a:latin typeface="Avenir Next LT Pro" panose="020B0504020202020204" pitchFamily="34" charset="0"/>
                <a:cs typeface="Calibri"/>
              </a:rPr>
              <a:t>Integrated </a:t>
            </a:r>
            <a:r>
              <a:rPr sz="2400" spc="-8" dirty="0">
                <a:solidFill>
                  <a:srgbClr val="FFFFFF"/>
                </a:solidFill>
                <a:latin typeface="Avenir Next LT Pro" panose="020B0504020202020204" pitchFamily="34" charset="0"/>
                <a:cs typeface="Calibri"/>
              </a:rPr>
              <a:t>African </a:t>
            </a:r>
            <a:r>
              <a:rPr sz="2400" dirty="0">
                <a:solidFill>
                  <a:srgbClr val="FFFFFF"/>
                </a:solidFill>
                <a:latin typeface="Avenir Next LT Pro" panose="020B0504020202020204" pitchFamily="34" charset="0"/>
                <a:cs typeface="Calibri"/>
              </a:rPr>
              <a:t>Maritime </a:t>
            </a:r>
            <a:r>
              <a:rPr sz="2400" spc="-8" dirty="0">
                <a:solidFill>
                  <a:srgbClr val="FFFFFF"/>
                </a:solidFill>
                <a:latin typeface="Avenir Next LT Pro" panose="020B0504020202020204" pitchFamily="34" charset="0"/>
                <a:cs typeface="Calibri"/>
              </a:rPr>
              <a:t>Sector </a:t>
            </a:r>
            <a:r>
              <a:rPr sz="2400" dirty="0">
                <a:solidFill>
                  <a:srgbClr val="FFFFFF"/>
                </a:solidFill>
                <a:latin typeface="Avenir Next LT Pro" panose="020B0504020202020204" pitchFamily="34" charset="0"/>
                <a:cs typeface="Calibri"/>
              </a:rPr>
              <a:t> Domain</a:t>
            </a:r>
            <a:r>
              <a:rPr sz="2400" spc="-23" dirty="0">
                <a:solidFill>
                  <a:srgbClr val="FFFFFF"/>
                </a:solidFill>
                <a:latin typeface="Avenir Next LT Pro" panose="020B0504020202020204" pitchFamily="34" charset="0"/>
                <a:cs typeface="Calibri"/>
              </a:rPr>
              <a:t> for</a:t>
            </a:r>
            <a:r>
              <a:rPr sz="2400" spc="8" dirty="0">
                <a:solidFill>
                  <a:srgbClr val="FFFFFF"/>
                </a:solidFill>
                <a:latin typeface="Avenir Next LT Pro" panose="020B0504020202020204" pitchFamily="34" charset="0"/>
                <a:cs typeface="Calibri"/>
              </a:rPr>
              <a:t> </a:t>
            </a:r>
            <a:r>
              <a:rPr sz="2400" spc="-8" dirty="0">
                <a:solidFill>
                  <a:srgbClr val="FFFFFF"/>
                </a:solidFill>
                <a:latin typeface="Avenir Next LT Pro" panose="020B0504020202020204" pitchFamily="34" charset="0"/>
                <a:cs typeface="Calibri"/>
              </a:rPr>
              <a:t>wealth</a:t>
            </a:r>
            <a:r>
              <a:rPr sz="2400" spc="-60" dirty="0">
                <a:solidFill>
                  <a:srgbClr val="FFFFFF"/>
                </a:solidFill>
                <a:latin typeface="Avenir Next LT Pro" panose="020B0504020202020204" pitchFamily="34" charset="0"/>
                <a:cs typeface="Calibri"/>
              </a:rPr>
              <a:t> </a:t>
            </a:r>
            <a:r>
              <a:rPr sz="2400" spc="-8" dirty="0">
                <a:solidFill>
                  <a:srgbClr val="FFFFFF"/>
                </a:solidFill>
                <a:latin typeface="Avenir Next LT Pro" panose="020B0504020202020204" pitchFamily="34" charset="0"/>
                <a:cs typeface="Calibri"/>
              </a:rPr>
              <a:t>creation</a:t>
            </a:r>
            <a:endParaRPr sz="2400" dirty="0">
              <a:latin typeface="Avenir Next LT Pro" panose="020B0504020202020204" pitchFamily="34" charset="0"/>
              <a:cs typeface="Calibri"/>
            </a:endParaRPr>
          </a:p>
        </p:txBody>
      </p:sp>
      <p:grpSp>
        <p:nvGrpSpPr>
          <p:cNvPr id="13" name="object 13"/>
          <p:cNvGrpSpPr/>
          <p:nvPr/>
        </p:nvGrpSpPr>
        <p:grpSpPr>
          <a:xfrm>
            <a:off x="11286811" y="1470199"/>
            <a:ext cx="6034790" cy="1700555"/>
            <a:chOff x="4998764" y="1019554"/>
            <a:chExt cx="4023193" cy="1133703"/>
          </a:xfrm>
        </p:grpSpPr>
        <p:pic>
          <p:nvPicPr>
            <p:cNvPr id="14" name="object 14"/>
            <p:cNvPicPr/>
            <p:nvPr/>
          </p:nvPicPr>
          <p:blipFill>
            <a:blip r:embed="rId6" cstate="print"/>
            <a:stretch>
              <a:fillRect/>
            </a:stretch>
          </p:blipFill>
          <p:spPr>
            <a:xfrm>
              <a:off x="5145023" y="1019555"/>
              <a:ext cx="3730751" cy="1048511"/>
            </a:xfrm>
            <a:prstGeom prst="rect">
              <a:avLst/>
            </a:prstGeom>
          </p:spPr>
        </p:pic>
        <p:pic>
          <p:nvPicPr>
            <p:cNvPr id="15" name="object 15"/>
            <p:cNvPicPr/>
            <p:nvPr/>
          </p:nvPicPr>
          <p:blipFill>
            <a:blip r:embed="rId7" cstate="print"/>
            <a:stretch>
              <a:fillRect/>
            </a:stretch>
          </p:blipFill>
          <p:spPr>
            <a:xfrm>
              <a:off x="5946647" y="1997963"/>
              <a:ext cx="2179307" cy="135636"/>
            </a:xfrm>
            <a:prstGeom prst="rect">
              <a:avLst/>
            </a:prstGeom>
          </p:spPr>
        </p:pic>
        <p:sp>
          <p:nvSpPr>
            <p:cNvPr id="16" name="object 16"/>
            <p:cNvSpPr/>
            <p:nvPr/>
          </p:nvSpPr>
          <p:spPr>
            <a:xfrm>
              <a:off x="4998764" y="1019554"/>
              <a:ext cx="4023193" cy="1133703"/>
            </a:xfrm>
            <a:custGeom>
              <a:avLst/>
              <a:gdLst/>
              <a:ahLst/>
              <a:cxnLst/>
              <a:rect l="l" t="t" r="r" b="b"/>
              <a:pathLst>
                <a:path w="3636645" h="954405">
                  <a:moveTo>
                    <a:pt x="3477260" y="0"/>
                  </a:moveTo>
                  <a:lnTo>
                    <a:pt x="159004" y="0"/>
                  </a:lnTo>
                  <a:lnTo>
                    <a:pt x="108744" y="8105"/>
                  </a:lnTo>
                  <a:lnTo>
                    <a:pt x="65096" y="30677"/>
                  </a:lnTo>
                  <a:lnTo>
                    <a:pt x="30677" y="65096"/>
                  </a:lnTo>
                  <a:lnTo>
                    <a:pt x="8105" y="108744"/>
                  </a:lnTo>
                  <a:lnTo>
                    <a:pt x="0" y="159003"/>
                  </a:lnTo>
                  <a:lnTo>
                    <a:pt x="0" y="795007"/>
                  </a:lnTo>
                  <a:lnTo>
                    <a:pt x="8105" y="845268"/>
                  </a:lnTo>
                  <a:lnTo>
                    <a:pt x="30677" y="888919"/>
                  </a:lnTo>
                  <a:lnTo>
                    <a:pt x="65096" y="923342"/>
                  </a:lnTo>
                  <a:lnTo>
                    <a:pt x="108744" y="945917"/>
                  </a:lnTo>
                  <a:lnTo>
                    <a:pt x="159004" y="954023"/>
                  </a:lnTo>
                  <a:lnTo>
                    <a:pt x="3477260" y="954023"/>
                  </a:lnTo>
                  <a:lnTo>
                    <a:pt x="3527519" y="945917"/>
                  </a:lnTo>
                  <a:lnTo>
                    <a:pt x="3571167" y="923342"/>
                  </a:lnTo>
                  <a:lnTo>
                    <a:pt x="3605586" y="888919"/>
                  </a:lnTo>
                  <a:lnTo>
                    <a:pt x="3628158" y="845268"/>
                  </a:lnTo>
                  <a:lnTo>
                    <a:pt x="3636264" y="795007"/>
                  </a:lnTo>
                  <a:lnTo>
                    <a:pt x="3636264" y="159003"/>
                  </a:lnTo>
                  <a:lnTo>
                    <a:pt x="3628158" y="108744"/>
                  </a:lnTo>
                  <a:lnTo>
                    <a:pt x="3605586" y="65096"/>
                  </a:lnTo>
                  <a:lnTo>
                    <a:pt x="3571167" y="30677"/>
                  </a:lnTo>
                  <a:lnTo>
                    <a:pt x="3527519" y="8105"/>
                  </a:lnTo>
                  <a:lnTo>
                    <a:pt x="3477260" y="0"/>
                  </a:lnTo>
                  <a:close/>
                </a:path>
              </a:pathLst>
            </a:custGeom>
            <a:solidFill>
              <a:srgbClr val="120D1F"/>
            </a:solidFill>
          </p:spPr>
          <p:txBody>
            <a:bodyPr wrap="square" lIns="0" tIns="0" rIns="0" bIns="0" rtlCol="0"/>
            <a:lstStyle/>
            <a:p>
              <a:endParaRPr sz="2700">
                <a:latin typeface="Avenir Next LT Pro" panose="020B0504020202020204" pitchFamily="34" charset="0"/>
              </a:endParaRPr>
            </a:p>
          </p:txBody>
        </p:sp>
        <p:sp>
          <p:nvSpPr>
            <p:cNvPr id="17" name="object 17"/>
            <p:cNvSpPr/>
            <p:nvPr/>
          </p:nvSpPr>
          <p:spPr>
            <a:xfrm>
              <a:off x="5192267" y="1043943"/>
              <a:ext cx="3636645" cy="954405"/>
            </a:xfrm>
            <a:custGeom>
              <a:avLst/>
              <a:gdLst/>
              <a:ahLst/>
              <a:cxnLst/>
              <a:rect l="l" t="t" r="r" b="b"/>
              <a:pathLst>
                <a:path w="3636645" h="954405">
                  <a:moveTo>
                    <a:pt x="0" y="159003"/>
                  </a:moveTo>
                  <a:lnTo>
                    <a:pt x="8105" y="108744"/>
                  </a:lnTo>
                  <a:lnTo>
                    <a:pt x="30677" y="65096"/>
                  </a:lnTo>
                  <a:lnTo>
                    <a:pt x="65096" y="30677"/>
                  </a:lnTo>
                  <a:lnTo>
                    <a:pt x="108744" y="8105"/>
                  </a:lnTo>
                  <a:lnTo>
                    <a:pt x="159004" y="0"/>
                  </a:lnTo>
                  <a:lnTo>
                    <a:pt x="3477260" y="0"/>
                  </a:lnTo>
                  <a:lnTo>
                    <a:pt x="3527519" y="8105"/>
                  </a:lnTo>
                  <a:lnTo>
                    <a:pt x="3571167" y="30677"/>
                  </a:lnTo>
                  <a:lnTo>
                    <a:pt x="3605586" y="65096"/>
                  </a:lnTo>
                  <a:lnTo>
                    <a:pt x="3628158" y="108744"/>
                  </a:lnTo>
                  <a:lnTo>
                    <a:pt x="3636264" y="159003"/>
                  </a:lnTo>
                  <a:lnTo>
                    <a:pt x="3636264" y="795007"/>
                  </a:lnTo>
                  <a:lnTo>
                    <a:pt x="3628158" y="845268"/>
                  </a:lnTo>
                  <a:lnTo>
                    <a:pt x="3605586" y="888919"/>
                  </a:lnTo>
                  <a:lnTo>
                    <a:pt x="3571167" y="923342"/>
                  </a:lnTo>
                  <a:lnTo>
                    <a:pt x="3527519" y="945917"/>
                  </a:lnTo>
                  <a:lnTo>
                    <a:pt x="3477260" y="954023"/>
                  </a:lnTo>
                  <a:lnTo>
                    <a:pt x="159004" y="954023"/>
                  </a:lnTo>
                  <a:lnTo>
                    <a:pt x="108744" y="945917"/>
                  </a:lnTo>
                  <a:lnTo>
                    <a:pt x="65096" y="923342"/>
                  </a:lnTo>
                  <a:lnTo>
                    <a:pt x="30677" y="888919"/>
                  </a:lnTo>
                  <a:lnTo>
                    <a:pt x="8105" y="845268"/>
                  </a:lnTo>
                  <a:lnTo>
                    <a:pt x="0" y="795007"/>
                  </a:lnTo>
                  <a:lnTo>
                    <a:pt x="0" y="159003"/>
                  </a:lnTo>
                  <a:close/>
                </a:path>
              </a:pathLst>
            </a:custGeom>
            <a:ln w="9144">
              <a:solidFill>
                <a:srgbClr val="120D1F"/>
              </a:solidFill>
            </a:ln>
          </p:spPr>
          <p:txBody>
            <a:bodyPr wrap="square" lIns="0" tIns="0" rIns="0" bIns="0" rtlCol="0"/>
            <a:lstStyle/>
            <a:p>
              <a:endParaRPr sz="2700">
                <a:latin typeface="Avenir Next LT Pro" panose="020B0504020202020204" pitchFamily="34" charset="0"/>
              </a:endParaRPr>
            </a:p>
          </p:txBody>
        </p:sp>
      </p:grpSp>
      <p:sp>
        <p:nvSpPr>
          <p:cNvPr id="18" name="object 18"/>
          <p:cNvSpPr txBox="1"/>
          <p:nvPr/>
        </p:nvSpPr>
        <p:spPr>
          <a:xfrm>
            <a:off x="11686801" y="1588309"/>
            <a:ext cx="5093207" cy="1558119"/>
          </a:xfrm>
          <a:prstGeom prst="rect">
            <a:avLst/>
          </a:prstGeom>
        </p:spPr>
        <p:txBody>
          <a:bodyPr vert="horz" wrap="square" lIns="0" tIns="19050" rIns="0" bIns="0" rtlCol="0">
            <a:spAutoFit/>
          </a:bodyPr>
          <a:lstStyle/>
          <a:p>
            <a:pPr marL="18098" marR="7620" algn="ctr">
              <a:spcBef>
                <a:spcPts val="150"/>
              </a:spcBef>
            </a:pPr>
            <a:r>
              <a:rPr sz="3200" spc="-8" dirty="0">
                <a:solidFill>
                  <a:srgbClr val="FFFFFF"/>
                </a:solidFill>
                <a:latin typeface="Avenir Next LT Pro" panose="020B0504020202020204" pitchFamily="34" charset="0"/>
                <a:cs typeface="Calibri"/>
              </a:rPr>
              <a:t>54 African </a:t>
            </a:r>
            <a:r>
              <a:rPr sz="3200" spc="-23" dirty="0">
                <a:solidFill>
                  <a:srgbClr val="FFFFFF"/>
                </a:solidFill>
                <a:latin typeface="Avenir Next LT Pro" panose="020B0504020202020204" pitchFamily="34" charset="0"/>
                <a:cs typeface="Calibri"/>
              </a:rPr>
              <a:t>states: </a:t>
            </a:r>
            <a:r>
              <a:rPr sz="3200" spc="-15" dirty="0">
                <a:solidFill>
                  <a:srgbClr val="FFFFFF"/>
                </a:solidFill>
                <a:latin typeface="Avenir Next LT Pro" panose="020B0504020202020204" pitchFamily="34" charset="0"/>
                <a:cs typeface="Calibri"/>
              </a:rPr>
              <a:t> </a:t>
            </a:r>
            <a:r>
              <a:rPr sz="3200" dirty="0">
                <a:solidFill>
                  <a:srgbClr val="FFFFFF"/>
                </a:solidFill>
                <a:latin typeface="Avenir Next LT Pro" panose="020B0504020202020204" pitchFamily="34" charset="0"/>
                <a:cs typeface="Calibri"/>
              </a:rPr>
              <a:t>38</a:t>
            </a:r>
            <a:r>
              <a:rPr sz="3200" spc="-38" dirty="0">
                <a:solidFill>
                  <a:srgbClr val="FFFFFF"/>
                </a:solidFill>
                <a:latin typeface="Avenir Next LT Pro" panose="020B0504020202020204" pitchFamily="34" charset="0"/>
                <a:cs typeface="Calibri"/>
              </a:rPr>
              <a:t> </a:t>
            </a:r>
            <a:r>
              <a:rPr sz="3600" spc="-15" dirty="0">
                <a:solidFill>
                  <a:srgbClr val="FFFFFF"/>
                </a:solidFill>
                <a:latin typeface="Avenir Next LT Pro" panose="020B0504020202020204" pitchFamily="34" charset="0"/>
                <a:cs typeface="Calibri"/>
              </a:rPr>
              <a:t>have</a:t>
            </a:r>
            <a:r>
              <a:rPr sz="3200" spc="-23" dirty="0">
                <a:solidFill>
                  <a:srgbClr val="FFFFFF"/>
                </a:solidFill>
                <a:latin typeface="Avenir Next LT Pro" panose="020B0504020202020204" pitchFamily="34" charset="0"/>
                <a:cs typeface="Calibri"/>
              </a:rPr>
              <a:t> </a:t>
            </a:r>
            <a:r>
              <a:rPr sz="3200" dirty="0">
                <a:solidFill>
                  <a:srgbClr val="FFFFFF"/>
                </a:solidFill>
                <a:latin typeface="Avenir Next LT Pro" panose="020B0504020202020204" pitchFamily="34" charset="0"/>
                <a:cs typeface="Calibri"/>
              </a:rPr>
              <a:t>a</a:t>
            </a:r>
            <a:r>
              <a:rPr sz="3200" spc="-38" dirty="0">
                <a:solidFill>
                  <a:srgbClr val="FFFFFF"/>
                </a:solidFill>
                <a:latin typeface="Avenir Next LT Pro" panose="020B0504020202020204" pitchFamily="34" charset="0"/>
                <a:cs typeface="Calibri"/>
              </a:rPr>
              <a:t> </a:t>
            </a:r>
            <a:r>
              <a:rPr sz="3200" spc="-15" dirty="0">
                <a:solidFill>
                  <a:srgbClr val="FFFFFF"/>
                </a:solidFill>
                <a:latin typeface="Avenir Next LT Pro" panose="020B0504020202020204" pitchFamily="34" charset="0"/>
                <a:cs typeface="Calibri"/>
              </a:rPr>
              <a:t>coastline</a:t>
            </a:r>
            <a:r>
              <a:rPr lang="en-ZA" sz="3200" spc="-15" dirty="0">
                <a:solidFill>
                  <a:srgbClr val="FFFFFF"/>
                </a:solidFill>
                <a:latin typeface="Avenir Next LT Pro" panose="020B0504020202020204" pitchFamily="34" charset="0"/>
                <a:cs typeface="Calibri"/>
              </a:rPr>
              <a:t> and</a:t>
            </a:r>
            <a:r>
              <a:rPr sz="3200" spc="-15" dirty="0">
                <a:solidFill>
                  <a:srgbClr val="FFFFFF"/>
                </a:solidFill>
                <a:latin typeface="Avenir Next LT Pro" panose="020B0504020202020204" pitchFamily="34" charset="0"/>
                <a:cs typeface="Calibri"/>
              </a:rPr>
              <a:t> </a:t>
            </a:r>
            <a:r>
              <a:rPr sz="3200" spc="-585" dirty="0">
                <a:solidFill>
                  <a:srgbClr val="FFFFFF"/>
                </a:solidFill>
                <a:latin typeface="Avenir Next LT Pro" panose="020B0504020202020204" pitchFamily="34" charset="0"/>
                <a:cs typeface="Calibri"/>
              </a:rPr>
              <a:t> </a:t>
            </a:r>
            <a:r>
              <a:rPr sz="3200" dirty="0">
                <a:solidFill>
                  <a:srgbClr val="FFFFFF"/>
                </a:solidFill>
                <a:latin typeface="Avenir Next LT Pro" panose="020B0504020202020204" pitchFamily="34" charset="0"/>
                <a:cs typeface="Calibri"/>
              </a:rPr>
              <a:t>6</a:t>
            </a:r>
            <a:r>
              <a:rPr sz="3200" spc="-15" dirty="0">
                <a:solidFill>
                  <a:srgbClr val="FFFFFF"/>
                </a:solidFill>
                <a:latin typeface="Avenir Next LT Pro" panose="020B0504020202020204" pitchFamily="34" charset="0"/>
                <a:cs typeface="Calibri"/>
              </a:rPr>
              <a:t> are</a:t>
            </a:r>
            <a:r>
              <a:rPr sz="3200" spc="15" dirty="0">
                <a:solidFill>
                  <a:srgbClr val="FFFFFF"/>
                </a:solidFill>
                <a:latin typeface="Avenir Next LT Pro" panose="020B0504020202020204" pitchFamily="34" charset="0"/>
                <a:cs typeface="Calibri"/>
              </a:rPr>
              <a:t> </a:t>
            </a:r>
            <a:r>
              <a:rPr sz="3200" spc="-8" dirty="0">
                <a:solidFill>
                  <a:srgbClr val="FFFFFF"/>
                </a:solidFill>
                <a:latin typeface="Avenir Next LT Pro" panose="020B0504020202020204" pitchFamily="34" charset="0"/>
                <a:cs typeface="Calibri"/>
              </a:rPr>
              <a:t>islands</a:t>
            </a:r>
            <a:endParaRPr sz="3200" dirty="0">
              <a:latin typeface="Avenir Next LT Pro" panose="020B0504020202020204" pitchFamily="34" charset="0"/>
              <a:cs typeface="Calibri"/>
            </a:endParaRPr>
          </a:p>
        </p:txBody>
      </p:sp>
      <p:pic>
        <p:nvPicPr>
          <p:cNvPr id="11" name="Picture 10">
            <a:extLst>
              <a:ext uri="{FF2B5EF4-FFF2-40B4-BE49-F238E27FC236}">
                <a16:creationId xmlns:a16="http://schemas.microsoft.com/office/drawing/2014/main" id="{3D035B41-03C7-5ABF-48D2-05318F68EDE7}"/>
              </a:ext>
            </a:extLst>
          </p:cNvPr>
          <p:cNvPicPr>
            <a:picLocks noChangeAspect="1"/>
          </p:cNvPicPr>
          <p:nvPr/>
        </p:nvPicPr>
        <p:blipFill rotWithShape="1">
          <a:blip r:embed="rId8"/>
          <a:srcRect b="79603"/>
          <a:stretch/>
        </p:blipFill>
        <p:spPr>
          <a:xfrm>
            <a:off x="0" y="0"/>
            <a:ext cx="18314126" cy="1183194"/>
          </a:xfrm>
          <a:prstGeom prst="rect">
            <a:avLst/>
          </a:prstGeom>
        </p:spPr>
      </p:pic>
      <p:sp>
        <p:nvSpPr>
          <p:cNvPr id="21" name="TextBox 20">
            <a:extLst>
              <a:ext uri="{FF2B5EF4-FFF2-40B4-BE49-F238E27FC236}">
                <a16:creationId xmlns:a16="http://schemas.microsoft.com/office/drawing/2014/main" id="{6A2F5E7F-F905-B0C4-7BC2-5903F8D31953}"/>
              </a:ext>
            </a:extLst>
          </p:cNvPr>
          <p:cNvSpPr txBox="1"/>
          <p:nvPr/>
        </p:nvSpPr>
        <p:spPr>
          <a:xfrm>
            <a:off x="40272" y="148555"/>
            <a:ext cx="18288000" cy="923330"/>
          </a:xfrm>
          <a:prstGeom prst="rect">
            <a:avLst/>
          </a:prstGeom>
          <a:noFill/>
        </p:spPr>
        <p:txBody>
          <a:bodyPr wrap="square">
            <a:spAutoFit/>
          </a:bodyPr>
          <a:lstStyle/>
          <a:p>
            <a:pPr algn="ctr"/>
            <a:r>
              <a:rPr lang="en-ZA" sz="5400" b="1" spc="-30" dirty="0">
                <a:solidFill>
                  <a:srgbClr val="071B2C"/>
                </a:solidFill>
                <a:latin typeface="Avenir Book" panose="020B0503020203020204" pitchFamily="34" charset="-78"/>
                <a:cs typeface="Avenir Book" panose="020B0503020203020204" pitchFamily="34" charset="-78"/>
              </a:rPr>
              <a:t>Africa’s</a:t>
            </a:r>
            <a:r>
              <a:rPr lang="en-ZA" sz="5400" b="1" spc="5" dirty="0">
                <a:solidFill>
                  <a:srgbClr val="071B2C"/>
                </a:solidFill>
                <a:latin typeface="Avenir Book" panose="020B0503020203020204" pitchFamily="34" charset="-78"/>
                <a:cs typeface="Avenir Book" panose="020B0503020203020204" pitchFamily="34" charset="-78"/>
              </a:rPr>
              <a:t> </a:t>
            </a:r>
            <a:r>
              <a:rPr lang="en-ZA" sz="5400" b="1" spc="-30" dirty="0">
                <a:solidFill>
                  <a:srgbClr val="071B2C"/>
                </a:solidFill>
                <a:latin typeface="Avenir Book" panose="020B0503020203020204" pitchFamily="34" charset="-78"/>
                <a:cs typeface="Avenir Book" panose="020B0503020203020204" pitchFamily="34" charset="-78"/>
              </a:rPr>
              <a:t>Integrated</a:t>
            </a:r>
            <a:r>
              <a:rPr lang="en-ZA" sz="5400" b="1" spc="15" dirty="0">
                <a:solidFill>
                  <a:srgbClr val="071B2C"/>
                </a:solidFill>
                <a:latin typeface="Avenir Book" panose="020B0503020203020204" pitchFamily="34" charset="-78"/>
                <a:cs typeface="Avenir Book" panose="020B0503020203020204" pitchFamily="34" charset="-78"/>
              </a:rPr>
              <a:t> </a:t>
            </a:r>
            <a:r>
              <a:rPr lang="en-ZA" sz="5400" b="1" spc="-5" dirty="0">
                <a:solidFill>
                  <a:srgbClr val="071B2C"/>
                </a:solidFill>
                <a:latin typeface="Avenir Book" panose="020B0503020203020204" pitchFamily="34" charset="-78"/>
                <a:cs typeface="Avenir Book" panose="020B0503020203020204" pitchFamily="34" charset="-78"/>
              </a:rPr>
              <a:t>Maritime</a:t>
            </a:r>
            <a:r>
              <a:rPr lang="en-ZA" sz="5400" b="1" spc="-15" dirty="0">
                <a:solidFill>
                  <a:srgbClr val="071B2C"/>
                </a:solidFill>
                <a:latin typeface="Avenir Book" panose="020B0503020203020204" pitchFamily="34" charset="-78"/>
                <a:cs typeface="Avenir Book" panose="020B0503020203020204" pitchFamily="34" charset="-78"/>
              </a:rPr>
              <a:t> </a:t>
            </a:r>
            <a:r>
              <a:rPr lang="en-ZA" sz="5400" b="1" spc="-25" dirty="0">
                <a:solidFill>
                  <a:srgbClr val="071B2C"/>
                </a:solidFill>
                <a:latin typeface="Avenir Book" panose="020B0503020203020204" pitchFamily="34" charset="-78"/>
                <a:cs typeface="Avenir Book" panose="020B0503020203020204" pitchFamily="34" charset="-78"/>
              </a:rPr>
              <a:t>Strategy</a:t>
            </a:r>
            <a:r>
              <a:rPr lang="en-ZA" sz="5400" b="1" dirty="0">
                <a:solidFill>
                  <a:srgbClr val="071B2C"/>
                </a:solidFill>
                <a:latin typeface="Avenir Book" panose="020B0503020203020204" pitchFamily="34" charset="-78"/>
                <a:cs typeface="Avenir Book" panose="020B0503020203020204" pitchFamily="34" charset="-78"/>
              </a:rPr>
              <a:t> </a:t>
            </a:r>
            <a:r>
              <a:rPr lang="en-ZA" sz="5400" b="1" spc="-10" dirty="0">
                <a:solidFill>
                  <a:srgbClr val="071B2C"/>
                </a:solidFill>
                <a:latin typeface="Avenir Book" panose="020B0503020203020204" pitchFamily="34" charset="-78"/>
                <a:cs typeface="Avenir Book" panose="020B0503020203020204" pitchFamily="34" charset="-78"/>
              </a:rPr>
              <a:t>2050</a:t>
            </a:r>
            <a:endParaRPr lang="en-ZA" sz="5400" dirty="0">
              <a:solidFill>
                <a:srgbClr val="071B2C"/>
              </a:solidFill>
              <a:latin typeface="Avenir Book" panose="020B0503020203020204" pitchFamily="34" charset="-78"/>
              <a:cs typeface="Avenir Book" panose="020B0503020203020204" pitchFamily="34" charset="-78"/>
            </a:endParaRPr>
          </a:p>
        </p:txBody>
      </p:sp>
    </p:spTree>
    <p:extLst>
      <p:ext uri="{BB962C8B-B14F-4D97-AF65-F5344CB8AC3E}">
        <p14:creationId xmlns:p14="http://schemas.microsoft.com/office/powerpoint/2010/main" val="1945500354"/>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9C96D-1CFB-7384-D25A-4FFA22B0DE7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EDAFCB0-7F53-593C-3897-E3E3BDAB5C26}"/>
              </a:ext>
            </a:extLst>
          </p:cNvPr>
          <p:cNvPicPr>
            <a:picLocks noChangeAspect="1"/>
          </p:cNvPicPr>
          <p:nvPr/>
        </p:nvPicPr>
        <p:blipFill rotWithShape="1">
          <a:blip r:embed="rId2"/>
          <a:srcRect b="79603"/>
          <a:stretch/>
        </p:blipFill>
        <p:spPr>
          <a:xfrm>
            <a:off x="0" y="0"/>
            <a:ext cx="18314126" cy="1183194"/>
          </a:xfrm>
          <a:prstGeom prst="rect">
            <a:avLst/>
          </a:prstGeom>
        </p:spPr>
      </p:pic>
      <p:sp>
        <p:nvSpPr>
          <p:cNvPr id="3" name="TextBox 2">
            <a:extLst>
              <a:ext uri="{FF2B5EF4-FFF2-40B4-BE49-F238E27FC236}">
                <a16:creationId xmlns:a16="http://schemas.microsoft.com/office/drawing/2014/main" id="{B41DF675-A237-6554-B5DF-6E1733A87939}"/>
              </a:ext>
            </a:extLst>
          </p:cNvPr>
          <p:cNvSpPr txBox="1"/>
          <p:nvPr/>
        </p:nvSpPr>
        <p:spPr>
          <a:xfrm>
            <a:off x="-4016" y="167531"/>
            <a:ext cx="18288000" cy="923330"/>
          </a:xfrm>
          <a:prstGeom prst="rect">
            <a:avLst/>
          </a:prstGeom>
          <a:noFill/>
        </p:spPr>
        <p:txBody>
          <a:bodyPr wrap="square">
            <a:spAutoFit/>
          </a:bodyPr>
          <a:lstStyle/>
          <a:p>
            <a:pPr algn="ctr"/>
            <a:r>
              <a:rPr lang="en-ZA" sz="5400" b="1" dirty="0">
                <a:latin typeface="Avenir Book" panose="020B0503020203020204" pitchFamily="34" charset="-78"/>
                <a:cs typeface="Avenir Book" panose="020B0503020203020204" pitchFamily="34" charset="-78"/>
              </a:rPr>
              <a:t>Operation Phakisa Oceans Economy</a:t>
            </a:r>
          </a:p>
        </p:txBody>
      </p:sp>
      <p:sp>
        <p:nvSpPr>
          <p:cNvPr id="4" name="Slide Number Placeholder 3">
            <a:extLst>
              <a:ext uri="{FF2B5EF4-FFF2-40B4-BE49-F238E27FC236}">
                <a16:creationId xmlns:a16="http://schemas.microsoft.com/office/drawing/2014/main" id="{CA518A84-5DE6-69EE-A199-D884A7163ECF}"/>
              </a:ext>
            </a:extLst>
          </p:cNvPr>
          <p:cNvSpPr txBox="1">
            <a:spLocks/>
          </p:cNvSpPr>
          <p:nvPr/>
        </p:nvSpPr>
        <p:spPr>
          <a:xfrm>
            <a:off x="15925800" y="963930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3200" dirty="0"/>
              <a:t>4</a:t>
            </a:r>
          </a:p>
        </p:txBody>
      </p:sp>
      <p:pic>
        <p:nvPicPr>
          <p:cNvPr id="12" name="Picture 11">
            <a:extLst>
              <a:ext uri="{FF2B5EF4-FFF2-40B4-BE49-F238E27FC236}">
                <a16:creationId xmlns:a16="http://schemas.microsoft.com/office/drawing/2014/main" id="{56FA708B-A71D-FF0B-4462-260BF9249507}"/>
              </a:ext>
            </a:extLst>
          </p:cNvPr>
          <p:cNvPicPr>
            <a:picLocks noChangeAspect="1"/>
          </p:cNvPicPr>
          <p:nvPr/>
        </p:nvPicPr>
        <p:blipFill>
          <a:blip r:embed="rId3"/>
          <a:stretch>
            <a:fillRect/>
          </a:stretch>
        </p:blipFill>
        <p:spPr>
          <a:xfrm>
            <a:off x="1058768" y="1356675"/>
            <a:ext cx="16162432" cy="8636626"/>
          </a:xfrm>
          <a:prstGeom prst="rect">
            <a:avLst/>
          </a:prstGeom>
        </p:spPr>
      </p:pic>
    </p:spTree>
    <p:extLst>
      <p:ext uri="{BB962C8B-B14F-4D97-AF65-F5344CB8AC3E}">
        <p14:creationId xmlns:p14="http://schemas.microsoft.com/office/powerpoint/2010/main" val="2612074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8696C0-A299-15A9-C69B-FC548990459E}"/>
              </a:ext>
            </a:extLst>
          </p:cNvPr>
          <p:cNvPicPr>
            <a:picLocks noChangeAspect="1"/>
          </p:cNvPicPr>
          <p:nvPr/>
        </p:nvPicPr>
        <p:blipFill rotWithShape="1">
          <a:blip r:embed="rId2"/>
          <a:srcRect b="79603"/>
          <a:stretch/>
        </p:blipFill>
        <p:spPr>
          <a:xfrm>
            <a:off x="0" y="0"/>
            <a:ext cx="18314126" cy="1183194"/>
          </a:xfrm>
          <a:prstGeom prst="rect">
            <a:avLst/>
          </a:prstGeom>
        </p:spPr>
      </p:pic>
      <p:sp>
        <p:nvSpPr>
          <p:cNvPr id="3" name="TextBox 2">
            <a:extLst>
              <a:ext uri="{FF2B5EF4-FFF2-40B4-BE49-F238E27FC236}">
                <a16:creationId xmlns:a16="http://schemas.microsoft.com/office/drawing/2014/main" id="{362FD411-2A36-6139-20F6-0D1973E1738D}"/>
              </a:ext>
            </a:extLst>
          </p:cNvPr>
          <p:cNvSpPr txBox="1"/>
          <p:nvPr/>
        </p:nvSpPr>
        <p:spPr>
          <a:xfrm>
            <a:off x="0" y="117745"/>
            <a:ext cx="18288000" cy="923330"/>
          </a:xfrm>
          <a:prstGeom prst="rect">
            <a:avLst/>
          </a:prstGeom>
          <a:noFill/>
        </p:spPr>
        <p:txBody>
          <a:bodyPr wrap="square">
            <a:spAutoFit/>
          </a:bodyPr>
          <a:lstStyle/>
          <a:p>
            <a:pPr algn="ctr"/>
            <a:r>
              <a:rPr lang="en-ZA" sz="5400" b="1" dirty="0">
                <a:latin typeface="Avenir Book" panose="020B0503020203020204" pitchFamily="34" charset="-78"/>
                <a:cs typeface="Avenir Book" panose="020B0503020203020204" pitchFamily="34" charset="-78"/>
              </a:rPr>
              <a:t>University in the service of society</a:t>
            </a:r>
          </a:p>
        </p:txBody>
      </p:sp>
      <p:sp>
        <p:nvSpPr>
          <p:cNvPr id="6" name="TextBox 5">
            <a:extLst>
              <a:ext uri="{FF2B5EF4-FFF2-40B4-BE49-F238E27FC236}">
                <a16:creationId xmlns:a16="http://schemas.microsoft.com/office/drawing/2014/main" id="{562935D7-495A-1443-8B34-6655CB7CDEEA}"/>
              </a:ext>
            </a:extLst>
          </p:cNvPr>
          <p:cNvSpPr txBox="1"/>
          <p:nvPr/>
        </p:nvSpPr>
        <p:spPr>
          <a:xfrm>
            <a:off x="279968" y="1748301"/>
            <a:ext cx="7169989" cy="7848302"/>
          </a:xfrm>
          <a:prstGeom prst="rect">
            <a:avLst/>
          </a:prstGeom>
          <a:noFill/>
        </p:spPr>
        <p:txBody>
          <a:bodyPr wrap="square">
            <a:spAutoFit/>
          </a:bodyPr>
          <a:lstStyle/>
          <a:p>
            <a:pPr marL="457200" indent="-457200">
              <a:buClr>
                <a:srgbClr val="FFC000"/>
              </a:buClr>
              <a:buFont typeface="Wingdings" panose="05000000000000000000" pitchFamily="2" charset="2"/>
              <a:buChar char="v"/>
            </a:pPr>
            <a:r>
              <a:rPr lang="en-ZA" sz="3600" b="0" i="0" u="none" strike="noStrike" baseline="0" dirty="0">
                <a:solidFill>
                  <a:srgbClr val="000000"/>
                </a:solidFill>
                <a:latin typeface="Avenir Book" panose="020B0503020203020204" pitchFamily="34" charset="-78"/>
                <a:cs typeface="Avenir Book" panose="020B0503020203020204" pitchFamily="34" charset="-78"/>
              </a:rPr>
              <a:t>As the only university in the world to be named after the late President Nelson Mandela, the University is mindful of its responsibility to honour the legacy of its </a:t>
            </a:r>
            <a:r>
              <a:rPr lang="en-ZA" sz="3600" dirty="0">
                <a:solidFill>
                  <a:srgbClr val="000000"/>
                </a:solidFill>
                <a:latin typeface="Avenir Book" panose="020B0503020203020204" pitchFamily="34" charset="-78"/>
                <a:cs typeface="Avenir Book" panose="020B0503020203020204" pitchFamily="34" charset="-78"/>
              </a:rPr>
              <a:t>iconic </a:t>
            </a:r>
            <a:r>
              <a:rPr lang="en-ZA" sz="3600" b="0" i="0" u="none" strike="noStrike" baseline="0" dirty="0">
                <a:solidFill>
                  <a:srgbClr val="000000"/>
                </a:solidFill>
                <a:latin typeface="Avenir Book" panose="020B0503020203020204" pitchFamily="34" charset="-78"/>
                <a:cs typeface="Avenir Book" panose="020B0503020203020204" pitchFamily="34" charset="-78"/>
              </a:rPr>
              <a:t>namesake. </a:t>
            </a:r>
          </a:p>
          <a:p>
            <a:pPr marL="457200" indent="-457200">
              <a:buClr>
                <a:srgbClr val="FFC000"/>
              </a:buClr>
              <a:buFont typeface="Wingdings" panose="05000000000000000000" pitchFamily="2" charset="2"/>
              <a:buChar char="v"/>
            </a:pPr>
            <a:r>
              <a:rPr lang="en-ZA" sz="3600" dirty="0">
                <a:solidFill>
                  <a:srgbClr val="000000"/>
                </a:solidFill>
                <a:latin typeface="Avenir Book" panose="020B0503020203020204" pitchFamily="34" charset="-78"/>
                <a:cs typeface="Avenir Book" panose="020B0503020203020204" pitchFamily="34" charset="-78"/>
              </a:rPr>
              <a:t>The University</a:t>
            </a:r>
            <a:r>
              <a:rPr lang="en-ZA" sz="3600" b="0" i="0" u="none" strike="noStrike" baseline="0" dirty="0">
                <a:solidFill>
                  <a:srgbClr val="000000"/>
                </a:solidFill>
                <a:latin typeface="Avenir Book" panose="020B0503020203020204" pitchFamily="34" charset="-78"/>
                <a:cs typeface="Avenir Book" panose="020B0503020203020204" pitchFamily="34" charset="-78"/>
              </a:rPr>
              <a:t> positions itself in the service of </a:t>
            </a:r>
            <a:r>
              <a:rPr lang="en-ZA" sz="3600" dirty="0">
                <a:solidFill>
                  <a:srgbClr val="000000"/>
                </a:solidFill>
                <a:latin typeface="Avenir Book" panose="020B0503020203020204" pitchFamily="34" charset="-78"/>
                <a:cs typeface="Avenir Book" panose="020B0503020203020204" pitchFamily="34" charset="-78"/>
              </a:rPr>
              <a:t>society through humanising pedagogies</a:t>
            </a:r>
            <a:r>
              <a:rPr lang="en-ZA" sz="3600" b="0" i="0" u="none" strike="noStrike" baseline="0" dirty="0">
                <a:solidFill>
                  <a:srgbClr val="000000"/>
                </a:solidFill>
                <a:latin typeface="Avenir Book" panose="020B0503020203020204" pitchFamily="34" charset="-78"/>
                <a:cs typeface="Avenir Book" panose="020B0503020203020204" pitchFamily="34" charset="-78"/>
              </a:rPr>
              <a:t>, impactful research and innovation, and repositioning equalising forms of engagement to enhance social responsiveness. </a:t>
            </a:r>
          </a:p>
        </p:txBody>
      </p:sp>
      <p:sp>
        <p:nvSpPr>
          <p:cNvPr id="5" name="Slide Number Placeholder 3">
            <a:extLst>
              <a:ext uri="{FF2B5EF4-FFF2-40B4-BE49-F238E27FC236}">
                <a16:creationId xmlns:a16="http://schemas.microsoft.com/office/drawing/2014/main" id="{4BF7603D-1025-C579-C82F-61648B293226}"/>
              </a:ext>
            </a:extLst>
          </p:cNvPr>
          <p:cNvSpPr txBox="1">
            <a:spLocks/>
          </p:cNvSpPr>
          <p:nvPr/>
        </p:nvSpPr>
        <p:spPr>
          <a:xfrm>
            <a:off x="15925800" y="963930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3200" dirty="0"/>
              <a:t>5</a:t>
            </a:r>
          </a:p>
        </p:txBody>
      </p:sp>
      <p:sp>
        <p:nvSpPr>
          <p:cNvPr id="8" name="TextBox 7">
            <a:extLst>
              <a:ext uri="{FF2B5EF4-FFF2-40B4-BE49-F238E27FC236}">
                <a16:creationId xmlns:a16="http://schemas.microsoft.com/office/drawing/2014/main" id="{CD4CCAE4-EECD-5820-1570-F3A6D9CA55D6}"/>
              </a:ext>
            </a:extLst>
          </p:cNvPr>
          <p:cNvSpPr txBox="1"/>
          <p:nvPr/>
        </p:nvSpPr>
        <p:spPr>
          <a:xfrm>
            <a:off x="4876800" y="9804370"/>
            <a:ext cx="9160042" cy="400110"/>
          </a:xfrm>
          <a:prstGeom prst="rect">
            <a:avLst/>
          </a:prstGeom>
          <a:noFill/>
        </p:spPr>
        <p:txBody>
          <a:bodyPr wrap="square">
            <a:spAutoFit/>
          </a:bodyPr>
          <a:lstStyle/>
          <a:p>
            <a:pPr algn="just">
              <a:buClr>
                <a:srgbClr val="FFC000"/>
              </a:buClr>
            </a:pPr>
            <a:r>
              <a:rPr lang="en-ZA" sz="2000" b="0" i="0" u="none" strike="noStrike" baseline="0" dirty="0">
                <a:solidFill>
                  <a:srgbClr val="000000"/>
                </a:solidFill>
                <a:latin typeface="Avenir Book" panose="020B0503020203020204" pitchFamily="34" charset="-78"/>
                <a:cs typeface="Avenir Book" panose="020B0503020203020204" pitchFamily="34" charset="-78"/>
                <a:hlinkClick r:id="rId3"/>
              </a:rPr>
              <a:t>https://www.mandela.ac.za/Leadership-and-Governance/Strategy-Vision-2030</a:t>
            </a:r>
            <a:endParaRPr lang="en-ZA" sz="2000" b="0" i="0" u="none" strike="noStrike" baseline="0" dirty="0">
              <a:solidFill>
                <a:srgbClr val="000000"/>
              </a:solidFill>
              <a:latin typeface="Avenir Book" panose="020B0503020203020204" pitchFamily="34" charset="-78"/>
              <a:cs typeface="Avenir Book" panose="020B0503020203020204" pitchFamily="34" charset="-78"/>
            </a:endParaRPr>
          </a:p>
        </p:txBody>
      </p:sp>
      <p:pic>
        <p:nvPicPr>
          <p:cNvPr id="4" name="Picture 2">
            <a:extLst>
              <a:ext uri="{FF2B5EF4-FFF2-40B4-BE49-F238E27FC236}">
                <a16:creationId xmlns:a16="http://schemas.microsoft.com/office/drawing/2014/main" id="{7796C5A9-000A-41FA-5D8F-54F858691E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9957" y="1562100"/>
            <a:ext cx="10838043" cy="828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847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BDC16-A09A-88B5-09C8-F30F51C5C010}"/>
              </a:ext>
            </a:extLst>
          </p:cNvPr>
          <p:cNvPicPr>
            <a:picLocks noChangeAspect="1"/>
          </p:cNvPicPr>
          <p:nvPr/>
        </p:nvPicPr>
        <p:blipFill rotWithShape="1">
          <a:blip r:embed="rId3"/>
          <a:srcRect b="79603"/>
          <a:stretch/>
        </p:blipFill>
        <p:spPr>
          <a:xfrm>
            <a:off x="-1" y="1"/>
            <a:ext cx="18314126" cy="1202516"/>
          </a:xfrm>
          <a:prstGeom prst="rect">
            <a:avLst/>
          </a:prstGeom>
        </p:spPr>
      </p:pic>
      <p:sp>
        <p:nvSpPr>
          <p:cNvPr id="7" name="Title 1">
            <a:extLst>
              <a:ext uri="{FF2B5EF4-FFF2-40B4-BE49-F238E27FC236}">
                <a16:creationId xmlns:a16="http://schemas.microsoft.com/office/drawing/2014/main" id="{A4DA3EFC-907F-1EFB-4D22-DCF2259D86E4}"/>
              </a:ext>
            </a:extLst>
          </p:cNvPr>
          <p:cNvSpPr>
            <a:spLocks noGrp="1"/>
          </p:cNvSpPr>
          <p:nvPr>
            <p:ph type="title"/>
          </p:nvPr>
        </p:nvSpPr>
        <p:spPr>
          <a:xfrm>
            <a:off x="633548" y="209737"/>
            <a:ext cx="17020902" cy="992780"/>
          </a:xfrm>
        </p:spPr>
        <p:txBody>
          <a:bodyPr>
            <a:noAutofit/>
          </a:bodyPr>
          <a:lstStyle/>
          <a:p>
            <a:pPr algn="ctr"/>
            <a:r>
              <a:rPr lang="en-ZA" sz="4800" b="1" dirty="0">
                <a:solidFill>
                  <a:srgbClr val="002060"/>
                </a:solidFill>
                <a:latin typeface="Avenir Book" panose="020B0503020203020204" pitchFamily="34" charset="-78"/>
                <a:cs typeface="Avenir Book" panose="020B0503020203020204" pitchFamily="34" charset="-78"/>
              </a:rPr>
              <a:t>Transversal strategic priority areas</a:t>
            </a:r>
          </a:p>
        </p:txBody>
      </p:sp>
      <p:pic>
        <p:nvPicPr>
          <p:cNvPr id="9" name="Picture 8">
            <a:extLst>
              <a:ext uri="{FF2B5EF4-FFF2-40B4-BE49-F238E27FC236}">
                <a16:creationId xmlns:a16="http://schemas.microsoft.com/office/drawing/2014/main" id="{0CFD846E-6C2C-80AE-4317-443E3A0218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34478" y="1825880"/>
            <a:ext cx="2802225" cy="7592463"/>
          </a:xfrm>
          <a:prstGeom prst="rect">
            <a:avLst/>
          </a:prstGeom>
        </p:spPr>
      </p:pic>
      <p:pic>
        <p:nvPicPr>
          <p:cNvPr id="3" name="Picture 2">
            <a:extLst>
              <a:ext uri="{FF2B5EF4-FFF2-40B4-BE49-F238E27FC236}">
                <a16:creationId xmlns:a16="http://schemas.microsoft.com/office/drawing/2014/main" id="{DA80B0BD-0809-EB8D-192B-20A1B30CBAEB}"/>
              </a:ext>
            </a:extLst>
          </p:cNvPr>
          <p:cNvPicPr>
            <a:picLocks noChangeAspect="1"/>
          </p:cNvPicPr>
          <p:nvPr/>
        </p:nvPicPr>
        <p:blipFill rotWithShape="1">
          <a:blip r:embed="rId3"/>
          <a:srcRect b="79603"/>
          <a:stretch/>
        </p:blipFill>
        <p:spPr>
          <a:xfrm>
            <a:off x="-1" y="1"/>
            <a:ext cx="18314126" cy="1202516"/>
          </a:xfrm>
          <a:prstGeom prst="rect">
            <a:avLst/>
          </a:prstGeom>
        </p:spPr>
      </p:pic>
      <p:sp>
        <p:nvSpPr>
          <p:cNvPr id="5" name="Title 1">
            <a:extLst>
              <a:ext uri="{FF2B5EF4-FFF2-40B4-BE49-F238E27FC236}">
                <a16:creationId xmlns:a16="http://schemas.microsoft.com/office/drawing/2014/main" id="{58A670F2-D0D4-393D-366D-72114C717F8E}"/>
              </a:ext>
            </a:extLst>
          </p:cNvPr>
          <p:cNvSpPr txBox="1">
            <a:spLocks/>
          </p:cNvSpPr>
          <p:nvPr/>
        </p:nvSpPr>
        <p:spPr>
          <a:xfrm>
            <a:off x="587370" y="153220"/>
            <a:ext cx="17020902" cy="992780"/>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ZA" sz="5400" b="1" dirty="0">
                <a:solidFill>
                  <a:srgbClr val="002060"/>
                </a:solidFill>
                <a:latin typeface="Avenir Book" panose="020B0503020203020204" pitchFamily="34" charset="-78"/>
                <a:cs typeface="Avenir Book" panose="020B0503020203020204" pitchFamily="34" charset="-78"/>
              </a:rPr>
              <a:t>Transversal strategic priority areas</a:t>
            </a:r>
          </a:p>
        </p:txBody>
      </p:sp>
      <p:grpSp>
        <p:nvGrpSpPr>
          <p:cNvPr id="11" name="Group 10">
            <a:extLst>
              <a:ext uri="{FF2B5EF4-FFF2-40B4-BE49-F238E27FC236}">
                <a16:creationId xmlns:a16="http://schemas.microsoft.com/office/drawing/2014/main" id="{019C9697-D690-EC33-B43D-5CA2BB819FAB}"/>
              </a:ext>
            </a:extLst>
          </p:cNvPr>
          <p:cNvGrpSpPr/>
          <p:nvPr/>
        </p:nvGrpSpPr>
        <p:grpSpPr>
          <a:xfrm>
            <a:off x="169833" y="1316497"/>
            <a:ext cx="14926043" cy="791401"/>
            <a:chOff x="205963" y="1259422"/>
            <a:chExt cx="5908655" cy="836530"/>
          </a:xfrm>
        </p:grpSpPr>
        <p:grpSp>
          <p:nvGrpSpPr>
            <p:cNvPr id="12" name="Group 11">
              <a:extLst>
                <a:ext uri="{FF2B5EF4-FFF2-40B4-BE49-F238E27FC236}">
                  <a16:creationId xmlns:a16="http://schemas.microsoft.com/office/drawing/2014/main" id="{55049865-58EF-BFFD-86E3-B8D8F6A7EE0D}"/>
                </a:ext>
              </a:extLst>
            </p:cNvPr>
            <p:cNvGrpSpPr/>
            <p:nvPr/>
          </p:nvGrpSpPr>
          <p:grpSpPr>
            <a:xfrm>
              <a:off x="205963" y="1259422"/>
              <a:ext cx="5908655" cy="761963"/>
              <a:chOff x="205963" y="1259422"/>
              <a:chExt cx="5908655" cy="761963"/>
            </a:xfrm>
          </p:grpSpPr>
          <p:sp>
            <p:nvSpPr>
              <p:cNvPr id="14" name="Rounded Rectangle 60">
                <a:extLst>
                  <a:ext uri="{FF2B5EF4-FFF2-40B4-BE49-F238E27FC236}">
                    <a16:creationId xmlns:a16="http://schemas.microsoft.com/office/drawing/2014/main" id="{B4AFA003-13BD-3B2C-E5A0-6A864E726F65}"/>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algn="ct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20" name="Oval 19">
                <a:extLst>
                  <a:ext uri="{FF2B5EF4-FFF2-40B4-BE49-F238E27FC236}">
                    <a16:creationId xmlns:a16="http://schemas.microsoft.com/office/drawing/2014/main" id="{E4753193-1E2D-4B9E-CC70-759FF878A3D9}"/>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algn="ct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13" name="Rectangle 12">
              <a:extLst>
                <a:ext uri="{FF2B5EF4-FFF2-40B4-BE49-F238E27FC236}">
                  <a16:creationId xmlns:a16="http://schemas.microsoft.com/office/drawing/2014/main" id="{D244489D-A894-5F64-E1A7-1E75ED340C2B}"/>
                </a:ext>
              </a:extLst>
            </p:cNvPr>
            <p:cNvSpPr/>
            <p:nvPr/>
          </p:nvSpPr>
          <p:spPr>
            <a:xfrm>
              <a:off x="621294" y="1345974"/>
              <a:ext cx="5312684" cy="749978"/>
            </a:xfrm>
            <a:prstGeom prst="rect">
              <a:avLst/>
            </a:prstGeom>
            <a:ln>
              <a:noFill/>
            </a:ln>
          </p:spPr>
          <p:txBody>
            <a:bodyPr wrap="square">
              <a:spAutoFit/>
            </a:bodyPr>
            <a:lstStyle/>
            <a:p>
              <a:pPr defTabSz="1371600"/>
              <a:r>
                <a:rPr lang="en-US" sz="3000" b="1" kern="0" dirty="0">
                  <a:solidFill>
                    <a:srgbClr val="002060"/>
                  </a:solidFill>
                  <a:latin typeface="Avenir Book" panose="020B0503020203020204" pitchFamily="34" charset="-78"/>
                  <a:cs typeface="Avenir Book" panose="020B0503020203020204" pitchFamily="34" charset="-78"/>
                </a:rPr>
                <a:t>Repositioning </a:t>
              </a:r>
              <a:r>
                <a:rPr lang="en-US" sz="3000" b="1" kern="0" dirty="0" err="1">
                  <a:solidFill>
                    <a:srgbClr val="002060"/>
                  </a:solidFill>
                  <a:latin typeface="Avenir Book" panose="020B0503020203020204" pitchFamily="34" charset="-78"/>
                  <a:cs typeface="Avenir Book" panose="020B0503020203020204" pitchFamily="34" charset="-78"/>
                </a:rPr>
                <a:t>equalising</a:t>
              </a:r>
              <a:r>
                <a:rPr lang="en-US" sz="3000" b="1" kern="0" dirty="0">
                  <a:solidFill>
                    <a:srgbClr val="002060"/>
                  </a:solidFill>
                  <a:latin typeface="Avenir Book" panose="020B0503020203020204" pitchFamily="34" charset="-78"/>
                  <a:cs typeface="Avenir Book" panose="020B0503020203020204" pitchFamily="34" charset="-78"/>
                </a:rPr>
                <a:t> forms of engagement </a:t>
              </a:r>
              <a:endParaRPr lang="en-ZA" sz="3000" b="1" dirty="0">
                <a:solidFill>
                  <a:srgbClr val="002060"/>
                </a:solidFill>
                <a:latin typeface="Avenir Book" panose="020B0503020203020204" pitchFamily="34" charset="-78"/>
                <a:cs typeface="Avenir Book" panose="020B0503020203020204" pitchFamily="34" charset="-78"/>
              </a:endParaRPr>
            </a:p>
          </p:txBody>
        </p:sp>
      </p:grpSp>
      <p:grpSp>
        <p:nvGrpSpPr>
          <p:cNvPr id="21" name="Group 20">
            <a:extLst>
              <a:ext uri="{FF2B5EF4-FFF2-40B4-BE49-F238E27FC236}">
                <a16:creationId xmlns:a16="http://schemas.microsoft.com/office/drawing/2014/main" id="{E17CA8E5-89E1-C8A6-75C6-3427BCB8FD70}"/>
              </a:ext>
            </a:extLst>
          </p:cNvPr>
          <p:cNvGrpSpPr/>
          <p:nvPr/>
        </p:nvGrpSpPr>
        <p:grpSpPr>
          <a:xfrm>
            <a:off x="178071" y="2167566"/>
            <a:ext cx="14885693" cy="559130"/>
            <a:chOff x="205963" y="1253342"/>
            <a:chExt cx="5908655" cy="768043"/>
          </a:xfrm>
        </p:grpSpPr>
        <p:grpSp>
          <p:nvGrpSpPr>
            <p:cNvPr id="22" name="Group 21">
              <a:extLst>
                <a:ext uri="{FF2B5EF4-FFF2-40B4-BE49-F238E27FC236}">
                  <a16:creationId xmlns:a16="http://schemas.microsoft.com/office/drawing/2014/main" id="{3B7C8D2A-5897-DCD6-E3E5-DFC1AF3CD1ED}"/>
                </a:ext>
              </a:extLst>
            </p:cNvPr>
            <p:cNvGrpSpPr/>
            <p:nvPr/>
          </p:nvGrpSpPr>
          <p:grpSpPr>
            <a:xfrm>
              <a:off x="205963" y="1259422"/>
              <a:ext cx="5908655" cy="761963"/>
              <a:chOff x="205963" y="1259422"/>
              <a:chExt cx="5908655" cy="761963"/>
            </a:xfrm>
          </p:grpSpPr>
          <p:sp>
            <p:nvSpPr>
              <p:cNvPr id="24" name="Rounded Rectangle 10">
                <a:extLst>
                  <a:ext uri="{FF2B5EF4-FFF2-40B4-BE49-F238E27FC236}">
                    <a16:creationId xmlns:a16="http://schemas.microsoft.com/office/drawing/2014/main" id="{BA5C2436-4FDA-C29A-75D0-937189D2E7CE}"/>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25" name="Oval 24">
                <a:extLst>
                  <a:ext uri="{FF2B5EF4-FFF2-40B4-BE49-F238E27FC236}">
                    <a16:creationId xmlns:a16="http://schemas.microsoft.com/office/drawing/2014/main" id="{E45B18E5-208B-F373-26BB-5A75D41E37C8}"/>
                  </a:ext>
                </a:extLst>
              </p:cNvPr>
              <p:cNvSpPr/>
              <p:nvPr/>
            </p:nvSpPr>
            <p:spPr>
              <a:xfrm>
                <a:off x="205963" y="1348593"/>
                <a:ext cx="377228" cy="485367"/>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23" name="Rectangle 22">
              <a:extLst>
                <a:ext uri="{FF2B5EF4-FFF2-40B4-BE49-F238E27FC236}">
                  <a16:creationId xmlns:a16="http://schemas.microsoft.com/office/drawing/2014/main" id="{A1F26C26-FEF9-6496-2CF9-96F26053E5CE}"/>
                </a:ext>
              </a:extLst>
            </p:cNvPr>
            <p:cNvSpPr/>
            <p:nvPr/>
          </p:nvSpPr>
          <p:spPr>
            <a:xfrm>
              <a:off x="620033" y="1253342"/>
              <a:ext cx="5312684" cy="760994"/>
            </a:xfrm>
            <a:prstGeom prst="rect">
              <a:avLst/>
            </a:prstGeom>
            <a:ln>
              <a:noFill/>
            </a:ln>
          </p:spPr>
          <p:txBody>
            <a:bodyPr wrap="square">
              <a:spAutoFit/>
            </a:bodyPr>
            <a:lstStyle/>
            <a:p>
              <a:pPr>
                <a:defRPr/>
              </a:pPr>
              <a:r>
                <a:rPr lang="en-US" sz="3000" b="1" kern="0" dirty="0">
                  <a:solidFill>
                    <a:srgbClr val="002060"/>
                  </a:solidFill>
                  <a:latin typeface="Avenir Book" panose="020B0503020203020204" pitchFamily="34" charset="-78"/>
                  <a:cs typeface="Avenir Book" panose="020B0503020203020204" pitchFamily="34" charset="-78"/>
                </a:rPr>
                <a:t>Research and innovation excellence (incl. international partnerships)</a:t>
              </a:r>
            </a:p>
          </p:txBody>
        </p:sp>
      </p:grpSp>
      <p:grpSp>
        <p:nvGrpSpPr>
          <p:cNvPr id="26" name="Group 25">
            <a:extLst>
              <a:ext uri="{FF2B5EF4-FFF2-40B4-BE49-F238E27FC236}">
                <a16:creationId xmlns:a16="http://schemas.microsoft.com/office/drawing/2014/main" id="{8E5D3120-1655-3B2D-8386-96C470D9D7CB}"/>
              </a:ext>
            </a:extLst>
          </p:cNvPr>
          <p:cNvGrpSpPr/>
          <p:nvPr/>
        </p:nvGrpSpPr>
        <p:grpSpPr>
          <a:xfrm>
            <a:off x="197611" y="2846600"/>
            <a:ext cx="14926043" cy="567927"/>
            <a:chOff x="205963" y="1259422"/>
            <a:chExt cx="5908655" cy="757424"/>
          </a:xfrm>
        </p:grpSpPr>
        <p:grpSp>
          <p:nvGrpSpPr>
            <p:cNvPr id="27" name="Group 26">
              <a:extLst>
                <a:ext uri="{FF2B5EF4-FFF2-40B4-BE49-F238E27FC236}">
                  <a16:creationId xmlns:a16="http://schemas.microsoft.com/office/drawing/2014/main" id="{5342B4EA-691F-EA53-DC51-27E347BD05FD}"/>
                </a:ext>
              </a:extLst>
            </p:cNvPr>
            <p:cNvGrpSpPr/>
            <p:nvPr/>
          </p:nvGrpSpPr>
          <p:grpSpPr>
            <a:xfrm>
              <a:off x="205963" y="1259422"/>
              <a:ext cx="5908655" cy="707214"/>
              <a:chOff x="205963" y="1259422"/>
              <a:chExt cx="5908655" cy="707214"/>
            </a:xfrm>
          </p:grpSpPr>
          <p:sp>
            <p:nvSpPr>
              <p:cNvPr id="29" name="Rounded Rectangle 60">
                <a:extLst>
                  <a:ext uri="{FF2B5EF4-FFF2-40B4-BE49-F238E27FC236}">
                    <a16:creationId xmlns:a16="http://schemas.microsoft.com/office/drawing/2014/main" id="{26B088F7-C3A7-BEBE-7555-F49555D8B6E9}"/>
                  </a:ext>
                </a:extLst>
              </p:cNvPr>
              <p:cNvSpPr/>
              <p:nvPr/>
            </p:nvSpPr>
            <p:spPr>
              <a:xfrm>
                <a:off x="344039" y="1259422"/>
                <a:ext cx="5770579" cy="707214"/>
              </a:xfrm>
              <a:prstGeom prst="roundRect">
                <a:avLst>
                  <a:gd name="adj" fmla="val 40104"/>
                </a:avLst>
              </a:prstGeom>
              <a:noFill/>
              <a:ln w="25400" cap="flat" cmpd="sng" algn="ctr">
                <a:solidFill>
                  <a:srgbClr val="FFB819"/>
                </a:solidFill>
                <a:prstDash val="solid"/>
              </a:ln>
              <a:effectLst/>
            </p:spPr>
            <p:txBody>
              <a:bodyPr rtlCol="0" anchor="ctr"/>
              <a:lstStyle/>
              <a:p>
                <a:pPr algn="ct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30" name="Oval 29">
                <a:extLst>
                  <a:ext uri="{FF2B5EF4-FFF2-40B4-BE49-F238E27FC236}">
                    <a16:creationId xmlns:a16="http://schemas.microsoft.com/office/drawing/2014/main" id="{B80FC7FD-843C-BF96-D4F0-E17D978DF285}"/>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algn="ct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28" name="Rectangle 27">
              <a:extLst>
                <a:ext uri="{FF2B5EF4-FFF2-40B4-BE49-F238E27FC236}">
                  <a16:creationId xmlns:a16="http://schemas.microsoft.com/office/drawing/2014/main" id="{A19DF1D0-5ADC-56AE-99A3-31DEFDCF56B2}"/>
                </a:ext>
              </a:extLst>
            </p:cNvPr>
            <p:cNvSpPr/>
            <p:nvPr/>
          </p:nvSpPr>
          <p:spPr>
            <a:xfrm>
              <a:off x="627705" y="1277999"/>
              <a:ext cx="5312684" cy="738847"/>
            </a:xfrm>
            <a:prstGeom prst="rect">
              <a:avLst/>
            </a:prstGeom>
            <a:ln>
              <a:noFill/>
            </a:ln>
          </p:spPr>
          <p:txBody>
            <a:bodyPr wrap="square">
              <a:spAutoFit/>
            </a:bodyPr>
            <a:lstStyle/>
            <a:p>
              <a:pPr defTabSz="1371600"/>
              <a:r>
                <a:rPr lang="en-US" sz="3000" b="1" kern="0" dirty="0">
                  <a:solidFill>
                    <a:srgbClr val="002060"/>
                  </a:solidFill>
                  <a:latin typeface="Avenir Book" panose="020B0503020203020204" pitchFamily="34" charset="-78"/>
                  <a:cs typeface="Avenir Book" panose="020B0503020203020204" pitchFamily="34" charset="-78"/>
                </a:rPr>
                <a:t>S</a:t>
              </a:r>
              <a:r>
                <a:rPr lang="en-US" sz="3000" b="1" kern="0" dirty="0" err="1">
                  <a:solidFill>
                    <a:srgbClr val="002060"/>
                  </a:solidFill>
                  <a:latin typeface="Avenir Book" panose="020B0503020203020204" pitchFamily="34" charset="-78"/>
                  <a:cs typeface="Avenir Book" panose="020B0503020203020204" pitchFamily="34" charset="-78"/>
                </a:rPr>
                <a:t>ustainability</a:t>
              </a:r>
              <a:r>
                <a:rPr lang="en-US" sz="3000" b="1" kern="0" dirty="0">
                  <a:solidFill>
                    <a:srgbClr val="002060"/>
                  </a:solidFill>
                  <a:latin typeface="Avenir Book" panose="020B0503020203020204" pitchFamily="34" charset="-78"/>
                  <a:cs typeface="Avenir Book" panose="020B0503020203020204" pitchFamily="34" charset="-78"/>
                </a:rPr>
                <a:t> and t</a:t>
              </a:r>
              <a:r>
                <a:rPr lang="en-US" sz="3000" b="1" kern="0" dirty="0" err="1">
                  <a:solidFill>
                    <a:srgbClr val="002060"/>
                  </a:solidFill>
                  <a:latin typeface="Avenir Book" panose="020B0503020203020204" pitchFamily="34" charset="-78"/>
                  <a:cs typeface="Avenir Book" panose="020B0503020203020204" pitchFamily="34" charset="-78"/>
                </a:rPr>
                <a:t>ransdisciplinarity</a:t>
              </a:r>
              <a:endParaRPr lang="en-ZA" sz="3000" b="1" dirty="0">
                <a:solidFill>
                  <a:srgbClr val="002060"/>
                </a:solidFill>
                <a:latin typeface="Avenir Book" panose="020B0503020203020204" pitchFamily="34" charset="-78"/>
                <a:cs typeface="Avenir Book" panose="020B0503020203020204" pitchFamily="34" charset="-78"/>
              </a:endParaRPr>
            </a:p>
          </p:txBody>
        </p:sp>
      </p:grpSp>
      <p:grpSp>
        <p:nvGrpSpPr>
          <p:cNvPr id="31" name="Group 30">
            <a:extLst>
              <a:ext uri="{FF2B5EF4-FFF2-40B4-BE49-F238E27FC236}">
                <a16:creationId xmlns:a16="http://schemas.microsoft.com/office/drawing/2014/main" id="{E345BB2D-ED51-AE44-509D-DD86EA3472EC}"/>
              </a:ext>
            </a:extLst>
          </p:cNvPr>
          <p:cNvGrpSpPr/>
          <p:nvPr/>
        </p:nvGrpSpPr>
        <p:grpSpPr>
          <a:xfrm>
            <a:off x="169833" y="5715095"/>
            <a:ext cx="14966637" cy="577029"/>
            <a:chOff x="205963" y="1259422"/>
            <a:chExt cx="5908655" cy="787671"/>
          </a:xfrm>
        </p:grpSpPr>
        <p:grpSp>
          <p:nvGrpSpPr>
            <p:cNvPr id="32" name="Group 31">
              <a:extLst>
                <a:ext uri="{FF2B5EF4-FFF2-40B4-BE49-F238E27FC236}">
                  <a16:creationId xmlns:a16="http://schemas.microsoft.com/office/drawing/2014/main" id="{11645FCB-732F-91BD-C4CC-8720B7E8BAF6}"/>
                </a:ext>
              </a:extLst>
            </p:cNvPr>
            <p:cNvGrpSpPr/>
            <p:nvPr/>
          </p:nvGrpSpPr>
          <p:grpSpPr>
            <a:xfrm>
              <a:off x="205963" y="1259422"/>
              <a:ext cx="5908655" cy="761963"/>
              <a:chOff x="205963" y="1259422"/>
              <a:chExt cx="5908655" cy="761963"/>
            </a:xfrm>
          </p:grpSpPr>
          <p:sp>
            <p:nvSpPr>
              <p:cNvPr id="34" name="Rounded Rectangle 10">
                <a:extLst>
                  <a:ext uri="{FF2B5EF4-FFF2-40B4-BE49-F238E27FC236}">
                    <a16:creationId xmlns:a16="http://schemas.microsoft.com/office/drawing/2014/main" id="{6FC885CD-D484-FFDB-619A-DBC4EA1783E3}"/>
                  </a:ext>
                </a:extLst>
              </p:cNvPr>
              <p:cNvSpPr/>
              <p:nvPr/>
            </p:nvSpPr>
            <p:spPr>
              <a:xfrm>
                <a:off x="344039" y="1259422"/>
                <a:ext cx="5770579" cy="761963"/>
              </a:xfrm>
              <a:prstGeom prst="roundRect">
                <a:avLst>
                  <a:gd name="adj" fmla="val 40104"/>
                </a:avLst>
              </a:prstGeom>
              <a:noFill/>
              <a:ln w="25400" cap="flat" cmpd="sng" algn="ctr">
                <a:solidFill>
                  <a:srgbClr val="FFC00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35" name="Oval 34">
                <a:extLst>
                  <a:ext uri="{FF2B5EF4-FFF2-40B4-BE49-F238E27FC236}">
                    <a16:creationId xmlns:a16="http://schemas.microsoft.com/office/drawing/2014/main" id="{FADBE16A-8C5C-708B-3733-0D980E86CEA4}"/>
                  </a:ext>
                </a:extLst>
              </p:cNvPr>
              <p:cNvSpPr/>
              <p:nvPr/>
            </p:nvSpPr>
            <p:spPr>
              <a:xfrm>
                <a:off x="205963" y="1460468"/>
                <a:ext cx="377228" cy="373493"/>
              </a:xfrm>
              <a:prstGeom prst="ellipse">
                <a:avLst/>
              </a:prstGeom>
              <a:solidFill>
                <a:srgbClr val="FFC000"/>
              </a:solidFill>
              <a:ln w="25400" cap="flat" cmpd="sng" algn="ctr">
                <a:solidFill>
                  <a:srgbClr val="FFC00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33" name="Rectangle 32">
              <a:extLst>
                <a:ext uri="{FF2B5EF4-FFF2-40B4-BE49-F238E27FC236}">
                  <a16:creationId xmlns:a16="http://schemas.microsoft.com/office/drawing/2014/main" id="{CD6D1DF5-21E0-3EC4-D159-526580BE761A}"/>
                </a:ext>
              </a:extLst>
            </p:cNvPr>
            <p:cNvSpPr/>
            <p:nvPr/>
          </p:nvSpPr>
          <p:spPr>
            <a:xfrm>
              <a:off x="625205" y="1290860"/>
              <a:ext cx="5312684" cy="756233"/>
            </a:xfrm>
            <a:prstGeom prst="rect">
              <a:avLst/>
            </a:prstGeom>
            <a:ln>
              <a:noFill/>
            </a:ln>
          </p:spPr>
          <p:txBody>
            <a:bodyPr wrap="square">
              <a:spAutoFit/>
            </a:bodyP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grpSp>
      <p:grpSp>
        <p:nvGrpSpPr>
          <p:cNvPr id="36" name="Group 35">
            <a:extLst>
              <a:ext uri="{FF2B5EF4-FFF2-40B4-BE49-F238E27FC236}">
                <a16:creationId xmlns:a16="http://schemas.microsoft.com/office/drawing/2014/main" id="{B0894519-78BF-9822-AAA7-2F44B8C0DBC7}"/>
              </a:ext>
            </a:extLst>
          </p:cNvPr>
          <p:cNvGrpSpPr/>
          <p:nvPr/>
        </p:nvGrpSpPr>
        <p:grpSpPr>
          <a:xfrm>
            <a:off x="145119" y="7134288"/>
            <a:ext cx="14926043" cy="602687"/>
            <a:chOff x="205963" y="1259422"/>
            <a:chExt cx="5908655" cy="761963"/>
          </a:xfrm>
        </p:grpSpPr>
        <p:grpSp>
          <p:nvGrpSpPr>
            <p:cNvPr id="37" name="Group 36">
              <a:extLst>
                <a:ext uri="{FF2B5EF4-FFF2-40B4-BE49-F238E27FC236}">
                  <a16:creationId xmlns:a16="http://schemas.microsoft.com/office/drawing/2014/main" id="{F342F0A4-2751-7693-AF5A-EF78C9C73B22}"/>
                </a:ext>
              </a:extLst>
            </p:cNvPr>
            <p:cNvGrpSpPr/>
            <p:nvPr/>
          </p:nvGrpSpPr>
          <p:grpSpPr>
            <a:xfrm>
              <a:off x="205963" y="1259422"/>
              <a:ext cx="5908655" cy="761963"/>
              <a:chOff x="205963" y="1259422"/>
              <a:chExt cx="5908655" cy="761963"/>
            </a:xfrm>
          </p:grpSpPr>
          <p:sp>
            <p:nvSpPr>
              <p:cNvPr id="39" name="Rounded Rectangle 60">
                <a:extLst>
                  <a:ext uri="{FF2B5EF4-FFF2-40B4-BE49-F238E27FC236}">
                    <a16:creationId xmlns:a16="http://schemas.microsoft.com/office/drawing/2014/main" id="{2AD1CDEF-4072-F241-5909-7A514E603A49}"/>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algn="ct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40" name="Oval 39">
                <a:extLst>
                  <a:ext uri="{FF2B5EF4-FFF2-40B4-BE49-F238E27FC236}">
                    <a16:creationId xmlns:a16="http://schemas.microsoft.com/office/drawing/2014/main" id="{F7383395-98FE-B78D-5B50-19D36C1A610A}"/>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algn="ct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38" name="Rectangle 37">
              <a:extLst>
                <a:ext uri="{FF2B5EF4-FFF2-40B4-BE49-F238E27FC236}">
                  <a16:creationId xmlns:a16="http://schemas.microsoft.com/office/drawing/2014/main" id="{5F390F8A-BC11-21A4-49EF-58EA25DE48EE}"/>
                </a:ext>
              </a:extLst>
            </p:cNvPr>
            <p:cNvSpPr/>
            <p:nvPr/>
          </p:nvSpPr>
          <p:spPr>
            <a:xfrm>
              <a:off x="630092" y="1302517"/>
              <a:ext cx="5312684" cy="700407"/>
            </a:xfrm>
            <a:prstGeom prst="rect">
              <a:avLst/>
            </a:prstGeom>
            <a:ln>
              <a:noFill/>
            </a:ln>
          </p:spPr>
          <p:txBody>
            <a:bodyPr wrap="square">
              <a:spAutoFit/>
            </a:bodyPr>
            <a:lstStyle/>
            <a:p>
              <a:pPr defTabSz="1371600"/>
              <a:endParaRPr lang="en-ZA" sz="3000" b="1" dirty="0">
                <a:solidFill>
                  <a:srgbClr val="002060"/>
                </a:solidFill>
                <a:latin typeface="Avenir Book" panose="020B0503020203020204" pitchFamily="34" charset="-78"/>
                <a:cs typeface="Avenir Book" panose="020B0503020203020204" pitchFamily="34" charset="-78"/>
              </a:endParaRPr>
            </a:p>
          </p:txBody>
        </p:sp>
      </p:grpSp>
      <p:grpSp>
        <p:nvGrpSpPr>
          <p:cNvPr id="41" name="Group 40">
            <a:extLst>
              <a:ext uri="{FF2B5EF4-FFF2-40B4-BE49-F238E27FC236}">
                <a16:creationId xmlns:a16="http://schemas.microsoft.com/office/drawing/2014/main" id="{0FAC7280-993E-692D-784A-93128994C496}"/>
              </a:ext>
            </a:extLst>
          </p:cNvPr>
          <p:cNvGrpSpPr/>
          <p:nvPr/>
        </p:nvGrpSpPr>
        <p:grpSpPr>
          <a:xfrm>
            <a:off x="116423" y="7877710"/>
            <a:ext cx="14966637" cy="578820"/>
            <a:chOff x="205963" y="1259422"/>
            <a:chExt cx="5908655" cy="761963"/>
          </a:xfrm>
        </p:grpSpPr>
        <p:grpSp>
          <p:nvGrpSpPr>
            <p:cNvPr id="42" name="Group 41">
              <a:extLst>
                <a:ext uri="{FF2B5EF4-FFF2-40B4-BE49-F238E27FC236}">
                  <a16:creationId xmlns:a16="http://schemas.microsoft.com/office/drawing/2014/main" id="{19CF2C46-5B9A-12BD-4F22-D4267CBA130A}"/>
                </a:ext>
              </a:extLst>
            </p:cNvPr>
            <p:cNvGrpSpPr/>
            <p:nvPr/>
          </p:nvGrpSpPr>
          <p:grpSpPr>
            <a:xfrm>
              <a:off x="205963" y="1259422"/>
              <a:ext cx="5908655" cy="761963"/>
              <a:chOff x="205963" y="1259422"/>
              <a:chExt cx="5908655" cy="761963"/>
            </a:xfrm>
          </p:grpSpPr>
          <p:sp>
            <p:nvSpPr>
              <p:cNvPr id="44" name="Rounded Rectangle 10">
                <a:extLst>
                  <a:ext uri="{FF2B5EF4-FFF2-40B4-BE49-F238E27FC236}">
                    <a16:creationId xmlns:a16="http://schemas.microsoft.com/office/drawing/2014/main" id="{25C276E8-33E6-5462-0606-35403FCA7131}"/>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45" name="Oval 44">
                <a:extLst>
                  <a:ext uri="{FF2B5EF4-FFF2-40B4-BE49-F238E27FC236}">
                    <a16:creationId xmlns:a16="http://schemas.microsoft.com/office/drawing/2014/main" id="{4A50CFA4-A1E4-C896-6B99-FE9100B84917}"/>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43" name="Rectangle 42">
              <a:extLst>
                <a:ext uri="{FF2B5EF4-FFF2-40B4-BE49-F238E27FC236}">
                  <a16:creationId xmlns:a16="http://schemas.microsoft.com/office/drawing/2014/main" id="{292D903E-68A9-EA4A-48D9-3ADE8DBA0531}"/>
                </a:ext>
              </a:extLst>
            </p:cNvPr>
            <p:cNvSpPr/>
            <p:nvPr/>
          </p:nvSpPr>
          <p:spPr>
            <a:xfrm>
              <a:off x="625205" y="1290862"/>
              <a:ext cx="5312684" cy="729287"/>
            </a:xfrm>
            <a:prstGeom prst="rect">
              <a:avLst/>
            </a:prstGeom>
            <a:ln>
              <a:noFill/>
            </a:ln>
          </p:spPr>
          <p:txBody>
            <a:bodyPr wrap="square">
              <a:spAutoFit/>
            </a:bodyPr>
            <a:lstStyle/>
            <a:p>
              <a:pPr defTabSz="1371600">
                <a:defRPr/>
              </a:pPr>
              <a:r>
                <a:rPr lang="en-US" sz="3000" b="1" kern="0" dirty="0">
                  <a:solidFill>
                    <a:srgbClr val="002060"/>
                  </a:solidFill>
                  <a:latin typeface="Avenir Book" panose="020B0503020203020204" pitchFamily="34" charset="-78"/>
                  <a:cs typeface="Avenir Book" panose="020B0503020203020204" pitchFamily="34" charset="-78"/>
                </a:rPr>
                <a:t>Food sovereignty and security</a:t>
              </a:r>
            </a:p>
          </p:txBody>
        </p:sp>
      </p:grpSp>
      <p:grpSp>
        <p:nvGrpSpPr>
          <p:cNvPr id="46" name="Group 45">
            <a:extLst>
              <a:ext uri="{FF2B5EF4-FFF2-40B4-BE49-F238E27FC236}">
                <a16:creationId xmlns:a16="http://schemas.microsoft.com/office/drawing/2014/main" id="{93354E19-35DF-1564-1798-C53049353F52}"/>
              </a:ext>
            </a:extLst>
          </p:cNvPr>
          <p:cNvGrpSpPr/>
          <p:nvPr/>
        </p:nvGrpSpPr>
        <p:grpSpPr>
          <a:xfrm>
            <a:off x="145119" y="8591287"/>
            <a:ext cx="14991536" cy="576969"/>
            <a:chOff x="205963" y="1259422"/>
            <a:chExt cx="5908655" cy="779069"/>
          </a:xfrm>
        </p:grpSpPr>
        <p:grpSp>
          <p:nvGrpSpPr>
            <p:cNvPr id="47" name="Group 46">
              <a:extLst>
                <a:ext uri="{FF2B5EF4-FFF2-40B4-BE49-F238E27FC236}">
                  <a16:creationId xmlns:a16="http://schemas.microsoft.com/office/drawing/2014/main" id="{A492AE38-002F-B621-F172-4101E748CF93}"/>
                </a:ext>
              </a:extLst>
            </p:cNvPr>
            <p:cNvGrpSpPr/>
            <p:nvPr/>
          </p:nvGrpSpPr>
          <p:grpSpPr>
            <a:xfrm>
              <a:off x="205963" y="1259422"/>
              <a:ext cx="5908655" cy="761963"/>
              <a:chOff x="205963" y="1259422"/>
              <a:chExt cx="5908655" cy="761963"/>
            </a:xfrm>
          </p:grpSpPr>
          <p:sp>
            <p:nvSpPr>
              <p:cNvPr id="49" name="Rounded Rectangle 60">
                <a:extLst>
                  <a:ext uri="{FF2B5EF4-FFF2-40B4-BE49-F238E27FC236}">
                    <a16:creationId xmlns:a16="http://schemas.microsoft.com/office/drawing/2014/main" id="{B16A0CF2-6006-49AC-D488-A3555CD6DB7E}"/>
                  </a:ext>
                </a:extLst>
              </p:cNvPr>
              <p:cNvSpPr/>
              <p:nvPr/>
            </p:nvSpPr>
            <p:spPr>
              <a:xfrm>
                <a:off x="344039" y="1259422"/>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algn="ct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55" name="Oval 54">
                <a:extLst>
                  <a:ext uri="{FF2B5EF4-FFF2-40B4-BE49-F238E27FC236}">
                    <a16:creationId xmlns:a16="http://schemas.microsoft.com/office/drawing/2014/main" id="{D482C76B-BC44-6E6C-5DF6-72888C911AC7}"/>
                  </a:ext>
                </a:extLst>
              </p:cNvPr>
              <p:cNvSpPr/>
              <p:nvPr/>
            </p:nvSpPr>
            <p:spPr>
              <a:xfrm>
                <a:off x="205963" y="146046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algn="ct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48" name="Rectangle 47">
              <a:extLst>
                <a:ext uri="{FF2B5EF4-FFF2-40B4-BE49-F238E27FC236}">
                  <a16:creationId xmlns:a16="http://schemas.microsoft.com/office/drawing/2014/main" id="{B8195CB6-A838-B3C9-0FBF-7E00F0AF40B5}"/>
                </a:ext>
              </a:extLst>
            </p:cNvPr>
            <p:cNvSpPr/>
            <p:nvPr/>
          </p:nvSpPr>
          <p:spPr>
            <a:xfrm>
              <a:off x="624167" y="1290439"/>
              <a:ext cx="5312684" cy="748052"/>
            </a:xfrm>
            <a:prstGeom prst="rect">
              <a:avLst/>
            </a:prstGeom>
            <a:ln>
              <a:noFill/>
            </a:ln>
          </p:spPr>
          <p:txBody>
            <a:bodyPr wrap="square">
              <a:spAutoFit/>
            </a:bodyPr>
            <a:lstStyle/>
            <a:p>
              <a:pPr defTabSz="1371600"/>
              <a:r>
                <a:rPr lang="en-ZA" sz="3000" b="1" dirty="0">
                  <a:solidFill>
                    <a:srgbClr val="002060"/>
                  </a:solidFill>
                  <a:latin typeface="Avenir Book" panose="020B0503020203020204" pitchFamily="34" charset="-78"/>
                  <a:cs typeface="Avenir Book" panose="020B0503020203020204" pitchFamily="34" charset="-78"/>
                </a:rPr>
                <a:t>Student entrepreneurship and youth employability</a:t>
              </a:r>
            </a:p>
          </p:txBody>
        </p:sp>
      </p:grpSp>
      <p:grpSp>
        <p:nvGrpSpPr>
          <p:cNvPr id="56" name="Group 55">
            <a:extLst>
              <a:ext uri="{FF2B5EF4-FFF2-40B4-BE49-F238E27FC236}">
                <a16:creationId xmlns:a16="http://schemas.microsoft.com/office/drawing/2014/main" id="{883C8454-7531-C557-C406-FC9EFBB4C357}"/>
              </a:ext>
            </a:extLst>
          </p:cNvPr>
          <p:cNvGrpSpPr/>
          <p:nvPr/>
        </p:nvGrpSpPr>
        <p:grpSpPr>
          <a:xfrm>
            <a:off x="157017" y="4984745"/>
            <a:ext cx="14966637" cy="615621"/>
            <a:chOff x="205963" y="1259422"/>
            <a:chExt cx="5908655" cy="804074"/>
          </a:xfrm>
        </p:grpSpPr>
        <p:grpSp>
          <p:nvGrpSpPr>
            <p:cNvPr id="57" name="Group 56">
              <a:extLst>
                <a:ext uri="{FF2B5EF4-FFF2-40B4-BE49-F238E27FC236}">
                  <a16:creationId xmlns:a16="http://schemas.microsoft.com/office/drawing/2014/main" id="{4A289BF7-6A0A-94DA-2805-F6D12137491C}"/>
                </a:ext>
              </a:extLst>
            </p:cNvPr>
            <p:cNvGrpSpPr/>
            <p:nvPr/>
          </p:nvGrpSpPr>
          <p:grpSpPr>
            <a:xfrm>
              <a:off x="205963" y="1259422"/>
              <a:ext cx="5908655" cy="761963"/>
              <a:chOff x="205963" y="1259422"/>
              <a:chExt cx="5908655" cy="761963"/>
            </a:xfrm>
          </p:grpSpPr>
          <p:sp>
            <p:nvSpPr>
              <p:cNvPr id="59" name="Rounded Rectangle 10">
                <a:extLst>
                  <a:ext uri="{FF2B5EF4-FFF2-40B4-BE49-F238E27FC236}">
                    <a16:creationId xmlns:a16="http://schemas.microsoft.com/office/drawing/2014/main" id="{2BC559E3-2D52-C451-B642-271C0C945472}"/>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60" name="Oval 59">
                <a:extLst>
                  <a:ext uri="{FF2B5EF4-FFF2-40B4-BE49-F238E27FC236}">
                    <a16:creationId xmlns:a16="http://schemas.microsoft.com/office/drawing/2014/main" id="{F1F5B371-0BD1-762B-CFED-88438CA52D8C}"/>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58" name="Rectangle 57">
              <a:extLst>
                <a:ext uri="{FF2B5EF4-FFF2-40B4-BE49-F238E27FC236}">
                  <a16:creationId xmlns:a16="http://schemas.microsoft.com/office/drawing/2014/main" id="{7AA35FFB-7278-3805-8C99-57E2818A5B03}"/>
                </a:ext>
              </a:extLst>
            </p:cNvPr>
            <p:cNvSpPr/>
            <p:nvPr/>
          </p:nvSpPr>
          <p:spPr>
            <a:xfrm>
              <a:off x="625205" y="1339909"/>
              <a:ext cx="5312684" cy="723587"/>
            </a:xfrm>
            <a:prstGeom prst="rect">
              <a:avLst/>
            </a:prstGeom>
            <a:ln>
              <a:noFill/>
            </a:ln>
          </p:spPr>
          <p:txBody>
            <a:bodyPr wrap="square">
              <a:spAutoFit/>
            </a:bodyP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grpSp>
      <p:grpSp>
        <p:nvGrpSpPr>
          <p:cNvPr id="62" name="Group 61">
            <a:extLst>
              <a:ext uri="{FF2B5EF4-FFF2-40B4-BE49-F238E27FC236}">
                <a16:creationId xmlns:a16="http://schemas.microsoft.com/office/drawing/2014/main" id="{7FA53589-6995-5A82-EEDC-957763085A0C}"/>
              </a:ext>
            </a:extLst>
          </p:cNvPr>
          <p:cNvGrpSpPr/>
          <p:nvPr/>
        </p:nvGrpSpPr>
        <p:grpSpPr>
          <a:xfrm>
            <a:off x="157017" y="6397851"/>
            <a:ext cx="14926043" cy="577020"/>
            <a:chOff x="205963" y="1259422"/>
            <a:chExt cx="5908655" cy="761963"/>
          </a:xfrm>
        </p:grpSpPr>
        <p:sp>
          <p:nvSpPr>
            <p:cNvPr id="64" name="Rounded Rectangle 10">
              <a:extLst>
                <a:ext uri="{FF2B5EF4-FFF2-40B4-BE49-F238E27FC236}">
                  <a16:creationId xmlns:a16="http://schemas.microsoft.com/office/drawing/2014/main" id="{88E26A80-812F-35C5-342A-2DA8ABD68CC5}"/>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65" name="Oval 64">
              <a:extLst>
                <a:ext uri="{FF2B5EF4-FFF2-40B4-BE49-F238E27FC236}">
                  <a16:creationId xmlns:a16="http://schemas.microsoft.com/office/drawing/2014/main" id="{71611C72-5968-F79A-9014-F1E6F11473AE}"/>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72" name="TextBox 71">
            <a:extLst>
              <a:ext uri="{FF2B5EF4-FFF2-40B4-BE49-F238E27FC236}">
                <a16:creationId xmlns:a16="http://schemas.microsoft.com/office/drawing/2014/main" id="{26E2CBE7-5B8B-36FD-3E18-A6B6821A395D}"/>
              </a:ext>
            </a:extLst>
          </p:cNvPr>
          <p:cNvSpPr txBox="1"/>
          <p:nvPr/>
        </p:nvSpPr>
        <p:spPr>
          <a:xfrm>
            <a:off x="1216490" y="7183447"/>
            <a:ext cx="9157062" cy="553998"/>
          </a:xfrm>
          <a:prstGeom prst="rect">
            <a:avLst/>
          </a:prstGeom>
          <a:noFill/>
        </p:spPr>
        <p:txBody>
          <a:bodyPr wrap="square">
            <a:spAutoFit/>
          </a:bodyPr>
          <a:lstStyle/>
          <a:p>
            <a:r>
              <a:rPr lang="en-ZA" sz="3000" b="1" dirty="0">
                <a:solidFill>
                  <a:srgbClr val="002060"/>
                </a:solidFill>
                <a:latin typeface="Avenir Book" panose="020B0503020203020204" pitchFamily="34" charset="-78"/>
                <a:cs typeface="Avenir Book" panose="020B0503020203020204" pitchFamily="34" charset="-78"/>
              </a:rPr>
              <a:t>Medical school </a:t>
            </a:r>
            <a:endParaRPr lang="en-ZA" sz="3000" dirty="0"/>
          </a:p>
        </p:txBody>
      </p:sp>
      <p:sp>
        <p:nvSpPr>
          <p:cNvPr id="75" name="TextBox 74">
            <a:extLst>
              <a:ext uri="{FF2B5EF4-FFF2-40B4-BE49-F238E27FC236}">
                <a16:creationId xmlns:a16="http://schemas.microsoft.com/office/drawing/2014/main" id="{242430FC-87CD-8CA5-E17F-C8004EFFD187}"/>
              </a:ext>
            </a:extLst>
          </p:cNvPr>
          <p:cNvSpPr txBox="1"/>
          <p:nvPr/>
        </p:nvSpPr>
        <p:spPr>
          <a:xfrm>
            <a:off x="1193730" y="6455029"/>
            <a:ext cx="12065070" cy="584775"/>
          </a:xfrm>
          <a:prstGeom prst="rect">
            <a:avLst/>
          </a:prstGeom>
          <a:noFill/>
        </p:spPr>
        <p:txBody>
          <a:bodyPr wrap="square">
            <a:spAutoFit/>
          </a:bodyPr>
          <a:lstStyle/>
          <a:p>
            <a:pPr defTabSz="1371600">
              <a:defRPr/>
            </a:pPr>
            <a:r>
              <a:rPr lang="en-US" sz="3200" b="1" kern="0">
                <a:solidFill>
                  <a:srgbClr val="002060"/>
                </a:solidFill>
                <a:latin typeface="Avenir Book" panose="020B0503020203020204" pitchFamily="34" charset="-78"/>
                <a:cs typeface="Avenir Book" panose="020B0503020203020204" pitchFamily="34" charset="-78"/>
              </a:rPr>
              <a:t>Transformation, decolonisation and institutional culture</a:t>
            </a:r>
            <a:endParaRPr lang="en-US" sz="3200" b="1" kern="0" dirty="0">
              <a:solidFill>
                <a:srgbClr val="002060"/>
              </a:solidFill>
              <a:latin typeface="Avenir Book" panose="020B0503020203020204" pitchFamily="34" charset="-78"/>
              <a:cs typeface="Avenir Book" panose="020B0503020203020204" pitchFamily="34" charset="-78"/>
            </a:endParaRPr>
          </a:p>
        </p:txBody>
      </p:sp>
      <p:grpSp>
        <p:nvGrpSpPr>
          <p:cNvPr id="76" name="Group 75">
            <a:extLst>
              <a:ext uri="{FF2B5EF4-FFF2-40B4-BE49-F238E27FC236}">
                <a16:creationId xmlns:a16="http://schemas.microsoft.com/office/drawing/2014/main" id="{FEE18157-7B9D-7816-6B4E-F102380608C3}"/>
              </a:ext>
            </a:extLst>
          </p:cNvPr>
          <p:cNvGrpSpPr/>
          <p:nvPr/>
        </p:nvGrpSpPr>
        <p:grpSpPr>
          <a:xfrm>
            <a:off x="177435" y="3520513"/>
            <a:ext cx="14946219" cy="615621"/>
            <a:chOff x="205963" y="1259422"/>
            <a:chExt cx="5908655" cy="804074"/>
          </a:xfrm>
        </p:grpSpPr>
        <p:grpSp>
          <p:nvGrpSpPr>
            <p:cNvPr id="77" name="Group 76">
              <a:extLst>
                <a:ext uri="{FF2B5EF4-FFF2-40B4-BE49-F238E27FC236}">
                  <a16:creationId xmlns:a16="http://schemas.microsoft.com/office/drawing/2014/main" id="{D45958D1-F28B-4E3A-BD5D-592DE078A1BB}"/>
                </a:ext>
              </a:extLst>
            </p:cNvPr>
            <p:cNvGrpSpPr/>
            <p:nvPr/>
          </p:nvGrpSpPr>
          <p:grpSpPr>
            <a:xfrm>
              <a:off x="205963" y="1259422"/>
              <a:ext cx="5908655" cy="761963"/>
              <a:chOff x="205963" y="1259422"/>
              <a:chExt cx="5908655" cy="761963"/>
            </a:xfrm>
          </p:grpSpPr>
          <p:sp>
            <p:nvSpPr>
              <p:cNvPr id="79" name="Rounded Rectangle 10">
                <a:extLst>
                  <a:ext uri="{FF2B5EF4-FFF2-40B4-BE49-F238E27FC236}">
                    <a16:creationId xmlns:a16="http://schemas.microsoft.com/office/drawing/2014/main" id="{4A5ED660-C02C-239D-D9C2-EE9D59ED52A1}"/>
                  </a:ext>
                </a:extLst>
              </p:cNvPr>
              <p:cNvSpPr/>
              <p:nvPr/>
            </p:nvSpPr>
            <p:spPr>
              <a:xfrm>
                <a:off x="344039" y="1259422"/>
                <a:ext cx="5770579" cy="761963"/>
              </a:xfrm>
              <a:prstGeom prst="roundRect">
                <a:avLst>
                  <a:gd name="adj" fmla="val 40104"/>
                </a:avLst>
              </a:prstGeom>
              <a:noFill/>
              <a:ln w="25400" cap="flat" cmpd="sng" algn="ctr">
                <a:solidFill>
                  <a:srgbClr val="002060"/>
                </a:solidFill>
                <a:prstDash val="solid"/>
              </a:ln>
              <a:effectLst/>
            </p:spPr>
            <p:txBody>
              <a:bodyPr rtlCol="0" anchor="ct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80" name="Oval 79">
                <a:extLst>
                  <a:ext uri="{FF2B5EF4-FFF2-40B4-BE49-F238E27FC236}">
                    <a16:creationId xmlns:a16="http://schemas.microsoft.com/office/drawing/2014/main" id="{382F5449-C823-E95C-9D7C-E63B01A83F6D}"/>
                  </a:ext>
                </a:extLst>
              </p:cNvPr>
              <p:cNvSpPr/>
              <p:nvPr/>
            </p:nvSpPr>
            <p:spPr>
              <a:xfrm>
                <a:off x="205963" y="1460468"/>
                <a:ext cx="377228" cy="373493"/>
              </a:xfrm>
              <a:prstGeom prst="ellipse">
                <a:avLst/>
              </a:prstGeom>
              <a:solidFill>
                <a:srgbClr val="002060"/>
              </a:solidFill>
              <a:ln w="25400" cap="flat" cmpd="sng" algn="ctr">
                <a:solidFill>
                  <a:srgbClr val="002060"/>
                </a:solidFill>
                <a:prstDash val="solid"/>
              </a:ln>
              <a:effectLst>
                <a:outerShdw blurRad="50800" dist="38100" dir="5400000" algn="t" rotWithShape="0">
                  <a:prstClr val="black">
                    <a:alpha val="40000"/>
                  </a:prstClr>
                </a:outerShdw>
              </a:effectLst>
            </p:spPr>
            <p:txBody>
              <a:bodyPr rtlCol="0" anchor="ctr"/>
              <a:lstStyle/>
              <a:p>
                <a:pP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78" name="Rectangle 77">
              <a:extLst>
                <a:ext uri="{FF2B5EF4-FFF2-40B4-BE49-F238E27FC236}">
                  <a16:creationId xmlns:a16="http://schemas.microsoft.com/office/drawing/2014/main" id="{CDF4A9E2-41BF-C26E-770E-2A8B16E4017A}"/>
                </a:ext>
              </a:extLst>
            </p:cNvPr>
            <p:cNvSpPr/>
            <p:nvPr/>
          </p:nvSpPr>
          <p:spPr>
            <a:xfrm>
              <a:off x="625205" y="1339909"/>
              <a:ext cx="5312684" cy="723587"/>
            </a:xfrm>
            <a:prstGeom prst="rect">
              <a:avLst/>
            </a:prstGeom>
            <a:ln>
              <a:noFill/>
            </a:ln>
          </p:spPr>
          <p:txBody>
            <a:bodyPr wrap="square">
              <a:spAutoFit/>
            </a:bodyPr>
            <a:lstStyle/>
            <a:p>
              <a:pP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grpSp>
      <p:grpSp>
        <p:nvGrpSpPr>
          <p:cNvPr id="81" name="Group 80">
            <a:extLst>
              <a:ext uri="{FF2B5EF4-FFF2-40B4-BE49-F238E27FC236}">
                <a16:creationId xmlns:a16="http://schemas.microsoft.com/office/drawing/2014/main" id="{2E2E1AFB-A0A8-0DD5-12E7-4C09DDBFFF2D}"/>
              </a:ext>
            </a:extLst>
          </p:cNvPr>
          <p:cNvGrpSpPr/>
          <p:nvPr/>
        </p:nvGrpSpPr>
        <p:grpSpPr>
          <a:xfrm>
            <a:off x="172423" y="4252593"/>
            <a:ext cx="15013311" cy="627244"/>
            <a:chOff x="171417" y="1440286"/>
            <a:chExt cx="5943201" cy="773145"/>
          </a:xfrm>
        </p:grpSpPr>
        <p:grpSp>
          <p:nvGrpSpPr>
            <p:cNvPr id="82" name="Group 81">
              <a:extLst>
                <a:ext uri="{FF2B5EF4-FFF2-40B4-BE49-F238E27FC236}">
                  <a16:creationId xmlns:a16="http://schemas.microsoft.com/office/drawing/2014/main" id="{9DB0F317-857B-2FA1-642A-EBA4F0E55542}"/>
                </a:ext>
              </a:extLst>
            </p:cNvPr>
            <p:cNvGrpSpPr/>
            <p:nvPr/>
          </p:nvGrpSpPr>
          <p:grpSpPr>
            <a:xfrm>
              <a:off x="171417" y="1440286"/>
              <a:ext cx="5943201" cy="761963"/>
              <a:chOff x="171417" y="1440286"/>
              <a:chExt cx="5943201" cy="761963"/>
            </a:xfrm>
          </p:grpSpPr>
          <p:sp>
            <p:nvSpPr>
              <p:cNvPr id="84" name="Rounded Rectangle 60">
                <a:extLst>
                  <a:ext uri="{FF2B5EF4-FFF2-40B4-BE49-F238E27FC236}">
                    <a16:creationId xmlns:a16="http://schemas.microsoft.com/office/drawing/2014/main" id="{3183EBA3-A5C3-4D24-BCA1-9E23BF2C7648}"/>
                  </a:ext>
                </a:extLst>
              </p:cNvPr>
              <p:cNvSpPr/>
              <p:nvPr/>
            </p:nvSpPr>
            <p:spPr>
              <a:xfrm>
                <a:off x="344039" y="1440286"/>
                <a:ext cx="5770579" cy="761963"/>
              </a:xfrm>
              <a:prstGeom prst="roundRect">
                <a:avLst>
                  <a:gd name="adj" fmla="val 40104"/>
                </a:avLst>
              </a:prstGeom>
              <a:noFill/>
              <a:ln w="25400" cap="flat" cmpd="sng" algn="ctr">
                <a:solidFill>
                  <a:srgbClr val="FFB819"/>
                </a:solidFill>
                <a:prstDash val="solid"/>
              </a:ln>
              <a:effectLst/>
            </p:spPr>
            <p:txBody>
              <a:bodyPr rtlCol="0" anchor="ctr"/>
              <a:lstStyle/>
              <a:p>
                <a:pPr algn="ctr" defTabSz="1371600">
                  <a:defRPr/>
                </a:pP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85" name="Oval 84">
                <a:extLst>
                  <a:ext uri="{FF2B5EF4-FFF2-40B4-BE49-F238E27FC236}">
                    <a16:creationId xmlns:a16="http://schemas.microsoft.com/office/drawing/2014/main" id="{EA88C6A6-34FD-77D1-ACCC-5E3F222379E9}"/>
                  </a:ext>
                </a:extLst>
              </p:cNvPr>
              <p:cNvSpPr/>
              <p:nvPr/>
            </p:nvSpPr>
            <p:spPr>
              <a:xfrm>
                <a:off x="171417" y="1613048"/>
                <a:ext cx="377228" cy="373493"/>
              </a:xfrm>
              <a:prstGeom prst="ellipse">
                <a:avLst/>
              </a:prstGeom>
              <a:solidFill>
                <a:srgbClr val="FFB819"/>
              </a:solidFill>
              <a:ln w="25400" cap="flat" cmpd="sng" algn="ctr">
                <a:solidFill>
                  <a:srgbClr val="FFB819"/>
                </a:solidFill>
                <a:prstDash val="solid"/>
              </a:ln>
              <a:effectLst>
                <a:outerShdw blurRad="50800" dist="38100" dir="5400000" algn="t" rotWithShape="0">
                  <a:prstClr val="black">
                    <a:alpha val="40000"/>
                  </a:prstClr>
                </a:outerShdw>
              </a:effectLst>
            </p:spPr>
            <p:txBody>
              <a:bodyPr rtlCol="0" anchor="ctr"/>
              <a:lstStyle/>
              <a:p>
                <a:pPr algn="ctr" defTabSz="1371600">
                  <a:defRPr/>
                </a:pPr>
                <a:endParaRPr lang="en-US" sz="3000" kern="0">
                  <a:solidFill>
                    <a:srgbClr val="002060"/>
                  </a:solidFill>
                  <a:latin typeface="Avenir Book" panose="020B0503020203020204" pitchFamily="34" charset="-78"/>
                  <a:cs typeface="Avenir Book" panose="020B0503020203020204" pitchFamily="34" charset="-78"/>
                </a:endParaRPr>
              </a:p>
            </p:txBody>
          </p:sp>
        </p:grpSp>
        <p:sp>
          <p:nvSpPr>
            <p:cNvPr id="83" name="Rectangle 82">
              <a:extLst>
                <a:ext uri="{FF2B5EF4-FFF2-40B4-BE49-F238E27FC236}">
                  <a16:creationId xmlns:a16="http://schemas.microsoft.com/office/drawing/2014/main" id="{6AA51B72-DA41-2CA5-1BD9-A9B87DC0A4EB}"/>
                </a:ext>
              </a:extLst>
            </p:cNvPr>
            <p:cNvSpPr/>
            <p:nvPr/>
          </p:nvSpPr>
          <p:spPr>
            <a:xfrm>
              <a:off x="587872" y="1530571"/>
              <a:ext cx="5312684" cy="682860"/>
            </a:xfrm>
            <a:prstGeom prst="rect">
              <a:avLst/>
            </a:prstGeom>
            <a:ln>
              <a:noFill/>
            </a:ln>
          </p:spPr>
          <p:txBody>
            <a:bodyPr wrap="square">
              <a:spAutoFit/>
            </a:bodyPr>
            <a:lstStyle/>
            <a:p>
              <a:pPr defTabSz="1371600"/>
              <a:r>
                <a:rPr lang="en-ZA" sz="3000" b="1" dirty="0">
                  <a:solidFill>
                    <a:srgbClr val="002060"/>
                  </a:solidFill>
                  <a:latin typeface="Avenir Book" panose="020B0503020203020204" pitchFamily="34" charset="-78"/>
                  <a:cs typeface="Avenir Book" panose="020B0503020203020204" pitchFamily="34" charset="-78"/>
                </a:rPr>
                <a:t>Virtual Academy and digitalisation  </a:t>
              </a:r>
            </a:p>
          </p:txBody>
        </p:sp>
      </p:grpSp>
      <p:sp>
        <p:nvSpPr>
          <p:cNvPr id="86" name="Rectangle 85">
            <a:extLst>
              <a:ext uri="{FF2B5EF4-FFF2-40B4-BE49-F238E27FC236}">
                <a16:creationId xmlns:a16="http://schemas.microsoft.com/office/drawing/2014/main" id="{0F7A7AC2-D218-5B24-010A-499E0244DB95}"/>
              </a:ext>
            </a:extLst>
          </p:cNvPr>
          <p:cNvSpPr/>
          <p:nvPr/>
        </p:nvSpPr>
        <p:spPr>
          <a:xfrm>
            <a:off x="1214753" y="3570409"/>
            <a:ext cx="13384262" cy="553998"/>
          </a:xfrm>
          <a:prstGeom prst="rect">
            <a:avLst/>
          </a:prstGeom>
          <a:ln>
            <a:noFill/>
          </a:ln>
        </p:spPr>
        <p:txBody>
          <a:bodyPr wrap="square">
            <a:spAutoFit/>
          </a:bodyPr>
          <a:lstStyle/>
          <a:p>
            <a:pPr defTabSz="1371600">
              <a:defRPr/>
            </a:pPr>
            <a:r>
              <a:rPr lang="en-US" sz="3000" b="1" kern="0">
                <a:solidFill>
                  <a:srgbClr val="002060"/>
                </a:solidFill>
                <a:latin typeface="Avenir Book" panose="020B0503020203020204" pitchFamily="34" charset="-78"/>
                <a:cs typeface="Avenir Book" panose="020B0503020203020204" pitchFamily="34" charset="-78"/>
              </a:rPr>
              <a:t>Ocean sciences</a:t>
            </a:r>
            <a:endParaRPr lang="en-US" sz="3000" b="1" kern="0" dirty="0">
              <a:solidFill>
                <a:srgbClr val="002060"/>
              </a:solidFill>
              <a:latin typeface="Avenir Book" panose="020B0503020203020204" pitchFamily="34" charset="-78"/>
              <a:cs typeface="Avenir Book" panose="020B0503020203020204" pitchFamily="34" charset="-78"/>
            </a:endParaRPr>
          </a:p>
        </p:txBody>
      </p:sp>
      <p:sp>
        <p:nvSpPr>
          <p:cNvPr id="95" name="TextBox 94">
            <a:extLst>
              <a:ext uri="{FF2B5EF4-FFF2-40B4-BE49-F238E27FC236}">
                <a16:creationId xmlns:a16="http://schemas.microsoft.com/office/drawing/2014/main" id="{721504DD-3916-6521-DD3E-60035D256719}"/>
              </a:ext>
            </a:extLst>
          </p:cNvPr>
          <p:cNvSpPr txBox="1"/>
          <p:nvPr/>
        </p:nvSpPr>
        <p:spPr>
          <a:xfrm>
            <a:off x="1177050" y="5725627"/>
            <a:ext cx="9157062" cy="553998"/>
          </a:xfrm>
          <a:prstGeom prst="rect">
            <a:avLst/>
          </a:prstGeom>
          <a:noFill/>
        </p:spPr>
        <p:txBody>
          <a:bodyPr wrap="square">
            <a:spAutoFit/>
          </a:bodyPr>
          <a:lstStyle/>
          <a:p>
            <a:r>
              <a:rPr lang="en-ZA" sz="3000" b="1" dirty="0">
                <a:solidFill>
                  <a:srgbClr val="002060"/>
                </a:solidFill>
                <a:latin typeface="Avenir Book" panose="020B0503020203020204" pitchFamily="34" charset="-78"/>
                <a:cs typeface="Avenir Book" panose="020B0503020203020204" pitchFamily="34" charset="-78"/>
              </a:rPr>
              <a:t>Revitalising the humanities</a:t>
            </a:r>
            <a:endParaRPr lang="en-ZA" sz="3000" dirty="0"/>
          </a:p>
        </p:txBody>
      </p:sp>
      <p:sp>
        <p:nvSpPr>
          <p:cNvPr id="96" name="Rectangle 95">
            <a:extLst>
              <a:ext uri="{FF2B5EF4-FFF2-40B4-BE49-F238E27FC236}">
                <a16:creationId xmlns:a16="http://schemas.microsoft.com/office/drawing/2014/main" id="{F7D0CA66-B2A7-0887-8E46-1214E0B0CE5F}"/>
              </a:ext>
            </a:extLst>
          </p:cNvPr>
          <p:cNvSpPr/>
          <p:nvPr/>
        </p:nvSpPr>
        <p:spPr>
          <a:xfrm>
            <a:off x="1206193" y="5026626"/>
            <a:ext cx="13457042" cy="553998"/>
          </a:xfrm>
          <a:prstGeom prst="rect">
            <a:avLst/>
          </a:prstGeom>
          <a:ln>
            <a:noFill/>
          </a:ln>
        </p:spPr>
        <p:txBody>
          <a:bodyPr wrap="square">
            <a:spAutoFit/>
          </a:bodyPr>
          <a:lstStyle/>
          <a:p>
            <a:pPr defTabSz="1371600">
              <a:defRPr/>
            </a:pPr>
            <a:r>
              <a:rPr lang="en-US" sz="3000" b="1" kern="0" dirty="0">
                <a:solidFill>
                  <a:srgbClr val="002060"/>
                </a:solidFill>
                <a:latin typeface="Avenir Book" panose="020B0503020203020204" pitchFamily="34" charset="-78"/>
                <a:cs typeface="Avenir Book" panose="020B0503020203020204" pitchFamily="34" charset="-78"/>
              </a:rPr>
              <a:t>Student access and success</a:t>
            </a:r>
          </a:p>
        </p:txBody>
      </p:sp>
    </p:spTree>
    <p:extLst>
      <p:ext uri="{BB962C8B-B14F-4D97-AF65-F5344CB8AC3E}">
        <p14:creationId xmlns:p14="http://schemas.microsoft.com/office/powerpoint/2010/main" val="2223303220"/>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6406E81-88FF-A09C-C23B-755667EA8908}"/>
              </a:ext>
            </a:extLst>
          </p:cNvPr>
          <p:cNvGraphicFramePr/>
          <p:nvPr>
            <p:extLst>
              <p:ext uri="{D42A27DB-BD31-4B8C-83A1-F6EECF244321}">
                <p14:modId xmlns:p14="http://schemas.microsoft.com/office/powerpoint/2010/main" val="1602050489"/>
              </p:ext>
            </p:extLst>
          </p:nvPr>
        </p:nvGraphicFramePr>
        <p:xfrm>
          <a:off x="304800" y="1342111"/>
          <a:ext cx="17678400" cy="880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D071C2A7-03C9-EF3C-6546-C2303CAFA1EB}"/>
              </a:ext>
            </a:extLst>
          </p:cNvPr>
          <p:cNvPicPr>
            <a:picLocks noChangeAspect="1"/>
          </p:cNvPicPr>
          <p:nvPr/>
        </p:nvPicPr>
        <p:blipFill rotWithShape="1">
          <a:blip r:embed="rId7"/>
          <a:srcRect b="79603"/>
          <a:stretch/>
        </p:blipFill>
        <p:spPr>
          <a:xfrm>
            <a:off x="-1" y="2"/>
            <a:ext cx="18314126" cy="1181098"/>
          </a:xfrm>
          <a:prstGeom prst="rect">
            <a:avLst/>
          </a:prstGeom>
        </p:spPr>
      </p:pic>
      <p:sp>
        <p:nvSpPr>
          <p:cNvPr id="6" name="TextBox 5">
            <a:extLst>
              <a:ext uri="{FF2B5EF4-FFF2-40B4-BE49-F238E27FC236}">
                <a16:creationId xmlns:a16="http://schemas.microsoft.com/office/drawing/2014/main" id="{71163D9A-72A8-33C7-FF56-FD82453B1660}"/>
              </a:ext>
            </a:extLst>
          </p:cNvPr>
          <p:cNvSpPr txBox="1"/>
          <p:nvPr/>
        </p:nvSpPr>
        <p:spPr>
          <a:xfrm>
            <a:off x="3360988" y="175052"/>
            <a:ext cx="11566025" cy="923330"/>
          </a:xfrm>
          <a:prstGeom prst="rect">
            <a:avLst/>
          </a:prstGeom>
          <a:noFill/>
        </p:spPr>
        <p:txBody>
          <a:bodyPr wrap="square">
            <a:spAutoFit/>
          </a:bodyPr>
          <a:lstStyle/>
          <a:p>
            <a:pPr algn="ctr"/>
            <a:r>
              <a:rPr lang="en-US" sz="5400" b="1" dirty="0">
                <a:solidFill>
                  <a:srgbClr val="002060"/>
                </a:solidFill>
                <a:latin typeface="Avenir Book" panose="020B0503020203020204" pitchFamily="34" charset="-78"/>
                <a:cs typeface="Avenir Book" panose="020B0503020203020204" pitchFamily="34" charset="-78"/>
              </a:rPr>
              <a:t>Institutional research themes</a:t>
            </a:r>
          </a:p>
        </p:txBody>
      </p:sp>
    </p:spTree>
    <p:extLst>
      <p:ext uri="{BB962C8B-B14F-4D97-AF65-F5344CB8AC3E}">
        <p14:creationId xmlns:p14="http://schemas.microsoft.com/office/powerpoint/2010/main" val="2407242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bout us - Nelson Mandela University">
            <a:extLst>
              <a:ext uri="{FF2B5EF4-FFF2-40B4-BE49-F238E27FC236}">
                <a16:creationId xmlns:a16="http://schemas.microsoft.com/office/drawing/2014/main" id="{656BB838-5BCD-75FA-05A5-CBBBB0B17A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1400" y="2324100"/>
            <a:ext cx="5943600" cy="59436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FDB4CC44-8D87-B1F6-9353-73B186B6B025}"/>
              </a:ext>
            </a:extLst>
          </p:cNvPr>
          <p:cNvSpPr>
            <a:spLocks noGrp="1"/>
          </p:cNvSpPr>
          <p:nvPr>
            <p:ph type="sldNum" sz="quarter" idx="12"/>
          </p:nvPr>
        </p:nvSpPr>
        <p:spPr>
          <a:xfrm>
            <a:off x="15621000" y="9563100"/>
            <a:ext cx="2362200" cy="457200"/>
          </a:xfrm>
        </p:spPr>
        <p:txBody>
          <a:bodyPr/>
          <a:lstStyle/>
          <a:p>
            <a:r>
              <a:rPr lang="en-US" sz="3200" dirty="0"/>
              <a:t>8</a:t>
            </a:r>
          </a:p>
        </p:txBody>
      </p:sp>
      <p:sp>
        <p:nvSpPr>
          <p:cNvPr id="6" name="Title 5">
            <a:extLst>
              <a:ext uri="{FF2B5EF4-FFF2-40B4-BE49-F238E27FC236}">
                <a16:creationId xmlns:a16="http://schemas.microsoft.com/office/drawing/2014/main" id="{CAC170AF-4039-23CD-9392-38885893E9B9}"/>
              </a:ext>
            </a:extLst>
          </p:cNvPr>
          <p:cNvSpPr>
            <a:spLocks noGrp="1"/>
          </p:cNvSpPr>
          <p:nvPr>
            <p:ph type="title"/>
          </p:nvPr>
        </p:nvSpPr>
        <p:spPr>
          <a:xfrm>
            <a:off x="722312" y="3416300"/>
            <a:ext cx="9869487" cy="3454400"/>
          </a:xfrm>
        </p:spPr>
        <p:txBody>
          <a:bodyPr>
            <a:normAutofit/>
          </a:bodyPr>
          <a:lstStyle/>
          <a:p>
            <a:r>
              <a:rPr lang="en-ZA" sz="6600" dirty="0">
                <a:latin typeface="Avenir Book" panose="020B0503020203020204" pitchFamily="34" charset="-78"/>
                <a:cs typeface="Avenir Book" panose="020B0503020203020204" pitchFamily="34" charset="-78"/>
              </a:rPr>
              <a:t>TRANSDISCIPLINARY OCEAN SCIENCES STRATEGY</a:t>
            </a:r>
          </a:p>
        </p:txBody>
      </p:sp>
    </p:spTree>
    <p:extLst>
      <p:ext uri="{BB962C8B-B14F-4D97-AF65-F5344CB8AC3E}">
        <p14:creationId xmlns:p14="http://schemas.microsoft.com/office/powerpoint/2010/main" val="3091111455"/>
      </p:ext>
    </p:extLst>
  </p:cSld>
  <p:clrMapOvr>
    <a:masterClrMapping/>
  </p:clrMapOvr>
  <mc:AlternateContent xmlns:mc="http://schemas.openxmlformats.org/markup-compatibility/2006" xmlns:p14="http://schemas.microsoft.com/office/powerpoint/2010/main">
    <mc:Choice Requires="p14">
      <p:transition spd="slow" p14:dur="2250" advTm="5000"/>
    </mc:Choice>
    <mc:Fallback xmlns="">
      <p:transition spd="slow" advTm="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5978</TotalTime>
  <Words>1059</Words>
  <Application>Microsoft Office PowerPoint</Application>
  <PresentationFormat>Custom</PresentationFormat>
  <Paragraphs>120</Paragraphs>
  <Slides>27</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6" baseType="lpstr">
      <vt:lpstr>Arial</vt:lpstr>
      <vt:lpstr>Aptos</vt:lpstr>
      <vt:lpstr>Symbol</vt:lpstr>
      <vt:lpstr>Wingdings</vt:lpstr>
      <vt:lpstr>Avenir Book</vt:lpstr>
      <vt:lpstr>Calibri</vt:lpstr>
      <vt:lpstr>Avenir Next LT Pro</vt:lpstr>
      <vt:lpstr>Office Theme</vt:lpstr>
      <vt:lpstr>Bitmap Image</vt:lpstr>
      <vt:lpstr>PowerPoint Presentation</vt:lpstr>
      <vt:lpstr>NELSON MANDELA UNIVERSITY OCEAN SCIENCES STRATEGY IN CONTEXT</vt:lpstr>
      <vt:lpstr>PowerPoint Presentation</vt:lpstr>
      <vt:lpstr>PowerPoint Presentation</vt:lpstr>
      <vt:lpstr>PowerPoint Presentation</vt:lpstr>
      <vt:lpstr>PowerPoint Presentation</vt:lpstr>
      <vt:lpstr>Transversal strategic priority areas</vt:lpstr>
      <vt:lpstr>PowerPoint Presentation</vt:lpstr>
      <vt:lpstr>TRANSDISCIPLINARY OCEAN SCIENCES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CONCLUDING REMARKS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Minimalist University Profile Presentation</dc:title>
  <dc:creator>Hendricks, Liscka (Mrs) (Summerstrand North Campus)</dc:creator>
  <cp:lastModifiedBy>Nel, Heather (Prof) (Summerstrand Campus South)</cp:lastModifiedBy>
  <cp:revision>22</cp:revision>
  <dcterms:created xsi:type="dcterms:W3CDTF">2006-08-16T00:00:00Z</dcterms:created>
  <dcterms:modified xsi:type="dcterms:W3CDTF">2026-06-01T12:29:02Z</dcterms:modified>
  <dc:identifier>DAFk9F6PNTI</dc:identifier>
</cp:coreProperties>
</file>