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14" r:id="rId1"/>
  </p:sldMasterIdLst>
  <p:notesMasterIdLst>
    <p:notesMasterId r:id="rId20"/>
  </p:notesMasterIdLst>
  <p:sldIdLst>
    <p:sldId id="256" r:id="rId2"/>
    <p:sldId id="258" r:id="rId3"/>
    <p:sldId id="266" r:id="rId4"/>
    <p:sldId id="267" r:id="rId5"/>
    <p:sldId id="268" r:id="rId6"/>
    <p:sldId id="364" r:id="rId7"/>
    <p:sldId id="380" r:id="rId8"/>
    <p:sldId id="272" r:id="rId9"/>
    <p:sldId id="375" r:id="rId10"/>
    <p:sldId id="270" r:id="rId11"/>
    <p:sldId id="279" r:id="rId12"/>
    <p:sldId id="275" r:id="rId13"/>
    <p:sldId id="372" r:id="rId14"/>
    <p:sldId id="376" r:id="rId15"/>
    <p:sldId id="367" r:id="rId16"/>
    <p:sldId id="370" r:id="rId17"/>
    <p:sldId id="377" r:id="rId18"/>
    <p:sldId id="369" r:id="rId19"/>
  </p:sldIdLst>
  <p:sldSz cx="18288000" cy="10287000"/>
  <p:notesSz cx="6858000" cy="9144000"/>
  <p:embeddedFontLst>
    <p:embeddedFont>
      <p:font typeface="Amasis MT Pro Light" panose="02040304050005020304" pitchFamily="18" charset="0"/>
      <p:regular r:id="rId21"/>
      <p:italic r:id="rId22"/>
    </p:embeddedFont>
    <p:embeddedFont>
      <p:font typeface="Bodoni MT" panose="02070603080606020203" pitchFamily="18" charset="0"/>
      <p:regular r:id="rId23"/>
      <p:bold r:id="rId24"/>
      <p:italic r:id="rId25"/>
      <p:boldItalic r:id="rId26"/>
    </p:embeddedFont>
    <p:embeddedFont>
      <p:font typeface="Cambria Math" panose="02040503050406030204" pitchFamily="18" charset="0"/>
      <p:regular r:id="rId27"/>
    </p:embeddedFont>
    <p:embeddedFont>
      <p:font typeface="Meiryo" panose="020B0604030504040204" pitchFamily="34" charset="-128"/>
      <p:regular r:id="rId28"/>
      <p:bold r:id="rId29"/>
      <p:italic r:id="rId30"/>
      <p:boldItalic r:id="rId31"/>
    </p:embeddedFont>
    <p:embeddedFont>
      <p:font typeface="Perpetua Titling MT" panose="02020502060505020804" pitchFamily="18" charset="0"/>
      <p:regular r:id="rId32"/>
      <p:bold r:id="rId33"/>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1D32"/>
    <a:srgbClr val="233E5F"/>
    <a:srgbClr val="345C8C"/>
    <a:srgbClr val="132D4D"/>
    <a:srgbClr val="27632E"/>
    <a:srgbClr val="0916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3399" autoAdjust="0"/>
  </p:normalViewPr>
  <p:slideViewPr>
    <p:cSldViewPr>
      <p:cViewPr varScale="1">
        <p:scale>
          <a:sx n="44" d="100"/>
          <a:sy n="44" d="100"/>
        </p:scale>
        <p:origin x="1286" y="5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21" Type="http://schemas.openxmlformats.org/officeDocument/2006/relationships/font" Target="fonts/font1.fntdata"/><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4213D9-0206-48A5-B82D-12A413200E5C}" type="doc">
      <dgm:prSet loTypeId="urn:microsoft.com/office/officeart/2005/8/layout/arrow5" loCatId="relationship" qsTypeId="urn:microsoft.com/office/officeart/2005/8/quickstyle/simple5" qsCatId="simple" csTypeId="urn:microsoft.com/office/officeart/2005/8/colors/colorful5" csCatId="colorful" phldr="1"/>
      <dgm:spPr/>
      <dgm:t>
        <a:bodyPr/>
        <a:lstStyle/>
        <a:p>
          <a:endParaRPr lang="en-US"/>
        </a:p>
      </dgm:t>
    </dgm:pt>
    <dgm:pt modelId="{9843657C-FFC8-4FDF-AFBC-BC4DF438249A}">
      <dgm:prSet custT="1"/>
      <dgm:spPr/>
      <dgm:t>
        <a:bodyPr/>
        <a:lstStyle/>
        <a:p>
          <a:r>
            <a:rPr lang="en-US" sz="2200" i="0" baseline="0" dirty="0">
              <a:latin typeface="Amasis MT Pro Light" panose="02040304050005020304" pitchFamily="18" charset="0"/>
            </a:rPr>
            <a:t>The expansion of human populations-&gt; interactions with wildlife -&gt; conflict (Woodroffe et al. 2005)</a:t>
          </a:r>
          <a:endParaRPr lang="en-US" sz="2200" dirty="0">
            <a:latin typeface="Amasis MT Pro Light" panose="02040304050005020304" pitchFamily="18" charset="0"/>
          </a:endParaRPr>
        </a:p>
      </dgm:t>
    </dgm:pt>
    <dgm:pt modelId="{6E99DC01-A372-4662-A752-F2D9B1E5F18D}" type="parTrans" cxnId="{3862916E-3C21-46FB-B964-1DD66AA85515}">
      <dgm:prSet/>
      <dgm:spPr/>
      <dgm:t>
        <a:bodyPr/>
        <a:lstStyle/>
        <a:p>
          <a:endParaRPr lang="en-US"/>
        </a:p>
      </dgm:t>
    </dgm:pt>
    <dgm:pt modelId="{7BD04373-30B8-4B4F-AAB3-B00877BEEC33}" type="sibTrans" cxnId="{3862916E-3C21-46FB-B964-1DD66AA85515}">
      <dgm:prSet/>
      <dgm:spPr/>
      <dgm:t>
        <a:bodyPr/>
        <a:lstStyle/>
        <a:p>
          <a:endParaRPr lang="en-US"/>
        </a:p>
      </dgm:t>
    </dgm:pt>
    <dgm:pt modelId="{7F657CE7-207B-4989-B143-77D4145520F0}">
      <dgm:prSet custT="1"/>
      <dgm:spPr/>
      <dgm:t>
        <a:bodyPr/>
        <a:lstStyle/>
        <a:p>
          <a:r>
            <a:rPr lang="en-US" sz="2200" i="0" baseline="0" dirty="0">
              <a:latin typeface="Amasis MT Pro Light" panose="02040304050005020304" pitchFamily="18" charset="0"/>
            </a:rPr>
            <a:t>Drivers of human - wildlife conflicts </a:t>
          </a:r>
          <a:br>
            <a:rPr lang="en-US" sz="2200" b="1" i="0" baseline="0" dirty="0">
              <a:latin typeface="Amasis MT Pro Light" panose="02040304050005020304" pitchFamily="18" charset="0"/>
            </a:rPr>
          </a:br>
          <a:br>
            <a:rPr lang="en-US" sz="2200" b="0" i="0" baseline="0" dirty="0">
              <a:latin typeface="Amasis MT Pro Light" panose="02040304050005020304" pitchFamily="18" charset="0"/>
            </a:rPr>
          </a:br>
          <a:r>
            <a:rPr lang="en-US" sz="2200" b="0" i="0" baseline="0" dirty="0">
              <a:latin typeface="Amasis MT Pro Light" panose="02040304050005020304" pitchFamily="18" charset="0"/>
            </a:rPr>
            <a:t>1) Adverse effects of humans on wildlife </a:t>
          </a:r>
          <a:br>
            <a:rPr lang="en-US" sz="2200" b="0" i="0" baseline="0" dirty="0">
              <a:latin typeface="Amasis MT Pro Light" panose="02040304050005020304" pitchFamily="18" charset="0"/>
            </a:rPr>
          </a:br>
          <a:br>
            <a:rPr lang="en-US" sz="2200" b="0" i="0" baseline="0" dirty="0">
              <a:latin typeface="Amasis MT Pro Light" panose="02040304050005020304" pitchFamily="18" charset="0"/>
            </a:rPr>
          </a:br>
          <a:r>
            <a:rPr lang="en-US" sz="2200" b="0" i="0" baseline="0" dirty="0">
              <a:latin typeface="Amasis MT Pro Light" panose="02040304050005020304" pitchFamily="18" charset="0"/>
            </a:rPr>
            <a:t>2) </a:t>
          </a:r>
          <a:r>
            <a:rPr lang="en-US" sz="2200" i="0" baseline="0" dirty="0">
              <a:latin typeface="Amasis MT Pro Light" panose="02040304050005020304" pitchFamily="18" charset="0"/>
            </a:rPr>
            <a:t>Threat to property, economy, security, recreation and safety</a:t>
          </a:r>
          <a:endParaRPr lang="en-US" sz="2200" dirty="0">
            <a:latin typeface="Amasis MT Pro Light" panose="02040304050005020304" pitchFamily="18" charset="0"/>
          </a:endParaRPr>
        </a:p>
      </dgm:t>
    </dgm:pt>
    <dgm:pt modelId="{FA4349D7-9351-4277-85BC-21F9990E6FF9}" type="parTrans" cxnId="{A835E114-7902-41D0-B1CC-6FADD705CEF4}">
      <dgm:prSet/>
      <dgm:spPr/>
      <dgm:t>
        <a:bodyPr/>
        <a:lstStyle/>
        <a:p>
          <a:endParaRPr lang="en-US"/>
        </a:p>
      </dgm:t>
    </dgm:pt>
    <dgm:pt modelId="{B2E34DCE-8D27-4C0A-8AA0-6CAD78CE9363}" type="sibTrans" cxnId="{A835E114-7902-41D0-B1CC-6FADD705CEF4}">
      <dgm:prSet/>
      <dgm:spPr/>
      <dgm:t>
        <a:bodyPr/>
        <a:lstStyle/>
        <a:p>
          <a:endParaRPr lang="en-US"/>
        </a:p>
      </dgm:t>
    </dgm:pt>
    <dgm:pt modelId="{AC95F690-3C77-4D29-B03A-557F33EE6E9E}">
      <dgm:prSet custT="1"/>
      <dgm:spPr/>
      <dgm:t>
        <a:bodyPr/>
        <a:lstStyle/>
        <a:p>
          <a:r>
            <a:rPr lang="en-ZA" sz="2200" b="1" i="0" baseline="0" dirty="0">
              <a:latin typeface="Amasis MT Pro Light" panose="02040304050005020304" pitchFamily="18" charset="0"/>
            </a:rPr>
            <a:t>Socio-economic</a:t>
          </a:r>
          <a:r>
            <a:rPr lang="en-ZA" sz="2200" i="0" baseline="0" dirty="0">
              <a:latin typeface="Amasis MT Pro Light" panose="02040304050005020304" pitchFamily="18" charset="0"/>
            </a:rPr>
            <a:t>, </a:t>
          </a:r>
          <a:r>
            <a:rPr lang="en-ZA" sz="2200" b="1" i="0" baseline="0" dirty="0">
              <a:latin typeface="Amasis MT Pro Light" panose="02040304050005020304" pitchFamily="18" charset="0"/>
            </a:rPr>
            <a:t>ecological</a:t>
          </a:r>
          <a:r>
            <a:rPr lang="en-ZA" sz="2200" i="0" baseline="0" dirty="0">
              <a:latin typeface="Amasis MT Pro Light" panose="02040304050005020304" pitchFamily="18" charset="0"/>
            </a:rPr>
            <a:t>, </a:t>
          </a:r>
          <a:r>
            <a:rPr lang="en-ZA" sz="2200" b="1" i="0" baseline="0" dirty="0">
              <a:latin typeface="Amasis MT Pro Light" panose="02040304050005020304" pitchFamily="18" charset="0"/>
            </a:rPr>
            <a:t>conservation  and management </a:t>
          </a:r>
          <a:r>
            <a:rPr lang="en-ZA" sz="2200" i="0" baseline="0" dirty="0">
              <a:latin typeface="Amasis MT Pro Light" panose="02040304050005020304" pitchFamily="18" charset="0"/>
            </a:rPr>
            <a:t>implications</a:t>
          </a:r>
          <a:br>
            <a:rPr lang="en-US" sz="2200" b="1" i="0" baseline="0" dirty="0">
              <a:latin typeface="Amasis MT Pro Light" panose="02040304050005020304" pitchFamily="18" charset="0"/>
            </a:rPr>
          </a:br>
          <a:br>
            <a:rPr lang="en-US" sz="2000" b="1" i="0" baseline="0" dirty="0">
              <a:latin typeface="Amasis MT Pro Light" panose="02040304050005020304" pitchFamily="18" charset="0"/>
            </a:rPr>
          </a:br>
          <a:endParaRPr lang="en-US" sz="2000" dirty="0">
            <a:latin typeface="Amasis MT Pro Light" panose="02040304050005020304" pitchFamily="18" charset="0"/>
          </a:endParaRPr>
        </a:p>
      </dgm:t>
    </dgm:pt>
    <dgm:pt modelId="{711C2B7C-978B-49F3-988A-2D941F517627}" type="parTrans" cxnId="{5E192CEE-D5FB-4246-90B7-39301A380A55}">
      <dgm:prSet/>
      <dgm:spPr/>
      <dgm:t>
        <a:bodyPr/>
        <a:lstStyle/>
        <a:p>
          <a:endParaRPr lang="en-US"/>
        </a:p>
      </dgm:t>
    </dgm:pt>
    <dgm:pt modelId="{644CB39A-410C-4D25-856E-21F558930B16}" type="sibTrans" cxnId="{5E192CEE-D5FB-4246-90B7-39301A380A55}">
      <dgm:prSet/>
      <dgm:spPr/>
      <dgm:t>
        <a:bodyPr/>
        <a:lstStyle/>
        <a:p>
          <a:endParaRPr lang="en-US"/>
        </a:p>
      </dgm:t>
    </dgm:pt>
    <dgm:pt modelId="{2B3878B4-F70B-42CA-B253-B0B417E89465}" type="pres">
      <dgm:prSet presAssocID="{A44213D9-0206-48A5-B82D-12A413200E5C}" presName="diagram" presStyleCnt="0">
        <dgm:presLayoutVars>
          <dgm:dir/>
          <dgm:resizeHandles val="exact"/>
        </dgm:presLayoutVars>
      </dgm:prSet>
      <dgm:spPr/>
    </dgm:pt>
    <dgm:pt modelId="{20B75003-EB89-4454-A1ED-CF5DB56BD97C}" type="pres">
      <dgm:prSet presAssocID="{9843657C-FFC8-4FDF-AFBC-BC4DF438249A}" presName="arrow" presStyleLbl="node1" presStyleIdx="0" presStyleCnt="3" custScaleX="152232" custScaleY="121697" custRadScaleRad="102186" custRadScaleInc="-8053">
        <dgm:presLayoutVars>
          <dgm:bulletEnabled val="1"/>
        </dgm:presLayoutVars>
      </dgm:prSet>
      <dgm:spPr/>
    </dgm:pt>
    <dgm:pt modelId="{D8F27741-3F95-4B83-863B-A1F2484BA328}" type="pres">
      <dgm:prSet presAssocID="{7F657CE7-207B-4989-B143-77D4145520F0}" presName="arrow" presStyleLbl="node1" presStyleIdx="1" presStyleCnt="3" custAng="48411" custScaleX="157499" custScaleY="158010" custRadScaleRad="101268" custRadScaleInc="2764">
        <dgm:presLayoutVars>
          <dgm:bulletEnabled val="1"/>
        </dgm:presLayoutVars>
      </dgm:prSet>
      <dgm:spPr/>
    </dgm:pt>
    <dgm:pt modelId="{BE8826DF-F4DE-4C23-9CC6-580DE476B6DD}" type="pres">
      <dgm:prSet presAssocID="{AC95F690-3C77-4D29-B03A-557F33EE6E9E}" presName="arrow" presStyleLbl="node1" presStyleIdx="2" presStyleCnt="3" custAng="21359391" custScaleX="166277" custScaleY="133857" custRadScaleRad="116309" custRadScaleInc="3349">
        <dgm:presLayoutVars>
          <dgm:bulletEnabled val="1"/>
        </dgm:presLayoutVars>
      </dgm:prSet>
      <dgm:spPr/>
    </dgm:pt>
  </dgm:ptLst>
  <dgm:cxnLst>
    <dgm:cxn modelId="{A835E114-7902-41D0-B1CC-6FADD705CEF4}" srcId="{A44213D9-0206-48A5-B82D-12A413200E5C}" destId="{7F657CE7-207B-4989-B143-77D4145520F0}" srcOrd="1" destOrd="0" parTransId="{FA4349D7-9351-4277-85BC-21F9990E6FF9}" sibTransId="{B2E34DCE-8D27-4C0A-8AA0-6CAD78CE9363}"/>
    <dgm:cxn modelId="{2D928123-A6FA-4545-9457-CD07827A9ED2}" type="presOf" srcId="{7F657CE7-207B-4989-B143-77D4145520F0}" destId="{D8F27741-3F95-4B83-863B-A1F2484BA328}" srcOrd="0" destOrd="0" presId="urn:microsoft.com/office/officeart/2005/8/layout/arrow5"/>
    <dgm:cxn modelId="{3862916E-3C21-46FB-B964-1DD66AA85515}" srcId="{A44213D9-0206-48A5-B82D-12A413200E5C}" destId="{9843657C-FFC8-4FDF-AFBC-BC4DF438249A}" srcOrd="0" destOrd="0" parTransId="{6E99DC01-A372-4662-A752-F2D9B1E5F18D}" sibTransId="{7BD04373-30B8-4B4F-AAB3-B00877BEEC33}"/>
    <dgm:cxn modelId="{B213F8B2-331B-41DA-B88A-C3EA66C6B948}" type="presOf" srcId="{AC95F690-3C77-4D29-B03A-557F33EE6E9E}" destId="{BE8826DF-F4DE-4C23-9CC6-580DE476B6DD}" srcOrd="0" destOrd="0" presId="urn:microsoft.com/office/officeart/2005/8/layout/arrow5"/>
    <dgm:cxn modelId="{A49F32CF-9BC0-467D-A9A7-50A44DC5394B}" type="presOf" srcId="{A44213D9-0206-48A5-B82D-12A413200E5C}" destId="{2B3878B4-F70B-42CA-B253-B0B417E89465}" srcOrd="0" destOrd="0" presId="urn:microsoft.com/office/officeart/2005/8/layout/arrow5"/>
    <dgm:cxn modelId="{5E192CEE-D5FB-4246-90B7-39301A380A55}" srcId="{A44213D9-0206-48A5-B82D-12A413200E5C}" destId="{AC95F690-3C77-4D29-B03A-557F33EE6E9E}" srcOrd="2" destOrd="0" parTransId="{711C2B7C-978B-49F3-988A-2D941F517627}" sibTransId="{644CB39A-410C-4D25-856E-21F558930B16}"/>
    <dgm:cxn modelId="{A20AB2F8-59D7-49FC-B7EE-EBA96F9EBF60}" type="presOf" srcId="{9843657C-FFC8-4FDF-AFBC-BC4DF438249A}" destId="{20B75003-EB89-4454-A1ED-CF5DB56BD97C}" srcOrd="0" destOrd="0" presId="urn:microsoft.com/office/officeart/2005/8/layout/arrow5"/>
    <dgm:cxn modelId="{FB8A6523-877A-49D4-8D2C-5B7B7EC9B37D}" type="presParOf" srcId="{2B3878B4-F70B-42CA-B253-B0B417E89465}" destId="{20B75003-EB89-4454-A1ED-CF5DB56BD97C}" srcOrd="0" destOrd="0" presId="urn:microsoft.com/office/officeart/2005/8/layout/arrow5"/>
    <dgm:cxn modelId="{C6ECE83F-B9FF-4F3D-8C72-E5579B8310AF}" type="presParOf" srcId="{2B3878B4-F70B-42CA-B253-B0B417E89465}" destId="{D8F27741-3F95-4B83-863B-A1F2484BA328}" srcOrd="1" destOrd="0" presId="urn:microsoft.com/office/officeart/2005/8/layout/arrow5"/>
    <dgm:cxn modelId="{6640C61B-FCDE-4FED-BA58-A17F4B669DB3}" type="presParOf" srcId="{2B3878B4-F70B-42CA-B253-B0B417E89465}" destId="{BE8826DF-F4DE-4C23-9CC6-580DE476B6DD}" srcOrd="2" destOrd="0" presId="urn:microsoft.com/office/officeart/2005/8/layout/arrow5"/>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B75003-EB89-4454-A1ED-CF5DB56BD97C}">
      <dsp:nvSpPr>
        <dsp:cNvPr id="0" name=""/>
        <dsp:cNvSpPr/>
      </dsp:nvSpPr>
      <dsp:spPr>
        <a:xfrm>
          <a:off x="2036794" y="-659124"/>
          <a:ext cx="5039195" cy="4028423"/>
        </a:xfrm>
        <a:prstGeom prst="downArrow">
          <a:avLst>
            <a:gd name="adj1" fmla="val 50000"/>
            <a:gd name="adj2" fmla="val 35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i="0" kern="1200" baseline="0" dirty="0">
              <a:latin typeface="Amasis MT Pro Light" panose="02040304050005020304" pitchFamily="18" charset="0"/>
            </a:rPr>
            <a:t>The expansion of human populations-&gt; interactions with wildlife -&gt; conflict (Woodroffe et al. 2005)</a:t>
          </a:r>
          <a:endParaRPr lang="en-US" sz="2200" kern="1200" dirty="0">
            <a:latin typeface="Amasis MT Pro Light" panose="02040304050005020304" pitchFamily="18" charset="0"/>
          </a:endParaRPr>
        </a:p>
      </dsp:txBody>
      <dsp:txXfrm>
        <a:off x="3296593" y="-659124"/>
        <a:ext cx="2519597" cy="3323449"/>
      </dsp:txXfrm>
    </dsp:sp>
    <dsp:sp modelId="{D8F27741-3F95-4B83-863B-A1F2484BA328}">
      <dsp:nvSpPr>
        <dsp:cNvPr id="0" name=""/>
        <dsp:cNvSpPr/>
      </dsp:nvSpPr>
      <dsp:spPr>
        <a:xfrm rot="7248411">
          <a:off x="4201078" y="2182459"/>
          <a:ext cx="5213543" cy="5230458"/>
        </a:xfrm>
        <a:prstGeom prst="downArrow">
          <a:avLst>
            <a:gd name="adj1" fmla="val 50000"/>
            <a:gd name="adj2" fmla="val 35000"/>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i="0" kern="1200" baseline="0" dirty="0">
              <a:latin typeface="Amasis MT Pro Light" panose="02040304050005020304" pitchFamily="18" charset="0"/>
            </a:rPr>
            <a:t>Drivers of human - wildlife conflicts </a:t>
          </a:r>
          <a:br>
            <a:rPr lang="en-US" sz="2200" b="1" i="0" kern="1200" baseline="0" dirty="0">
              <a:latin typeface="Amasis MT Pro Light" panose="02040304050005020304" pitchFamily="18" charset="0"/>
            </a:rPr>
          </a:br>
          <a:br>
            <a:rPr lang="en-US" sz="2200" b="0" i="0" kern="1200" baseline="0" dirty="0">
              <a:latin typeface="Amasis MT Pro Light" panose="02040304050005020304" pitchFamily="18" charset="0"/>
            </a:rPr>
          </a:br>
          <a:r>
            <a:rPr lang="en-US" sz="2200" b="0" i="0" kern="1200" baseline="0" dirty="0">
              <a:latin typeface="Amasis MT Pro Light" panose="02040304050005020304" pitchFamily="18" charset="0"/>
            </a:rPr>
            <a:t>1) Adverse effects of humans on wildlife </a:t>
          </a:r>
          <a:br>
            <a:rPr lang="en-US" sz="2200" b="0" i="0" kern="1200" baseline="0" dirty="0">
              <a:latin typeface="Amasis MT Pro Light" panose="02040304050005020304" pitchFamily="18" charset="0"/>
            </a:rPr>
          </a:br>
          <a:br>
            <a:rPr lang="en-US" sz="2200" b="0" i="0" kern="1200" baseline="0" dirty="0">
              <a:latin typeface="Amasis MT Pro Light" panose="02040304050005020304" pitchFamily="18" charset="0"/>
            </a:rPr>
          </a:br>
          <a:r>
            <a:rPr lang="en-US" sz="2200" b="0" i="0" kern="1200" baseline="0" dirty="0">
              <a:latin typeface="Amasis MT Pro Light" panose="02040304050005020304" pitchFamily="18" charset="0"/>
            </a:rPr>
            <a:t>2) </a:t>
          </a:r>
          <a:r>
            <a:rPr lang="en-US" sz="2200" i="0" kern="1200" baseline="0" dirty="0">
              <a:latin typeface="Amasis MT Pro Light" panose="02040304050005020304" pitchFamily="18" charset="0"/>
            </a:rPr>
            <a:t>Threat to property, economy, security, recreation and safety</a:t>
          </a:r>
          <a:endParaRPr lang="en-US" sz="2200" kern="1200" dirty="0">
            <a:latin typeface="Amasis MT Pro Light" panose="02040304050005020304" pitchFamily="18" charset="0"/>
          </a:endParaRPr>
        </a:p>
      </dsp:txBody>
      <dsp:txXfrm rot="-5400000">
        <a:off x="5040623" y="3727935"/>
        <a:ext cx="4318088" cy="2606771"/>
      </dsp:txXfrm>
    </dsp:sp>
    <dsp:sp modelId="{BE8826DF-F4DE-4C23-9CC6-580DE476B6DD}">
      <dsp:nvSpPr>
        <dsp:cNvPr id="0" name=""/>
        <dsp:cNvSpPr/>
      </dsp:nvSpPr>
      <dsp:spPr>
        <a:xfrm rot="14159391">
          <a:off x="-129102" y="2457822"/>
          <a:ext cx="5504113" cy="4430944"/>
        </a:xfrm>
        <a:prstGeom prst="downArrow">
          <a:avLst>
            <a:gd name="adj1" fmla="val 50000"/>
            <a:gd name="adj2" fmla="val 35000"/>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ZA" sz="2200" b="1" i="0" kern="1200" baseline="0" dirty="0">
              <a:latin typeface="Amasis MT Pro Light" panose="02040304050005020304" pitchFamily="18" charset="0"/>
            </a:rPr>
            <a:t>Socio-economic</a:t>
          </a:r>
          <a:r>
            <a:rPr lang="en-ZA" sz="2200" i="0" kern="1200" baseline="0" dirty="0">
              <a:latin typeface="Amasis MT Pro Light" panose="02040304050005020304" pitchFamily="18" charset="0"/>
            </a:rPr>
            <a:t>, </a:t>
          </a:r>
          <a:r>
            <a:rPr lang="en-ZA" sz="2200" b="1" i="0" kern="1200" baseline="0" dirty="0">
              <a:latin typeface="Amasis MT Pro Light" panose="02040304050005020304" pitchFamily="18" charset="0"/>
            </a:rPr>
            <a:t>ecological</a:t>
          </a:r>
          <a:r>
            <a:rPr lang="en-ZA" sz="2200" i="0" kern="1200" baseline="0" dirty="0">
              <a:latin typeface="Amasis MT Pro Light" panose="02040304050005020304" pitchFamily="18" charset="0"/>
            </a:rPr>
            <a:t>, </a:t>
          </a:r>
          <a:r>
            <a:rPr lang="en-ZA" sz="2200" b="1" i="0" kern="1200" baseline="0" dirty="0">
              <a:latin typeface="Amasis MT Pro Light" panose="02040304050005020304" pitchFamily="18" charset="0"/>
            </a:rPr>
            <a:t>conservation  and management </a:t>
          </a:r>
          <a:r>
            <a:rPr lang="en-ZA" sz="2200" i="0" kern="1200" baseline="0" dirty="0">
              <a:latin typeface="Amasis MT Pro Light" panose="02040304050005020304" pitchFamily="18" charset="0"/>
            </a:rPr>
            <a:t>implications</a:t>
          </a:r>
          <a:br>
            <a:rPr lang="en-US" sz="2200" b="1" i="0" kern="1200" baseline="0" dirty="0">
              <a:latin typeface="Amasis MT Pro Light" panose="02040304050005020304" pitchFamily="18" charset="0"/>
            </a:rPr>
          </a:br>
          <a:br>
            <a:rPr lang="en-US" sz="2000" b="1" i="0" kern="1200" baseline="0" dirty="0">
              <a:latin typeface="Amasis MT Pro Light" panose="02040304050005020304" pitchFamily="18" charset="0"/>
            </a:rPr>
          </a:br>
          <a:endParaRPr lang="en-US" sz="2000" kern="1200" dirty="0">
            <a:latin typeface="Amasis MT Pro Light" panose="02040304050005020304" pitchFamily="18" charset="0"/>
          </a:endParaRPr>
        </a:p>
      </dsp:txBody>
      <dsp:txXfrm rot="5400000">
        <a:off x="473804" y="3514126"/>
        <a:ext cx="3655529" cy="2752057"/>
      </dsp:txXfrm>
    </dsp:sp>
  </dsp:spTree>
</dsp:drawing>
</file>

<file path=ppt/diagrams/layout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B1C818-2D4C-4573-BC17-542721739E66}" type="datetimeFigureOut">
              <a:rPr lang="en-ZA" smtClean="0"/>
              <a:t>2026/05/27</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FD5B33-CDAA-4444-A9CF-CEB7EA039C48}" type="slidenum">
              <a:rPr lang="en-ZA" smtClean="0"/>
              <a:t>‹#›</a:t>
            </a:fld>
            <a:endParaRPr lang="en-ZA"/>
          </a:p>
        </p:txBody>
      </p:sp>
    </p:spTree>
    <p:extLst>
      <p:ext uri="{BB962C8B-B14F-4D97-AF65-F5344CB8AC3E}">
        <p14:creationId xmlns:p14="http://schemas.microsoft.com/office/powerpoint/2010/main" val="31676186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ZA"/>
          </a:p>
        </p:txBody>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73FD5B33-CDAA-4444-A9CF-CEB7EA039C48}" type="slidenum">
              <a:rPr lang="en-ZA" smtClean="0"/>
              <a:t>1</a:t>
            </a:fld>
            <a:endParaRPr lang="en-ZA"/>
          </a:p>
        </p:txBody>
      </p:sp>
    </p:spTree>
    <p:extLst>
      <p:ext uri="{BB962C8B-B14F-4D97-AF65-F5344CB8AC3E}">
        <p14:creationId xmlns:p14="http://schemas.microsoft.com/office/powerpoint/2010/main" val="29097651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418E9-CEEE-EF58-CAA5-EFB2998CCB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A9CFA3-3554-908C-F58B-99EC875CDA43}"/>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C0C206F3-7CD3-34A2-0535-2B2F96B05B34}"/>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FE771D6A-A231-1E3C-111A-D8E10623DD42}"/>
              </a:ext>
            </a:extLst>
          </p:cNvPr>
          <p:cNvSpPr>
            <a:spLocks noGrp="1"/>
          </p:cNvSpPr>
          <p:nvPr>
            <p:ph type="sldNum" sz="quarter" idx="5"/>
          </p:nvPr>
        </p:nvSpPr>
        <p:spPr/>
        <p:txBody>
          <a:bodyPr/>
          <a:lstStyle/>
          <a:p>
            <a:fld id="{73FD5B33-CDAA-4444-A9CF-CEB7EA039C48}" type="slidenum">
              <a:rPr lang="en-ZA" smtClean="0"/>
              <a:t>10</a:t>
            </a:fld>
            <a:endParaRPr lang="en-ZA"/>
          </a:p>
        </p:txBody>
      </p:sp>
    </p:spTree>
    <p:extLst>
      <p:ext uri="{BB962C8B-B14F-4D97-AF65-F5344CB8AC3E}">
        <p14:creationId xmlns:p14="http://schemas.microsoft.com/office/powerpoint/2010/main" val="19874132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80CCF-C9F3-7378-7214-4C07C7C630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2B10FE-0A12-AA8F-F4B8-6055AF945188}"/>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FA48460E-7E63-711E-5051-6BD661A317FF}"/>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ZA" sz="1200" kern="0" dirty="0">
              <a:solidFill>
                <a:srgbClr val="FFFFFF"/>
              </a:solidFill>
              <a:latin typeface="Amasis MT Pro Light" panose="02040304050005020304" pitchFamily="18" charset="0"/>
              <a:ea typeface="Arial" panose="020B0604020202020204" pitchFamily="34" charset="0"/>
              <a:cs typeface="Arial"/>
              <a:sym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200" kern="0" dirty="0">
                <a:solidFill>
                  <a:srgbClr val="FFFFFF"/>
                </a:solidFill>
                <a:latin typeface="Amasis MT Pro Light" panose="02040304050005020304" pitchFamily="18" charset="0"/>
                <a:ea typeface="Arial" panose="020B0604020202020204" pitchFamily="34" charset="0"/>
                <a:cs typeface="Arial"/>
                <a:sym typeface="Arial"/>
              </a:rPr>
              <a:t>GAM models investigated the ecological, environmental, operation variables that may be driving killer whale presence and ultimately depredation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200" kern="0" dirty="0">
                <a:solidFill>
                  <a:srgbClr val="FFFFFF"/>
                </a:solidFill>
                <a:latin typeface="Amasis MT Pro Light" panose="02040304050005020304" pitchFamily="18" charset="0"/>
                <a:ea typeface="Arial" panose="020B0604020202020204" pitchFamily="34" charset="0"/>
                <a:cs typeface="Arial"/>
                <a:sym typeface="Arial"/>
              </a:rPr>
              <a:t>The GAM model outputs will help us calculate the frequency of depredation in relation to the above variables</a:t>
            </a:r>
            <a:endParaRPr lang="en-ZA" dirty="0"/>
          </a:p>
        </p:txBody>
      </p:sp>
      <p:sp>
        <p:nvSpPr>
          <p:cNvPr id="4" name="Slide Number Placeholder 3">
            <a:extLst>
              <a:ext uri="{FF2B5EF4-FFF2-40B4-BE49-F238E27FC236}">
                <a16:creationId xmlns:a16="http://schemas.microsoft.com/office/drawing/2014/main" id="{FD5E170D-19EB-CFFB-CEE8-C3C45181059F}"/>
              </a:ext>
            </a:extLst>
          </p:cNvPr>
          <p:cNvSpPr>
            <a:spLocks noGrp="1"/>
          </p:cNvSpPr>
          <p:nvPr>
            <p:ph type="sldNum" sz="quarter" idx="5"/>
          </p:nvPr>
        </p:nvSpPr>
        <p:spPr/>
        <p:txBody>
          <a:bodyPr/>
          <a:lstStyle/>
          <a:p>
            <a:fld id="{73FD5B33-CDAA-4444-A9CF-CEB7EA039C48}" type="slidenum">
              <a:rPr lang="en-ZA" smtClean="0"/>
              <a:t>11</a:t>
            </a:fld>
            <a:endParaRPr lang="en-ZA"/>
          </a:p>
        </p:txBody>
      </p:sp>
    </p:spTree>
    <p:extLst>
      <p:ext uri="{BB962C8B-B14F-4D97-AF65-F5344CB8AC3E}">
        <p14:creationId xmlns:p14="http://schemas.microsoft.com/office/powerpoint/2010/main" val="37789699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7CF87-84E1-5FFF-F9EF-814C1F206A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EE2837-BE12-8BD6-FAA8-6A4F991C5AD0}"/>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71DEA89-A7F3-3F57-585F-481867A8F409}"/>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5BE68AC7-6297-8CBF-778C-088EAABFB5EF}"/>
              </a:ext>
            </a:extLst>
          </p:cNvPr>
          <p:cNvSpPr>
            <a:spLocks noGrp="1"/>
          </p:cNvSpPr>
          <p:nvPr>
            <p:ph type="sldNum" sz="quarter" idx="5"/>
          </p:nvPr>
        </p:nvSpPr>
        <p:spPr/>
        <p:txBody>
          <a:bodyPr/>
          <a:lstStyle/>
          <a:p>
            <a:fld id="{73FD5B33-CDAA-4444-A9CF-CEB7EA039C48}" type="slidenum">
              <a:rPr lang="en-ZA" smtClean="0"/>
              <a:t>12</a:t>
            </a:fld>
            <a:endParaRPr lang="en-ZA"/>
          </a:p>
        </p:txBody>
      </p:sp>
    </p:spTree>
    <p:extLst>
      <p:ext uri="{BB962C8B-B14F-4D97-AF65-F5344CB8AC3E}">
        <p14:creationId xmlns:p14="http://schemas.microsoft.com/office/powerpoint/2010/main" val="1035314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CC4D38-DEF9-B900-E7CD-23E7E413D5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022EFB-990F-953F-7A89-FF8C6491D135}"/>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580FA97E-D53E-638E-9FBD-F91DC0D5372F}"/>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200" b="0" i="0" u="none" strike="noStrike" kern="1200" dirty="0">
                <a:solidFill>
                  <a:schemeClr val="tx1"/>
                </a:solidFill>
                <a:effectLst/>
                <a:latin typeface="+mn-lt"/>
                <a:ea typeface="+mn-ea"/>
                <a:cs typeface="+mn-cs"/>
              </a:rPr>
              <a:t>Blue dots are sets where no killer whales were observed, and red dots show areas were killer whales were observed interacting with longlines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200" b="0" i="0" u="none" strike="noStrike" kern="1200" dirty="0">
                <a:solidFill>
                  <a:schemeClr val="tx1"/>
                </a:solidFill>
                <a:effectLst/>
                <a:latin typeface="+mn-lt"/>
                <a:ea typeface="+mn-ea"/>
                <a:cs typeface="+mn-cs"/>
              </a:rPr>
              <a:t> 481 236 individual fish of the target species, comprising the four tuna species and swordfish, between 2013 and 2022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200" b="0" i="0" u="none" strike="noStrike" kern="1200" dirty="0">
                <a:solidFill>
                  <a:schemeClr val="tx1"/>
                </a:solidFill>
                <a:effectLst/>
                <a:latin typeface="+mn-lt"/>
                <a:ea typeface="+mn-ea"/>
                <a:cs typeface="+mn-cs"/>
              </a:rPr>
              <a:t>Fishing effort ranged between 1000 to 3,768 hooks per set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200" b="0" i="0" u="none" strike="noStrike" kern="1200" dirty="0">
                <a:solidFill>
                  <a:schemeClr val="tx1"/>
                </a:solidFill>
                <a:effectLst/>
                <a:latin typeface="+mn-lt"/>
                <a:ea typeface="+mn-ea"/>
                <a:cs typeface="+mn-cs"/>
              </a:rPr>
              <a:t>In comparison, the bycatch species e.g. blue shark and mako shark totalled 579 763 individuals ( back then quotas for blue and make shark had not been set even though fishermen were allowed to catch them. However, quotas and limits have been put in place and these species aren’t been landed as much as before </a:t>
            </a:r>
          </a:p>
          <a:p>
            <a:endParaRPr lang="en-ZA" dirty="0"/>
          </a:p>
        </p:txBody>
      </p:sp>
      <p:sp>
        <p:nvSpPr>
          <p:cNvPr id="4" name="Slide Number Placeholder 3">
            <a:extLst>
              <a:ext uri="{FF2B5EF4-FFF2-40B4-BE49-F238E27FC236}">
                <a16:creationId xmlns:a16="http://schemas.microsoft.com/office/drawing/2014/main" id="{0C96C6C9-BD56-C139-D746-E24E746C7982}"/>
              </a:ext>
            </a:extLst>
          </p:cNvPr>
          <p:cNvSpPr>
            <a:spLocks noGrp="1"/>
          </p:cNvSpPr>
          <p:nvPr>
            <p:ph type="sldNum" sz="quarter" idx="5"/>
          </p:nvPr>
        </p:nvSpPr>
        <p:spPr/>
        <p:txBody>
          <a:bodyPr/>
          <a:lstStyle/>
          <a:p>
            <a:fld id="{73FD5B33-CDAA-4444-A9CF-CEB7EA039C48}" type="slidenum">
              <a:rPr lang="en-ZA" smtClean="0"/>
              <a:t>13</a:t>
            </a:fld>
            <a:endParaRPr lang="en-ZA"/>
          </a:p>
        </p:txBody>
      </p:sp>
    </p:spTree>
    <p:extLst>
      <p:ext uri="{BB962C8B-B14F-4D97-AF65-F5344CB8AC3E}">
        <p14:creationId xmlns:p14="http://schemas.microsoft.com/office/powerpoint/2010/main" val="40402709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05EF3-D4BE-B847-1AB9-B2A9991B6A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4DC44F-BC82-C08B-68B4-7C733FD12C66}"/>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68EEAB3-BCD6-5769-4DE0-2C053F304A2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400" b="0" i="0" u="none" strike="noStrike" kern="1200" cap="none" spc="0" normalizeH="0" baseline="0" noProof="0" dirty="0">
                <a:ln>
                  <a:noFill/>
                </a:ln>
                <a:solidFill>
                  <a:prstClr val="white"/>
                </a:solidFill>
                <a:effectLst/>
                <a:uLnTx/>
                <a:uFillTx/>
                <a:latin typeface="Calibri"/>
                <a:ea typeface="+mn-ea"/>
                <a:cs typeface="+mn-cs"/>
              </a:rPr>
              <a:t>IR  = Proportion of longlines with kw/ total no. of longlines set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400" b="0" i="0" u="none" strike="noStrike" kern="1200" cap="none" spc="0" normalizeH="0" baseline="0" noProof="0" dirty="0">
                <a:ln>
                  <a:noFill/>
                </a:ln>
                <a:solidFill>
                  <a:prstClr val="white"/>
                </a:solidFill>
                <a:effectLst/>
                <a:uLnTx/>
                <a:uFillTx/>
                <a:latin typeface="+mn-lt"/>
                <a:ea typeface="+mn-ea"/>
                <a:cs typeface="+mn-cs"/>
              </a:rPr>
              <a:t>Interactions vary across time with peaks observed in some years, but are fairly low</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2400" b="0" i="0" u="none" strike="noStrike" kern="1200" cap="none" spc="0" normalizeH="0" baseline="0" noProof="0" dirty="0">
                <a:ln>
                  <a:noFill/>
                </a:ln>
                <a:solidFill>
                  <a:prstClr val="white"/>
                </a:solidFill>
                <a:effectLst/>
                <a:uLnTx/>
                <a:uFillTx/>
                <a:latin typeface="+mn-lt"/>
                <a:ea typeface="+mn-ea"/>
                <a:cs typeface="+mn-cs"/>
              </a:rPr>
              <a:t>A total of 15821 sets were deployed over the 10 year study period, with killer whales being observed on 1,582 of these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2400" b="0" i="0" u="none" strike="noStrike" kern="1200" cap="none" spc="0" normalizeH="0" baseline="0" noProof="0" dirty="0">
                <a:ln>
                  <a:noFill/>
                </a:ln>
                <a:solidFill>
                  <a:prstClr val="white"/>
                </a:solidFill>
                <a:effectLst/>
                <a:uLnTx/>
                <a:uFillTx/>
                <a:latin typeface="+mn-lt"/>
                <a:ea typeface="+mn-ea"/>
                <a:cs typeface="+mn-cs"/>
              </a:rPr>
              <a:t>This means that killer whales were recorded interacting with ~9.2% of the longlines set over a 10 year period.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2400" b="0" i="0" u="none" strike="noStrike" kern="1200" cap="none" spc="0" normalizeH="0" baseline="0" noProof="0" dirty="0">
                <a:ln>
                  <a:noFill/>
                </a:ln>
                <a:solidFill>
                  <a:prstClr val="white"/>
                </a:solidFill>
                <a:effectLst/>
                <a:uLnTx/>
                <a:uFillTx/>
                <a:latin typeface="+mn-lt"/>
                <a:ea typeface="+mn-ea"/>
                <a:cs typeface="+mn-cs"/>
              </a:rPr>
              <a:t>This interaction rate was comprised of both assumed and confirmed cases of depredation. The assumed cases of depredation accounted for 8.6% of interactions and the 0.6% accounted for confirmed interactions</a:t>
            </a:r>
            <a:endParaRPr kumimoji="0" lang="en-ZA" sz="24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200" dirty="0">
              <a:solidFill>
                <a:schemeClr val="bg1"/>
              </a:solidFill>
            </a:endParaRPr>
          </a:p>
          <a:p>
            <a:endParaRPr lang="en-ZA" dirty="0"/>
          </a:p>
        </p:txBody>
      </p:sp>
      <p:sp>
        <p:nvSpPr>
          <p:cNvPr id="4" name="Slide Number Placeholder 3">
            <a:extLst>
              <a:ext uri="{FF2B5EF4-FFF2-40B4-BE49-F238E27FC236}">
                <a16:creationId xmlns:a16="http://schemas.microsoft.com/office/drawing/2014/main" id="{04CC5D7C-4150-04A9-8DB8-5DF98C4EA1B8}"/>
              </a:ext>
            </a:extLst>
          </p:cNvPr>
          <p:cNvSpPr>
            <a:spLocks noGrp="1"/>
          </p:cNvSpPr>
          <p:nvPr>
            <p:ph type="sldNum" sz="quarter" idx="5"/>
          </p:nvPr>
        </p:nvSpPr>
        <p:spPr/>
        <p:txBody>
          <a:bodyPr/>
          <a:lstStyle/>
          <a:p>
            <a:fld id="{73FD5B33-CDAA-4444-A9CF-CEB7EA039C48}" type="slidenum">
              <a:rPr lang="en-ZA" smtClean="0"/>
              <a:t>14</a:t>
            </a:fld>
            <a:endParaRPr lang="en-ZA"/>
          </a:p>
        </p:txBody>
      </p:sp>
    </p:spTree>
    <p:extLst>
      <p:ext uri="{BB962C8B-B14F-4D97-AF65-F5344CB8AC3E}">
        <p14:creationId xmlns:p14="http://schemas.microsoft.com/office/powerpoint/2010/main" val="9174714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FF6B0-AE45-196F-640F-EB509199BF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040AAA-5F79-2EE0-FEDD-E33C465CEBD8}"/>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FED6E8FF-829D-E414-0FF7-DED48515DC7D}"/>
              </a:ext>
            </a:extLst>
          </p:cNvPr>
          <p:cNvSpPr>
            <a:spLocks noGrp="1"/>
          </p:cNvSpPr>
          <p:nvPr>
            <p:ph type="body" idx="1"/>
          </p:nvPr>
        </p:nvSpPr>
        <p:spPr/>
        <p:txBody>
          <a:bodyPr/>
          <a:lstStyle/>
          <a:p>
            <a:pPr marL="171450" indent="-171450">
              <a:buFont typeface="Arial" panose="020B0604020202020204" pitchFamily="34" charset="0"/>
              <a:buChar char="•"/>
            </a:pPr>
            <a:r>
              <a:rPr lang="en-ZA" dirty="0"/>
              <a:t>We explored a wife range of variables to assess the possible drivers of killer whale occurrence near fishing vessels:</a:t>
            </a:r>
          </a:p>
          <a:p>
            <a:pPr marL="171450" indent="-171450">
              <a:buFont typeface="Arial" panose="020B0604020202020204" pitchFamily="34" charset="0"/>
              <a:buChar char="•"/>
            </a:pPr>
            <a:r>
              <a:rPr lang="en-ZA" dirty="0"/>
              <a:t>Sea surface temperature, soak duration, hook number, year and location had a significant influence on killer whale occurrence</a:t>
            </a:r>
          </a:p>
          <a:p>
            <a:pPr marL="171450" indent="-171450">
              <a:buFont typeface="Arial" panose="020B0604020202020204" pitchFamily="34" charset="0"/>
              <a:buChar char="•"/>
            </a:pPr>
            <a:r>
              <a:rPr lang="en-ZA" dirty="0"/>
              <a:t>Soak duration : the longer the lines were left to soak in the water column, the greater the probability of killer whale presence</a:t>
            </a:r>
          </a:p>
          <a:p>
            <a:pPr marL="171450" indent="-171450">
              <a:buFont typeface="Arial" panose="020B0604020202020204" pitchFamily="34" charset="0"/>
              <a:buChar char="•"/>
            </a:pPr>
            <a:r>
              <a:rPr lang="en-ZA" dirty="0"/>
              <a:t>Hook number : the more hooks are deployed, the more fish there is and thus the more killer whales are likely to occur near fishing vessels</a:t>
            </a:r>
          </a:p>
          <a:p>
            <a:pPr marL="171450" indent="-171450">
              <a:buFont typeface="Arial" panose="020B0604020202020204" pitchFamily="34" charset="0"/>
              <a:buChar char="•"/>
            </a:pPr>
            <a:endParaRPr lang="en-ZA" dirty="0"/>
          </a:p>
          <a:p>
            <a:pPr marL="171450" indent="-171450">
              <a:buFont typeface="Arial" panose="020B0604020202020204" pitchFamily="34" charset="0"/>
              <a:buChar char="•"/>
            </a:pPr>
            <a:r>
              <a:rPr lang="en-ZA" dirty="0"/>
              <a:t>Despite testing all these variables, the model performed quite poorly, which indicates that there are other factors at play which may not be recorded, however with insights from fishermen and observers, we believe that the real drivers of killer whale depredation can be assessed and this information will then inform mitigation solutions </a:t>
            </a:r>
          </a:p>
        </p:txBody>
      </p:sp>
      <p:sp>
        <p:nvSpPr>
          <p:cNvPr id="4" name="Slide Number Placeholder 3">
            <a:extLst>
              <a:ext uri="{FF2B5EF4-FFF2-40B4-BE49-F238E27FC236}">
                <a16:creationId xmlns:a16="http://schemas.microsoft.com/office/drawing/2014/main" id="{9A67F316-0DFE-0637-BB88-A1ADFEDFCEA2}"/>
              </a:ext>
            </a:extLst>
          </p:cNvPr>
          <p:cNvSpPr>
            <a:spLocks noGrp="1"/>
          </p:cNvSpPr>
          <p:nvPr>
            <p:ph type="sldNum" sz="quarter" idx="5"/>
          </p:nvPr>
        </p:nvSpPr>
        <p:spPr/>
        <p:txBody>
          <a:bodyPr/>
          <a:lstStyle/>
          <a:p>
            <a:fld id="{73FD5B33-CDAA-4444-A9CF-CEB7EA039C48}" type="slidenum">
              <a:rPr lang="en-ZA" smtClean="0"/>
              <a:t>15</a:t>
            </a:fld>
            <a:endParaRPr lang="en-ZA"/>
          </a:p>
        </p:txBody>
      </p:sp>
    </p:spTree>
    <p:extLst>
      <p:ext uri="{BB962C8B-B14F-4D97-AF65-F5344CB8AC3E}">
        <p14:creationId xmlns:p14="http://schemas.microsoft.com/office/powerpoint/2010/main" val="3416875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59A0A-ECAC-8F38-FCD4-4A600B15C9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14D1DE-F25E-D2BB-1454-AFD0ABA0B6EB}"/>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23D05C02-F8C8-C98C-1B74-46366952989C}"/>
              </a:ext>
            </a:extLst>
          </p:cNvPr>
          <p:cNvSpPr>
            <a:spLocks noGrp="1"/>
          </p:cNvSpPr>
          <p:nvPr>
            <p:ph type="body" idx="1"/>
          </p:nvPr>
        </p:nvSpPr>
        <p:spPr/>
        <p:txBody>
          <a:bodyPr/>
          <a:lstStyle/>
          <a:p>
            <a:pPr marL="228600" indent="-228600">
              <a:buFont typeface="+mj-lt"/>
              <a:buAutoNum type="arabicPeriod"/>
            </a:pPr>
            <a:r>
              <a:rPr lang="en-ZA" b="1" dirty="0"/>
              <a:t>Limited collaboration between disciplines </a:t>
            </a:r>
            <a:r>
              <a:rPr lang="en-ZA" dirty="0"/>
              <a:t>:</a:t>
            </a:r>
          </a:p>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rPr>
              <a:t>fisheries scientists focus on catch/effort </a:t>
            </a:r>
          </a:p>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rPr>
              <a:t>ecologists focus on behaviour/populations </a:t>
            </a:r>
          </a:p>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rPr>
              <a:t>little integration in interpretation </a:t>
            </a:r>
          </a:p>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endPar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endParaRPr>
          </a:p>
          <a:p>
            <a:pPr marL="0" marR="0" lvl="0" indent="0" algn="l" defTabSz="914400" rtl="0" eaLnBrk="1" fontAlgn="auto" latinLnBrk="0" hangingPunct="1">
              <a:lnSpc>
                <a:spcPct val="115000"/>
              </a:lnSpc>
              <a:spcBef>
                <a:spcPts val="0"/>
              </a:spcBef>
              <a:spcAft>
                <a:spcPts val="0"/>
              </a:spcAft>
              <a:buClrTx/>
              <a:buSzTx/>
              <a:buFont typeface="+mj-lt"/>
              <a:buNone/>
              <a:tabLst/>
              <a:defRPr/>
            </a:pPr>
            <a:r>
              <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rPr>
              <a:t>2. </a:t>
            </a:r>
            <a:r>
              <a:rPr kumimoji="0" lang="en-ZA" sz="1600" b="1"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rPr>
              <a:t>Human dimension is often missing </a:t>
            </a:r>
            <a:r>
              <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rPr>
              <a:t>:</a:t>
            </a:r>
          </a:p>
          <a:p>
            <a:pPr marL="285750" marR="0" lvl="0" indent="-285750" algn="l" defTabSz="914400" rtl="0" eaLnBrk="1" fontAlgn="auto" latinLnBrk="0" hangingPunct="1">
              <a:lnSpc>
                <a:spcPct val="115000"/>
              </a:lnSpc>
              <a:spcBef>
                <a:spcPts val="0"/>
              </a:spcBef>
              <a:spcAft>
                <a:spcPts val="0"/>
              </a:spcAft>
              <a:buClrTx/>
              <a:buSzPts val="1000"/>
              <a:buFont typeface="Arial" panose="020B0604020202020204" pitchFamily="34" charset="0"/>
              <a:buChar char="•"/>
              <a:tabLst>
                <a:tab pos="457200" algn="l"/>
              </a:tabLst>
              <a:defRPr/>
            </a:pPr>
            <a:r>
              <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rPr>
              <a:t>Fishers’ behaviour and adaptation to interactions with top predators is not always captured </a:t>
            </a:r>
          </a:p>
          <a:p>
            <a:pPr marL="285750" marR="0" lvl="0" indent="-285750" algn="l" defTabSz="914400" rtl="0" eaLnBrk="1" fontAlgn="auto" latinLnBrk="0" hangingPunct="1">
              <a:lnSpc>
                <a:spcPct val="115000"/>
              </a:lnSpc>
              <a:spcBef>
                <a:spcPts val="0"/>
              </a:spcBef>
              <a:spcAft>
                <a:spcPts val="0"/>
              </a:spcAft>
              <a:buClrTx/>
              <a:buSzPts val="1000"/>
              <a:buFont typeface="Arial" panose="020B0604020202020204" pitchFamily="34" charset="0"/>
              <a:buChar char="•"/>
              <a:tabLst>
                <a:tab pos="457200" algn="l"/>
              </a:tabLst>
              <a:defRPr/>
            </a:pPr>
            <a:r>
              <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rPr>
              <a:t>Economic incentives ignored in ecological models </a:t>
            </a:r>
          </a:p>
          <a:p>
            <a:pPr marL="285750" marR="0" lvl="0" indent="-285750" algn="l" defTabSz="914400" rtl="0" eaLnBrk="1" fontAlgn="auto" latinLnBrk="0" hangingPunct="1">
              <a:lnSpc>
                <a:spcPct val="115000"/>
              </a:lnSpc>
              <a:spcBef>
                <a:spcPts val="0"/>
              </a:spcBef>
              <a:spcAft>
                <a:spcPts val="0"/>
              </a:spcAft>
              <a:buClrTx/>
              <a:buSzPts val="1000"/>
              <a:buFont typeface="Arial" panose="020B0604020202020204" pitchFamily="34" charset="0"/>
              <a:buChar char="•"/>
              <a:tabLst>
                <a:tab pos="457200" algn="l"/>
              </a:tabLst>
              <a:defRPr/>
            </a:pPr>
            <a:endPar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endParaRPr>
          </a:p>
          <a:p>
            <a:pPr marL="0" marR="0" lvl="0" indent="0" algn="l" defTabSz="914400" rtl="0" eaLnBrk="1" fontAlgn="auto" latinLnBrk="0" hangingPunct="1">
              <a:lnSpc>
                <a:spcPct val="115000"/>
              </a:lnSpc>
              <a:spcBef>
                <a:spcPts val="0"/>
              </a:spcBef>
              <a:spcAft>
                <a:spcPts val="0"/>
              </a:spcAft>
              <a:buClrTx/>
              <a:buSzPts val="1000"/>
              <a:buFont typeface="Arial" panose="020B0604020202020204" pitchFamily="34" charset="0"/>
              <a:buNone/>
              <a:tabLst>
                <a:tab pos="457200" algn="l"/>
              </a:tabLst>
              <a:defRPr/>
            </a:pPr>
            <a:r>
              <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rPr>
              <a:t>3. </a:t>
            </a:r>
            <a:r>
              <a:rPr kumimoji="0" lang="en-ZA" sz="1600" b="1"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rPr>
              <a:t>Methodological mismatch</a:t>
            </a:r>
          </a:p>
          <a:p>
            <a:pPr marL="285750" marR="0" lvl="0" indent="-285750" algn="l" defTabSz="914400" rtl="0" eaLnBrk="1" fontAlgn="auto" latinLnBrk="0" hangingPunct="1">
              <a:lnSpc>
                <a:spcPct val="115000"/>
              </a:lnSpc>
              <a:spcBef>
                <a:spcPts val="0"/>
              </a:spcBef>
              <a:spcAft>
                <a:spcPts val="0"/>
              </a:spcAft>
              <a:buClrTx/>
              <a:buSzPts val="1000"/>
              <a:buFont typeface="Arial" panose="020B0604020202020204" pitchFamily="34" charset="0"/>
              <a:buChar char="•"/>
              <a:tabLst>
                <a:tab pos="457200" algn="l"/>
              </a:tabLst>
              <a:defRPr/>
            </a:pPr>
            <a:r>
              <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rPr>
              <a:t>Statistical models assume independences</a:t>
            </a:r>
          </a:p>
          <a:p>
            <a:pPr marL="285750" marR="0" lvl="0" indent="-285750" algn="l" defTabSz="914400" rtl="0" eaLnBrk="1" fontAlgn="auto" latinLnBrk="0" hangingPunct="1">
              <a:lnSpc>
                <a:spcPct val="115000"/>
              </a:lnSpc>
              <a:spcBef>
                <a:spcPts val="0"/>
              </a:spcBef>
              <a:spcAft>
                <a:spcPts val="0"/>
              </a:spcAft>
              <a:buClrTx/>
              <a:buSzPts val="1000"/>
              <a:buFont typeface="Arial" panose="020B0604020202020204" pitchFamily="34" charset="0"/>
              <a:buChar char="•"/>
              <a:tabLst>
                <a:tab pos="457200" algn="l"/>
              </a:tabLst>
              <a:defRPr/>
            </a:pPr>
            <a:r>
              <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rPr>
              <a:t>Ecological interactions are dependent and dynamic</a:t>
            </a:r>
          </a:p>
          <a:p>
            <a:pPr marL="0" marR="0" lvl="0" indent="0" algn="l" defTabSz="914400" rtl="0" eaLnBrk="1" fontAlgn="auto" latinLnBrk="0" hangingPunct="1">
              <a:lnSpc>
                <a:spcPct val="115000"/>
              </a:lnSpc>
              <a:spcBef>
                <a:spcPts val="0"/>
              </a:spcBef>
              <a:spcAft>
                <a:spcPts val="0"/>
              </a:spcAft>
              <a:buClrTx/>
              <a:buSzPts val="1000"/>
              <a:buFont typeface="Arial" panose="020B0604020202020204" pitchFamily="34" charset="0"/>
              <a:buNone/>
              <a:tabLst>
                <a:tab pos="457200" algn="l"/>
              </a:tabLst>
              <a:defRPr/>
            </a:pPr>
            <a:endPar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endParaRPr>
          </a:p>
          <a:p>
            <a:pPr marL="0" marR="0" lvl="0" indent="0" algn="l" defTabSz="914400" rtl="0" eaLnBrk="1" fontAlgn="auto" latinLnBrk="0" hangingPunct="1">
              <a:lnSpc>
                <a:spcPct val="115000"/>
              </a:lnSpc>
              <a:spcBef>
                <a:spcPts val="0"/>
              </a:spcBef>
              <a:spcAft>
                <a:spcPts val="0"/>
              </a:spcAft>
              <a:buClrTx/>
              <a:buSzPts val="1000"/>
              <a:buFont typeface="Arial" panose="020B0604020202020204" pitchFamily="34" charset="0"/>
              <a:buNone/>
              <a:tabLst>
                <a:tab pos="457200" algn="l"/>
              </a:tabLst>
              <a:defRPr/>
            </a:pPr>
            <a:r>
              <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rPr>
              <a:t>Opportunities:</a:t>
            </a:r>
          </a:p>
          <a:p>
            <a:pPr marL="0" marR="0" lvl="0" indent="0" algn="l" defTabSz="914400" rtl="0" eaLnBrk="1" fontAlgn="auto" latinLnBrk="0" hangingPunct="1">
              <a:lnSpc>
                <a:spcPct val="115000"/>
              </a:lnSpc>
              <a:spcBef>
                <a:spcPts val="0"/>
              </a:spcBef>
              <a:spcAft>
                <a:spcPts val="0"/>
              </a:spcAft>
              <a:buClrTx/>
              <a:buSzPts val="1000"/>
              <a:buFont typeface="Arial" panose="020B0604020202020204" pitchFamily="34" charset="0"/>
              <a:buNone/>
              <a:tabLst>
                <a:tab pos="457200" algn="l"/>
              </a:tabLst>
              <a:defRPr/>
            </a:pPr>
            <a:endPar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endParaRPr>
          </a:p>
          <a:p>
            <a:pPr marL="342900" marR="0" lvl="0" indent="-342900" algn="l" defTabSz="914400" rtl="0" eaLnBrk="1" fontAlgn="auto" latinLnBrk="0" hangingPunct="1">
              <a:lnSpc>
                <a:spcPct val="115000"/>
              </a:lnSpc>
              <a:spcBef>
                <a:spcPts val="0"/>
              </a:spcBef>
              <a:spcAft>
                <a:spcPts val="0"/>
              </a:spcAft>
              <a:buClrTx/>
              <a:buSzPts val="1000"/>
              <a:buFont typeface="Arial" panose="020B0604020202020204" pitchFamily="34" charset="0"/>
              <a:buAutoNum type="arabicPeriod"/>
              <a:tabLst>
                <a:tab pos="457200" algn="l"/>
              </a:tabLst>
              <a:defRPr/>
            </a:pPr>
            <a:r>
              <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rPr>
              <a:t>Behavioural ecology + fisheries integration</a:t>
            </a:r>
          </a:p>
          <a:p>
            <a:pPr marL="285750" marR="0" lvl="0" indent="-285750" algn="l" defTabSz="914400" rtl="0" eaLnBrk="1" fontAlgn="auto" latinLnBrk="0" hangingPunct="1">
              <a:lnSpc>
                <a:spcPct val="115000"/>
              </a:lnSpc>
              <a:spcBef>
                <a:spcPts val="0"/>
              </a:spcBef>
              <a:spcAft>
                <a:spcPts val="0"/>
              </a:spcAft>
              <a:buClrTx/>
              <a:buSzPts val="1000"/>
              <a:buFont typeface="Arial" panose="020B0604020202020204" pitchFamily="34" charset="0"/>
              <a:buChar char="•"/>
              <a:tabLst>
                <a:tab pos="457200" algn="l"/>
              </a:tabLst>
              <a:defRPr/>
            </a:pPr>
            <a:r>
              <a:rPr lang="en-ZA" sz="1600" dirty="0">
                <a:effectLst/>
                <a:latin typeface="Arial" panose="020B0604020202020204" pitchFamily="34" charset="0"/>
                <a:ea typeface="Aptos" panose="020B0004020202020204" pitchFamily="34" charset="0"/>
              </a:rPr>
              <a:t>treating fisheries as part of ecosystem, not external pressure only </a:t>
            </a:r>
          </a:p>
          <a:p>
            <a:pPr marL="0" marR="0" lvl="0" indent="0" algn="l" defTabSz="914400" rtl="0" eaLnBrk="1" fontAlgn="auto" latinLnBrk="0" hangingPunct="1">
              <a:lnSpc>
                <a:spcPct val="115000"/>
              </a:lnSpc>
              <a:spcBef>
                <a:spcPts val="0"/>
              </a:spcBef>
              <a:spcAft>
                <a:spcPts val="0"/>
              </a:spcAft>
              <a:buClrTx/>
              <a:buSzPts val="1000"/>
              <a:buFont typeface="Arial" panose="020B0604020202020204" pitchFamily="34" charset="0"/>
              <a:buNone/>
              <a:tabLst>
                <a:tab pos="457200" algn="l"/>
              </a:tabLst>
              <a:defRPr/>
            </a:pPr>
            <a:endPar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rPr>
              <a:t>2. </a:t>
            </a:r>
            <a:r>
              <a:rPr kumimoji="0" lang="en-ZA" sz="1600" b="1"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rPr>
              <a:t>Improved monitoring systems</a:t>
            </a:r>
            <a:endPar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endParaRPr>
          </a:p>
          <a:p>
            <a:pPr marL="342900" marR="0" lvl="0" indent="-342900" algn="l" defTabSz="914400" rtl="0" eaLnBrk="1" fontAlgn="auto" latinLnBrk="0" hangingPunct="1">
              <a:lnSpc>
                <a:spcPct val="115000"/>
              </a:lnSpc>
              <a:spcBef>
                <a:spcPts val="0"/>
              </a:spcBef>
              <a:spcAft>
                <a:spcPts val="0"/>
              </a:spcAft>
              <a:buClrTx/>
              <a:buSzPts val="1000"/>
              <a:buFont typeface="Symbol" panose="05050102010706020507" pitchFamily="18" charset="2"/>
              <a:buChar char=""/>
              <a:tabLst>
                <a:tab pos="457200" algn="l"/>
              </a:tabLst>
              <a:defRPr/>
            </a:pPr>
            <a:r>
              <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rPr>
              <a:t>electronic monitoring – use of cameras ( to capture footage of interactions) and hydrophones to pick up whale songs</a:t>
            </a:r>
          </a:p>
          <a:p>
            <a:pPr marL="342900" marR="0" lvl="0" indent="-342900" algn="l" defTabSz="914400" rtl="0" eaLnBrk="1" fontAlgn="auto" latinLnBrk="0" hangingPunct="1">
              <a:lnSpc>
                <a:spcPct val="115000"/>
              </a:lnSpc>
              <a:spcBef>
                <a:spcPts val="0"/>
              </a:spcBef>
              <a:spcAft>
                <a:spcPts val="0"/>
              </a:spcAft>
              <a:buClrTx/>
              <a:buSzPts val="1000"/>
              <a:buFont typeface="Symbol" panose="05050102010706020507" pitchFamily="18" charset="2"/>
              <a:buChar char=""/>
              <a:tabLst>
                <a:tab pos="457200" algn="l"/>
              </a:tabLst>
              <a:defRPr/>
            </a:pPr>
            <a:r>
              <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rPr>
              <a:t>Train AI models to detect killer whales, automated detection of depredation events </a:t>
            </a:r>
          </a:p>
          <a:p>
            <a:pPr marL="342900" marR="0" lvl="0" indent="-342900" algn="l" defTabSz="914400" rtl="0" eaLnBrk="1" fontAlgn="auto" latinLnBrk="0" hangingPunct="1">
              <a:lnSpc>
                <a:spcPct val="115000"/>
              </a:lnSpc>
              <a:spcBef>
                <a:spcPts val="0"/>
              </a:spcBef>
              <a:spcAft>
                <a:spcPts val="0"/>
              </a:spcAft>
              <a:buClrTx/>
              <a:buSzPts val="1000"/>
              <a:buFont typeface="Symbol" panose="05050102010706020507" pitchFamily="18" charset="2"/>
              <a:buChar char=""/>
              <a:tabLst>
                <a:tab pos="457200" algn="l"/>
              </a:tabLst>
              <a:defRPr/>
            </a:pPr>
            <a:r>
              <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rPr>
              <a:t>better spatial resolution</a:t>
            </a:r>
          </a:p>
          <a:p>
            <a:pPr marL="0" marR="0" lvl="0" indent="0" algn="l" defTabSz="914400" rtl="0" eaLnBrk="1" fontAlgn="auto" latinLnBrk="0" hangingPunct="1">
              <a:lnSpc>
                <a:spcPct val="115000"/>
              </a:lnSpc>
              <a:spcBef>
                <a:spcPts val="0"/>
              </a:spcBef>
              <a:spcAft>
                <a:spcPts val="0"/>
              </a:spcAft>
              <a:buClrTx/>
              <a:buSzPts val="1000"/>
              <a:buFont typeface="Arial" panose="020B0604020202020204" pitchFamily="34" charset="0"/>
              <a:buNone/>
              <a:tabLst>
                <a:tab pos="457200" algn="l"/>
              </a:tabLst>
              <a:defRPr/>
            </a:pPr>
            <a:endPar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ZA" sz="1600" b="1"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rPr>
              <a:t>3. Co-produced knowledge</a:t>
            </a:r>
            <a:endPar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endParaRPr>
          </a:p>
          <a:p>
            <a:pPr marL="342900" marR="0" lvl="0" indent="-342900" algn="l" defTabSz="914400" rtl="0" eaLnBrk="1" fontAlgn="auto" latinLnBrk="0" hangingPunct="1">
              <a:lnSpc>
                <a:spcPct val="115000"/>
              </a:lnSpc>
              <a:spcBef>
                <a:spcPts val="0"/>
              </a:spcBef>
              <a:spcAft>
                <a:spcPts val="0"/>
              </a:spcAft>
              <a:buClrTx/>
              <a:buSzPts val="1000"/>
              <a:buFont typeface="Symbol" panose="05050102010706020507" pitchFamily="18" charset="2"/>
              <a:buChar char=""/>
              <a:tabLst>
                <a:tab pos="457200" algn="l"/>
              </a:tabLst>
              <a:defRPr/>
            </a:pPr>
            <a:r>
              <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rPr>
              <a:t>involving fishermen in interpretation of interactions </a:t>
            </a:r>
          </a:p>
          <a:p>
            <a:pPr marL="342900" marR="0" lvl="0" indent="-342900" algn="l" defTabSz="914400" rtl="0" eaLnBrk="1" fontAlgn="auto" latinLnBrk="0" hangingPunct="1">
              <a:lnSpc>
                <a:spcPct val="115000"/>
              </a:lnSpc>
              <a:spcBef>
                <a:spcPts val="0"/>
              </a:spcBef>
              <a:spcAft>
                <a:spcPts val="0"/>
              </a:spcAft>
              <a:buClrTx/>
              <a:buSzPts val="1000"/>
              <a:buFont typeface="Symbol" panose="05050102010706020507" pitchFamily="18" charset="2"/>
              <a:buChar char=""/>
              <a:tabLst>
                <a:tab pos="457200" algn="l"/>
              </a:tabLst>
              <a:defRPr/>
            </a:pPr>
            <a:r>
              <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rPr>
              <a:t>integrating experiential knowledge and possibly traditional knowledge</a:t>
            </a:r>
          </a:p>
          <a:p>
            <a:pPr marL="0" marR="0" lvl="0" indent="0" algn="l" defTabSz="914400" rtl="0" eaLnBrk="1" fontAlgn="auto" latinLnBrk="0" hangingPunct="1">
              <a:lnSpc>
                <a:spcPct val="115000"/>
              </a:lnSpc>
              <a:spcBef>
                <a:spcPts val="0"/>
              </a:spcBef>
              <a:spcAft>
                <a:spcPts val="0"/>
              </a:spcAft>
              <a:buClrTx/>
              <a:buSzPts val="1000"/>
              <a:buFont typeface="Arial" panose="020B0604020202020204" pitchFamily="34" charset="0"/>
              <a:buNone/>
              <a:tabLst>
                <a:tab pos="457200" algn="l"/>
              </a:tabLst>
              <a:defRPr/>
            </a:pPr>
            <a:endPar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endParaRPr>
          </a:p>
          <a:p>
            <a:pPr marL="0" marR="0" lvl="0" indent="0" algn="l" defTabSz="914400" rtl="0" eaLnBrk="1" fontAlgn="auto" latinLnBrk="0" hangingPunct="1">
              <a:lnSpc>
                <a:spcPct val="115000"/>
              </a:lnSpc>
              <a:spcBef>
                <a:spcPts val="0"/>
              </a:spcBef>
              <a:spcAft>
                <a:spcPts val="0"/>
              </a:spcAft>
              <a:buClrTx/>
              <a:buSzPts val="1000"/>
              <a:buFont typeface="Arial" panose="020B0604020202020204" pitchFamily="34" charset="0"/>
              <a:buNone/>
              <a:tabLst>
                <a:tab pos="457200" algn="l"/>
              </a:tabLst>
              <a:defRPr/>
            </a:pPr>
            <a:endPar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endParaRPr>
          </a:p>
          <a:p>
            <a:pPr marL="0" marR="0" lvl="0" indent="0" algn="l" defTabSz="914400" rtl="0" eaLnBrk="1" fontAlgn="auto" latinLnBrk="0" hangingPunct="1">
              <a:lnSpc>
                <a:spcPct val="115000"/>
              </a:lnSpc>
              <a:spcBef>
                <a:spcPts val="0"/>
              </a:spcBef>
              <a:spcAft>
                <a:spcPts val="0"/>
              </a:spcAft>
              <a:buClrTx/>
              <a:buSzPts val="1000"/>
              <a:buFont typeface="Arial" panose="020B0604020202020204" pitchFamily="34" charset="0"/>
              <a:buNone/>
              <a:tabLst>
                <a:tab pos="457200" algn="l"/>
              </a:tabLst>
              <a:defRPr/>
            </a:pPr>
            <a:endPar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endParaRPr>
          </a:p>
          <a:p>
            <a:pPr marL="171450" indent="-171450">
              <a:buFont typeface="Arial" panose="020B0604020202020204" pitchFamily="34" charset="0"/>
              <a:buChar char="•"/>
            </a:pPr>
            <a:endParaRPr lang="en-ZA" dirty="0"/>
          </a:p>
        </p:txBody>
      </p:sp>
      <p:sp>
        <p:nvSpPr>
          <p:cNvPr id="4" name="Slide Number Placeholder 3">
            <a:extLst>
              <a:ext uri="{FF2B5EF4-FFF2-40B4-BE49-F238E27FC236}">
                <a16:creationId xmlns:a16="http://schemas.microsoft.com/office/drawing/2014/main" id="{12BD363A-C146-7884-C850-AEA26C7AD123}"/>
              </a:ext>
            </a:extLst>
          </p:cNvPr>
          <p:cNvSpPr>
            <a:spLocks noGrp="1"/>
          </p:cNvSpPr>
          <p:nvPr>
            <p:ph type="sldNum" sz="quarter" idx="5"/>
          </p:nvPr>
        </p:nvSpPr>
        <p:spPr/>
        <p:txBody>
          <a:bodyPr/>
          <a:lstStyle/>
          <a:p>
            <a:fld id="{73FD5B33-CDAA-4444-A9CF-CEB7EA039C48}" type="slidenum">
              <a:rPr lang="en-ZA" smtClean="0"/>
              <a:t>16</a:t>
            </a:fld>
            <a:endParaRPr lang="en-ZA"/>
          </a:p>
        </p:txBody>
      </p:sp>
    </p:spTree>
    <p:extLst>
      <p:ext uri="{BB962C8B-B14F-4D97-AF65-F5344CB8AC3E}">
        <p14:creationId xmlns:p14="http://schemas.microsoft.com/office/powerpoint/2010/main" val="17299172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396B7-A1BA-672D-6BA8-FCCA281D42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393406-37B1-D3F4-C476-628CA479B3D1}"/>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965090C1-A9C6-76A4-9ABD-29EF91D3F90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200" b="0" i="0" u="none" strike="noStrike" kern="1200" cap="none" spc="0" normalizeH="0" baseline="0" noProof="0" dirty="0">
                <a:ln>
                  <a:noFill/>
                </a:ln>
                <a:solidFill>
                  <a:schemeClr val="bg1"/>
                </a:solidFill>
                <a:effectLst/>
                <a:uLnTx/>
                <a:uFillTx/>
                <a:latin typeface="Amasis MT Pro Light" panose="02040304050005020304" pitchFamily="18" charset="0"/>
                <a:ea typeface="Aptos" panose="020B0004020202020204" pitchFamily="34" charset="0"/>
              </a:rPr>
              <a:t>My research shows that marine mammal–fisheries interactions are not just ecological events, but socio-ecological signals of a tightly coupled systems. Understanding them requires breaking disciplinary boundaries and rebuilding them into integrated ocean science. Ultimately, the goal here is to develop mitigation solutions with contribution from different disciplines in order to help us preserve ocean life while also ensuring that fisheries are not impacted.</a:t>
            </a:r>
          </a:p>
          <a:p>
            <a:endParaRPr lang="en-ZA" dirty="0"/>
          </a:p>
        </p:txBody>
      </p:sp>
      <p:sp>
        <p:nvSpPr>
          <p:cNvPr id="4" name="Slide Number Placeholder 3">
            <a:extLst>
              <a:ext uri="{FF2B5EF4-FFF2-40B4-BE49-F238E27FC236}">
                <a16:creationId xmlns:a16="http://schemas.microsoft.com/office/drawing/2014/main" id="{AD7E4FEA-17D3-1AFB-FF94-5A6CFDE30861}"/>
              </a:ext>
            </a:extLst>
          </p:cNvPr>
          <p:cNvSpPr>
            <a:spLocks noGrp="1"/>
          </p:cNvSpPr>
          <p:nvPr>
            <p:ph type="sldNum" sz="quarter" idx="5"/>
          </p:nvPr>
        </p:nvSpPr>
        <p:spPr/>
        <p:txBody>
          <a:bodyPr/>
          <a:lstStyle/>
          <a:p>
            <a:fld id="{73FD5B33-CDAA-4444-A9CF-CEB7EA039C48}" type="slidenum">
              <a:rPr lang="en-ZA" smtClean="0"/>
              <a:t>17</a:t>
            </a:fld>
            <a:endParaRPr lang="en-ZA"/>
          </a:p>
        </p:txBody>
      </p:sp>
    </p:spTree>
    <p:extLst>
      <p:ext uri="{BB962C8B-B14F-4D97-AF65-F5344CB8AC3E}">
        <p14:creationId xmlns:p14="http://schemas.microsoft.com/office/powerpoint/2010/main" val="28726136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7AA9D-116A-1640-EADF-E6B3F25DFF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94A95E-5954-5EC4-D537-E02E3A5C89D5}"/>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CE63665F-1FC7-C232-E9C4-C41D4D83D5EB}"/>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348F6A5A-E568-5BC5-7380-5622AB00AB92}"/>
              </a:ext>
            </a:extLst>
          </p:cNvPr>
          <p:cNvSpPr>
            <a:spLocks noGrp="1"/>
          </p:cNvSpPr>
          <p:nvPr>
            <p:ph type="sldNum" sz="quarter" idx="5"/>
          </p:nvPr>
        </p:nvSpPr>
        <p:spPr/>
        <p:txBody>
          <a:bodyPr/>
          <a:lstStyle/>
          <a:p>
            <a:fld id="{73FD5B33-CDAA-4444-A9CF-CEB7EA039C48}" type="slidenum">
              <a:rPr lang="en-ZA" smtClean="0"/>
              <a:t>18</a:t>
            </a:fld>
            <a:endParaRPr lang="en-ZA"/>
          </a:p>
        </p:txBody>
      </p:sp>
    </p:spTree>
    <p:extLst>
      <p:ext uri="{BB962C8B-B14F-4D97-AF65-F5344CB8AC3E}">
        <p14:creationId xmlns:p14="http://schemas.microsoft.com/office/powerpoint/2010/main" val="3085761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ZA"/>
          </a:p>
        </p:txBody>
      </p:sp>
      <p:sp>
        <p:nvSpPr>
          <p:cNvPr id="3" name="Notes Placeholder 2"/>
          <p:cNvSpPr>
            <a:spLocks noGrp="1"/>
          </p:cNvSpPr>
          <p:nvPr>
            <p:ph type="body" idx="1"/>
          </p:nvPr>
        </p:nvSpPr>
        <p:spPr/>
        <p:txBody>
          <a:bodyPr/>
          <a:lstStyle/>
          <a:p>
            <a:r>
              <a:rPr lang="en-ZA" dirty="0"/>
              <a:t>Relevance of human wildlife conflicts e.g. depredation to transdisciplinary ocean research:</a:t>
            </a:r>
          </a:p>
          <a:p>
            <a:endParaRPr lang="en-ZA" dirty="0"/>
          </a:p>
          <a:p>
            <a:r>
              <a:rPr lang="en-ZA" dirty="0"/>
              <a:t>Interactions between humans and wildlife involve </a:t>
            </a:r>
          </a:p>
          <a:p>
            <a:endParaRPr lang="en-ZA" dirty="0"/>
          </a:p>
          <a:p>
            <a:pPr>
              <a:lnSpc>
                <a:spcPct val="115000"/>
              </a:lnSpc>
              <a:buNone/>
            </a:pPr>
            <a:r>
              <a:rPr lang="en-ZA" sz="1200" b="1" dirty="0">
                <a:effectLst/>
                <a:latin typeface="Arial" panose="020B0604020202020204" pitchFamily="34" charset="0"/>
                <a:ea typeface="Aptos" panose="020B0004020202020204" pitchFamily="34" charset="0"/>
              </a:rPr>
              <a:t>A. Natural systems (Marine ecology) – conservation and ecological aspect</a:t>
            </a:r>
            <a:endParaRPr lang="en-ZA" sz="1200" dirty="0">
              <a:effectLst/>
              <a:latin typeface="Arial" panose="020B0604020202020204" pitchFamily="34" charset="0"/>
              <a:ea typeface="Aptos" panose="020B00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ZA" sz="1200" dirty="0">
                <a:effectLst/>
                <a:latin typeface="Arial" panose="020B0604020202020204" pitchFamily="34" charset="0"/>
                <a:ea typeface="Aptos" panose="020B0004020202020204" pitchFamily="34" charset="0"/>
              </a:rPr>
              <a:t>predator behaviour in response to human activity, conflict with humans </a:t>
            </a: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ZA" sz="1600" b="1"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rPr>
              <a:t>Human system (Fisheries operations) – socio economic aspect</a:t>
            </a:r>
            <a:endPar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endParaRPr>
          </a:p>
          <a:p>
            <a:pPr marL="342900" marR="0" lvl="0" indent="-342900" algn="l" defTabSz="914400" rtl="0" eaLnBrk="1" fontAlgn="auto" latinLnBrk="0" hangingPunct="1">
              <a:lnSpc>
                <a:spcPct val="115000"/>
              </a:lnSpc>
              <a:spcBef>
                <a:spcPts val="0"/>
              </a:spcBef>
              <a:spcAft>
                <a:spcPts val="0"/>
              </a:spcAft>
              <a:buClrTx/>
              <a:buSzPts val="1000"/>
              <a:buFont typeface="Symbol" panose="05050102010706020507" pitchFamily="18" charset="2"/>
              <a:buChar char=""/>
              <a:tabLst>
                <a:tab pos="457200" algn="l"/>
              </a:tabLst>
              <a:defRPr/>
            </a:pPr>
            <a:r>
              <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rPr>
              <a:t>Fishermen behaviour</a:t>
            </a:r>
          </a:p>
          <a:p>
            <a:pPr marL="342900" marR="0" lvl="0" indent="-342900" algn="l" defTabSz="914400" rtl="0" eaLnBrk="1" fontAlgn="auto" latinLnBrk="0" hangingPunct="1">
              <a:lnSpc>
                <a:spcPct val="115000"/>
              </a:lnSpc>
              <a:spcBef>
                <a:spcPts val="0"/>
              </a:spcBef>
              <a:spcAft>
                <a:spcPts val="0"/>
              </a:spcAft>
              <a:buClrTx/>
              <a:buSzPts val="1000"/>
              <a:buFont typeface="Symbol" panose="05050102010706020507" pitchFamily="18" charset="2"/>
              <a:buChar char=""/>
              <a:tabLst>
                <a:tab pos="457200" algn="l"/>
              </a:tabLst>
              <a:defRPr/>
            </a:pPr>
            <a:endParaRPr kumimoji="0" lang="en-ZA" sz="1600" b="1"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ZA" sz="1600" b="1"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rPr>
              <a:t>Knowledge system (science + governance) – management aspect </a:t>
            </a:r>
            <a:endPar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endParaRPr>
          </a:p>
          <a:p>
            <a:pPr marL="342900" marR="0" lvl="0" indent="-342900" algn="l" defTabSz="914400" rtl="0" eaLnBrk="1" fontAlgn="auto" latinLnBrk="0" hangingPunct="1">
              <a:lnSpc>
                <a:spcPct val="115000"/>
              </a:lnSpc>
              <a:spcBef>
                <a:spcPts val="0"/>
              </a:spcBef>
              <a:spcAft>
                <a:spcPts val="0"/>
              </a:spcAft>
              <a:buClrTx/>
              <a:buSzPts val="1000"/>
              <a:buFont typeface="Symbol" panose="05050102010706020507" pitchFamily="18" charset="2"/>
              <a:buChar char=""/>
              <a:tabLst>
                <a:tab pos="457200" algn="l"/>
              </a:tabLst>
              <a:defRPr/>
            </a:pPr>
            <a:r>
              <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rPr>
              <a:t>Data limitations</a:t>
            </a:r>
          </a:p>
          <a:p>
            <a:pPr marL="342900" marR="0" lvl="0" indent="-342900" algn="l" defTabSz="914400" rtl="0" eaLnBrk="1" fontAlgn="auto" latinLnBrk="0" hangingPunct="1">
              <a:lnSpc>
                <a:spcPct val="115000"/>
              </a:lnSpc>
              <a:spcBef>
                <a:spcPts val="0"/>
              </a:spcBef>
              <a:spcAft>
                <a:spcPts val="0"/>
              </a:spcAft>
              <a:buClrTx/>
              <a:buSzPts val="1000"/>
              <a:buFont typeface="Symbol" panose="05050102010706020507" pitchFamily="18" charset="2"/>
              <a:buChar char=""/>
              <a:tabLst>
                <a:tab pos="457200" algn="l"/>
              </a:tabLst>
              <a:defRPr/>
            </a:pPr>
            <a:r>
              <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rPr>
              <a:t>reporting bias </a:t>
            </a:r>
          </a:p>
          <a:p>
            <a:pPr marL="342900" marR="0" lvl="0" indent="-342900" algn="l" defTabSz="914400" rtl="0" eaLnBrk="1" fontAlgn="auto" latinLnBrk="0" hangingPunct="1">
              <a:lnSpc>
                <a:spcPct val="115000"/>
              </a:lnSpc>
              <a:spcBef>
                <a:spcPts val="0"/>
              </a:spcBef>
              <a:spcAft>
                <a:spcPts val="0"/>
              </a:spcAft>
              <a:buClrTx/>
              <a:buSzPts val="1000"/>
              <a:buFont typeface="Symbol" panose="05050102010706020507" pitchFamily="18" charset="2"/>
              <a:buChar char=""/>
              <a:tabLst>
                <a:tab pos="457200" algn="l"/>
              </a:tabLst>
              <a:defRPr/>
            </a:pPr>
            <a:r>
              <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rPr>
              <a:t>Interpretation of  management </a:t>
            </a:r>
          </a:p>
          <a:p>
            <a:pPr marL="342900" marR="0" lvl="0" indent="-342900" algn="l" defTabSz="914400" rtl="0" eaLnBrk="1" fontAlgn="auto" latinLnBrk="0" hangingPunct="1">
              <a:lnSpc>
                <a:spcPct val="115000"/>
              </a:lnSpc>
              <a:spcBef>
                <a:spcPts val="0"/>
              </a:spcBef>
              <a:spcAft>
                <a:spcPts val="0"/>
              </a:spcAft>
              <a:buClrTx/>
              <a:buSzPts val="1000"/>
              <a:buFont typeface="Symbol" panose="05050102010706020507" pitchFamily="18" charset="2"/>
              <a:buChar char=""/>
              <a:tabLst>
                <a:tab pos="457200" algn="l"/>
              </a:tabLst>
              <a:defRPr/>
            </a:pPr>
            <a:endPar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endParaRPr>
          </a:p>
          <a:p>
            <a:pPr marL="0" marR="0" lvl="0" indent="0" algn="l" defTabSz="914400" rtl="0" eaLnBrk="1" fontAlgn="auto" latinLnBrk="0" hangingPunct="1">
              <a:lnSpc>
                <a:spcPct val="115000"/>
              </a:lnSpc>
              <a:spcBef>
                <a:spcPts val="0"/>
              </a:spcBef>
              <a:spcAft>
                <a:spcPts val="0"/>
              </a:spcAft>
              <a:buClrTx/>
              <a:buSzPts val="1000"/>
              <a:buFont typeface="Symbol" panose="05050102010706020507" pitchFamily="18" charset="2"/>
              <a:buNone/>
              <a:tabLst>
                <a:tab pos="457200" algn="l"/>
              </a:tabLst>
              <a:defRPr/>
            </a:pPr>
            <a:r>
              <a:rPr lang="en-ZA" sz="1600" dirty="0">
                <a:effectLst/>
                <a:latin typeface="Arial" panose="020B0604020202020204" pitchFamily="34" charset="0"/>
                <a:ea typeface="Aptos" panose="020B0004020202020204" pitchFamily="34" charset="0"/>
              </a:rPr>
              <a:t>And the interaction between these systems is where transdisciplinary science becomes essential</a:t>
            </a:r>
            <a:endPar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endParaRPr>
          </a:p>
          <a:p>
            <a:pPr marL="342900" marR="0" lvl="0" indent="-342900" algn="l" defTabSz="914400" rtl="0" eaLnBrk="1" fontAlgn="auto" latinLnBrk="0" hangingPunct="1">
              <a:lnSpc>
                <a:spcPct val="115000"/>
              </a:lnSpc>
              <a:spcBef>
                <a:spcPts val="0"/>
              </a:spcBef>
              <a:spcAft>
                <a:spcPts val="0"/>
              </a:spcAft>
              <a:buClrTx/>
              <a:buSzPts val="1000"/>
              <a:buFont typeface="Symbol" panose="05050102010706020507" pitchFamily="18" charset="2"/>
              <a:buChar char=""/>
              <a:tabLst>
                <a:tab pos="457200" algn="l"/>
              </a:tabLst>
              <a:defRPr/>
            </a:pPr>
            <a:endPar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endParaRPr>
          </a:p>
          <a:p>
            <a:pPr marL="342900" marR="0" lvl="0" indent="-342900" algn="l" defTabSz="914400" rtl="0" eaLnBrk="1" fontAlgn="auto" latinLnBrk="0" hangingPunct="1">
              <a:lnSpc>
                <a:spcPct val="115000"/>
              </a:lnSpc>
              <a:spcBef>
                <a:spcPts val="0"/>
              </a:spcBef>
              <a:spcAft>
                <a:spcPts val="0"/>
              </a:spcAft>
              <a:buClrTx/>
              <a:buSzPts val="1000"/>
              <a:buFont typeface="Symbol" panose="05050102010706020507" pitchFamily="18" charset="2"/>
              <a:buChar char=""/>
              <a:tabLst>
                <a:tab pos="457200" algn="l"/>
              </a:tabLst>
              <a:defRPr/>
            </a:pPr>
            <a:endPar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n-cs"/>
            </a:endParaRPr>
          </a:p>
          <a:p>
            <a:pPr marL="342900" lvl="0" indent="-342900">
              <a:lnSpc>
                <a:spcPct val="115000"/>
              </a:lnSpc>
              <a:buSzPts val="1000"/>
              <a:buFont typeface="Symbol" panose="05050102010706020507" pitchFamily="18" charset="2"/>
              <a:buChar char=""/>
              <a:tabLst>
                <a:tab pos="457200" algn="l"/>
              </a:tabLst>
            </a:pPr>
            <a:endParaRPr lang="en-ZA" sz="1200" dirty="0">
              <a:effectLst/>
              <a:latin typeface="Arial" panose="020B0604020202020204" pitchFamily="34" charset="0"/>
              <a:ea typeface="Aptos" panose="020B0004020202020204" pitchFamily="34" charset="0"/>
            </a:endParaRPr>
          </a:p>
          <a:p>
            <a:pPr marL="171450" indent="-171450">
              <a:buFont typeface="Arial" panose="020B0604020202020204" pitchFamily="34" charset="0"/>
              <a:buChar char="•"/>
            </a:pPr>
            <a:endParaRPr lang="en-ZA" dirty="0"/>
          </a:p>
          <a:p>
            <a:endParaRPr lang="en-ZA" dirty="0"/>
          </a:p>
          <a:p>
            <a:endParaRPr lang="en-ZA" dirty="0"/>
          </a:p>
        </p:txBody>
      </p:sp>
      <p:sp>
        <p:nvSpPr>
          <p:cNvPr id="4" name="Slide Number Placeholder 3"/>
          <p:cNvSpPr>
            <a:spLocks noGrp="1"/>
          </p:cNvSpPr>
          <p:nvPr>
            <p:ph type="sldNum" sz="quarter" idx="5"/>
          </p:nvPr>
        </p:nvSpPr>
        <p:spPr/>
        <p:txBody>
          <a:bodyPr/>
          <a:lstStyle/>
          <a:p>
            <a:fld id="{73FD5B33-CDAA-4444-A9CF-CEB7EA039C48}" type="slidenum">
              <a:rPr lang="en-ZA" smtClean="0"/>
              <a:t>2</a:t>
            </a:fld>
            <a:endParaRPr lang="en-ZA"/>
          </a:p>
        </p:txBody>
      </p:sp>
    </p:spTree>
    <p:extLst>
      <p:ext uri="{BB962C8B-B14F-4D97-AF65-F5344CB8AC3E}">
        <p14:creationId xmlns:p14="http://schemas.microsoft.com/office/powerpoint/2010/main" val="2370923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ZA"/>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baseline="0" dirty="0">
                <a:latin typeface="Amasis MT Pro Light" panose="02040304050005020304" pitchFamily="18" charset="0"/>
              </a:rPr>
              <a:t>A major source of </a:t>
            </a:r>
            <a:r>
              <a:rPr lang="en-US" sz="1200" dirty="0">
                <a:latin typeface="Amasis MT Pro Light" panose="02040304050005020304" pitchFamily="18" charset="0"/>
              </a:rPr>
              <a:t>human-wildlife conflicts -&gt; </a:t>
            </a:r>
            <a:r>
              <a:rPr lang="en-US" sz="1200" b="1" dirty="0">
                <a:latin typeface="Amasis MT Pro Light" panose="02040304050005020304" pitchFamily="18" charset="0"/>
              </a:rPr>
              <a:t>Depredation</a:t>
            </a:r>
            <a:r>
              <a:rPr lang="en-US" sz="1200" dirty="0">
                <a:latin typeface="Amasis MT Pro Light" panose="02040304050005020304" pitchFamily="18" charset="0"/>
              </a:rPr>
              <a:t>   </a:t>
            </a:r>
            <a:endParaRPr lang="en-ZA" dirty="0"/>
          </a:p>
          <a:p>
            <a:endParaRPr lang="en-ZA" dirty="0"/>
          </a:p>
        </p:txBody>
      </p:sp>
      <p:sp>
        <p:nvSpPr>
          <p:cNvPr id="4" name="Slide Number Placeholder 3"/>
          <p:cNvSpPr>
            <a:spLocks noGrp="1"/>
          </p:cNvSpPr>
          <p:nvPr>
            <p:ph type="sldNum" sz="quarter" idx="5"/>
          </p:nvPr>
        </p:nvSpPr>
        <p:spPr/>
        <p:txBody>
          <a:bodyPr/>
          <a:lstStyle/>
          <a:p>
            <a:fld id="{73FD5B33-CDAA-4444-A9CF-CEB7EA039C48}" type="slidenum">
              <a:rPr lang="en-ZA" smtClean="0"/>
              <a:t>3</a:t>
            </a:fld>
            <a:endParaRPr lang="en-ZA"/>
          </a:p>
        </p:txBody>
      </p:sp>
    </p:spTree>
    <p:extLst>
      <p:ext uri="{BB962C8B-B14F-4D97-AF65-F5344CB8AC3E}">
        <p14:creationId xmlns:p14="http://schemas.microsoft.com/office/powerpoint/2010/main" val="2111002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4E08A-03DF-C06D-4E00-951FE045C2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DB842F-AFD6-6612-0B2B-FC70798B1E05}"/>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2A786D2C-9351-FB11-7414-2A8EEFE9939E}"/>
              </a:ext>
            </a:extLst>
          </p:cNvPr>
          <p:cNvSpPr>
            <a:spLocks noGrp="1"/>
          </p:cNvSpPr>
          <p:nvPr>
            <p:ph type="body" idx="1"/>
          </p:nvPr>
        </p:nvSpPr>
        <p:spPr/>
        <p:txBody>
          <a:bodyPr/>
          <a:lstStyle/>
          <a:p>
            <a:pPr marL="171450" indent="-171450">
              <a:buFont typeface="Arial" panose="020B0604020202020204" pitchFamily="34" charset="0"/>
              <a:buChar char="•"/>
            </a:pPr>
            <a:r>
              <a:rPr lang="en-ZA" b="1" dirty="0"/>
              <a:t>Ecological impacts </a:t>
            </a:r>
          </a:p>
          <a:p>
            <a:r>
              <a:rPr lang="en-ZA" dirty="0"/>
              <a:t>Positive = improved body condition I animals, increased resting time relative to foraging time ( more energy available for reproduction)</a:t>
            </a:r>
          </a:p>
          <a:p>
            <a:r>
              <a:rPr lang="en-ZA" dirty="0"/>
              <a:t>Negative = Explosion of populations e.g. rats and mice which are disease vectors , injury and possibly death due to retaliation by humans</a:t>
            </a:r>
          </a:p>
          <a:p>
            <a:endParaRPr lang="en-ZA" dirty="0"/>
          </a:p>
          <a:p>
            <a:pPr marL="171450" indent="-171450">
              <a:buFont typeface="Arial" panose="020B0604020202020204" pitchFamily="34" charset="0"/>
              <a:buChar char="•"/>
            </a:pPr>
            <a:r>
              <a:rPr lang="en-ZA" b="1" dirty="0"/>
              <a:t>Socio-economic</a:t>
            </a:r>
            <a:r>
              <a:rPr lang="en-ZA" dirty="0"/>
              <a:t> = farmers and fishermen lose lots of money due to loss of resources as a result of depredating individuals </a:t>
            </a:r>
          </a:p>
          <a:p>
            <a:pPr marL="171450" indent="-171450">
              <a:buFont typeface="Arial" panose="020B0604020202020204" pitchFamily="34" charset="0"/>
              <a:buChar char="•"/>
            </a:pPr>
            <a:r>
              <a:rPr lang="en-ZA" b="1" dirty="0"/>
              <a:t>Conservation</a:t>
            </a:r>
            <a:r>
              <a:rPr lang="en-ZA" dirty="0"/>
              <a:t> = Animals can get injured, entangled in fishing gear or killed by fishermen and this poses a problem for species which are endangered or threatened and are likely to face extinction</a:t>
            </a:r>
          </a:p>
        </p:txBody>
      </p:sp>
      <p:sp>
        <p:nvSpPr>
          <p:cNvPr id="4" name="Slide Number Placeholder 3">
            <a:extLst>
              <a:ext uri="{FF2B5EF4-FFF2-40B4-BE49-F238E27FC236}">
                <a16:creationId xmlns:a16="http://schemas.microsoft.com/office/drawing/2014/main" id="{FB8B6D73-C0D5-A0DD-4294-7765A3F6FBA5}"/>
              </a:ext>
            </a:extLst>
          </p:cNvPr>
          <p:cNvSpPr>
            <a:spLocks noGrp="1"/>
          </p:cNvSpPr>
          <p:nvPr>
            <p:ph type="sldNum" sz="quarter" idx="5"/>
          </p:nvPr>
        </p:nvSpPr>
        <p:spPr/>
        <p:txBody>
          <a:bodyPr/>
          <a:lstStyle/>
          <a:p>
            <a:fld id="{73FD5B33-CDAA-4444-A9CF-CEB7EA039C48}" type="slidenum">
              <a:rPr lang="en-ZA" smtClean="0"/>
              <a:t>4</a:t>
            </a:fld>
            <a:endParaRPr lang="en-ZA"/>
          </a:p>
        </p:txBody>
      </p:sp>
    </p:spTree>
    <p:extLst>
      <p:ext uri="{BB962C8B-B14F-4D97-AF65-F5344CB8AC3E}">
        <p14:creationId xmlns:p14="http://schemas.microsoft.com/office/powerpoint/2010/main" val="33511502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D78BB-0299-88B4-B687-C6DF95176F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88245B-1243-B4C9-9063-AF902F182848}"/>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1145072D-80B2-316E-6E1C-35476A47EEBE}"/>
              </a:ext>
            </a:extLst>
          </p:cNvPr>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r>
              <a:rPr kumimoji="0" lang="en-ZA" sz="2800" b="0" i="0" u="none" strike="noStrike" kern="0" cap="none" spc="0" normalizeH="0" baseline="0" noProof="0" dirty="0">
                <a:ln>
                  <a:noFill/>
                </a:ln>
                <a:solidFill>
                  <a:srgbClr val="FFFFFF"/>
                </a:solidFill>
                <a:effectLst/>
                <a:uLnTx/>
                <a:uFillTx/>
                <a:latin typeface="Amasis MT Pro Light" panose="02040304050005020304" pitchFamily="18" charset="0"/>
                <a:ea typeface="+mn-ea"/>
                <a:cs typeface="Arial"/>
                <a:sym typeface="Arial"/>
              </a:rPr>
              <a:t>Depredation records date back to 1904 </a:t>
            </a:r>
          </a:p>
          <a:p>
            <a:pPr marL="285750" marR="0" lvl="0" indent="-28575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r>
              <a:rPr kumimoji="0" lang="en-ZA" sz="2800" b="0" i="0" u="none" strike="noStrike" kern="0" cap="none" spc="0" normalizeH="0" baseline="0" noProof="0" dirty="0">
                <a:ln>
                  <a:noFill/>
                </a:ln>
                <a:solidFill>
                  <a:srgbClr val="FFFFFF"/>
                </a:solidFill>
                <a:effectLst/>
                <a:uLnTx/>
                <a:uFillTx/>
                <a:latin typeface="Amasis MT Pro Light" panose="02040304050005020304" pitchFamily="18" charset="0"/>
                <a:ea typeface="+mn-ea"/>
                <a:cs typeface="Arial"/>
                <a:sym typeface="Arial"/>
              </a:rPr>
              <a:t>Large  marine top predators (e.g. odontocetes, sharks, pinnipeds)</a:t>
            </a:r>
          </a:p>
          <a:p>
            <a:pPr marL="285750" marR="0" lvl="0" indent="-28575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r>
              <a:rPr kumimoji="0" lang="en-ZA" sz="2800" b="0" i="0" u="none" strike="noStrike" kern="0" cap="none" spc="0" normalizeH="0" baseline="0" noProof="0" dirty="0">
                <a:ln>
                  <a:noFill/>
                </a:ln>
                <a:solidFill>
                  <a:srgbClr val="FFFFFF"/>
                </a:solidFill>
                <a:effectLst/>
                <a:uLnTx/>
                <a:uFillTx/>
                <a:latin typeface="Amasis MT Pro Light" panose="02040304050005020304" pitchFamily="18" charset="0"/>
                <a:ea typeface="+mn-ea"/>
                <a:cs typeface="Arial"/>
                <a:sym typeface="Arial"/>
              </a:rPr>
              <a:t>Depredation has increased ~ 50 years</a:t>
            </a:r>
          </a:p>
          <a:p>
            <a:pPr marL="285750" marR="0" lvl="0" indent="-28575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r>
              <a:rPr kumimoji="0" lang="en-ZA" sz="2800" b="0" i="0" u="none" strike="noStrike" kern="0" cap="none" spc="0" normalizeH="0" baseline="0" noProof="0" dirty="0">
                <a:ln>
                  <a:noFill/>
                </a:ln>
                <a:solidFill>
                  <a:srgbClr val="FFFFFF"/>
                </a:solidFill>
                <a:effectLst/>
                <a:uLnTx/>
                <a:uFillTx/>
                <a:latin typeface="Amasis MT Pro Light" panose="02040304050005020304" pitchFamily="18" charset="0"/>
                <a:ea typeface="+mn-ea"/>
                <a:cs typeface="Arial"/>
                <a:sym typeface="Arial"/>
              </a:rPr>
              <a:t>Studies of top predators feeding on fishery catches is limited in SA</a:t>
            </a:r>
          </a:p>
          <a:p>
            <a:pPr marL="285750" marR="0" lvl="0" indent="-28575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r>
              <a:rPr kumimoji="0" lang="en-ZA" sz="2800" b="0" i="0" u="none" strike="noStrike" kern="0" cap="none" spc="0" normalizeH="0" baseline="0" noProof="0" dirty="0">
                <a:ln>
                  <a:noFill/>
                </a:ln>
                <a:solidFill>
                  <a:srgbClr val="FFFFFF"/>
                </a:solidFill>
                <a:effectLst/>
                <a:uLnTx/>
                <a:uFillTx/>
                <a:latin typeface="Amasis MT Pro Light" panose="02040304050005020304" pitchFamily="18" charset="0"/>
                <a:ea typeface="+mn-ea"/>
                <a:cs typeface="Arial"/>
                <a:sym typeface="Arial"/>
              </a:rPr>
              <a:t>Behaviour has </a:t>
            </a:r>
            <a:r>
              <a:rPr kumimoji="0" lang="en-ZA" sz="2800" b="0" i="0" u="none" strike="noStrike" kern="0" cap="none" spc="0" normalizeH="0" baseline="0" noProof="0" dirty="0" err="1">
                <a:ln>
                  <a:noFill/>
                </a:ln>
                <a:solidFill>
                  <a:srgbClr val="FFFFFF"/>
                </a:solidFill>
                <a:effectLst/>
                <a:uLnTx/>
                <a:uFillTx/>
                <a:latin typeface="Amasis MT Pro Light" panose="02040304050005020304" pitchFamily="18" charset="0"/>
                <a:ea typeface="+mn-ea"/>
                <a:cs typeface="Arial"/>
                <a:sym typeface="Arial"/>
              </a:rPr>
              <a:t>ecological,economic</a:t>
            </a:r>
            <a:r>
              <a:rPr kumimoji="0" lang="en-ZA" sz="2800" b="0" i="0" u="none" strike="noStrike" kern="0" cap="none" spc="0" normalizeH="0" baseline="0" noProof="0" dirty="0">
                <a:ln>
                  <a:noFill/>
                </a:ln>
                <a:solidFill>
                  <a:srgbClr val="FFFFFF"/>
                </a:solidFill>
                <a:effectLst/>
                <a:uLnTx/>
                <a:uFillTx/>
                <a:latin typeface="Amasis MT Pro Light" panose="02040304050005020304" pitchFamily="18" charset="0"/>
                <a:ea typeface="+mn-ea"/>
                <a:cs typeface="Arial"/>
                <a:sym typeface="Arial"/>
              </a:rPr>
              <a:t> and conservation impacts </a:t>
            </a:r>
          </a:p>
          <a:p>
            <a:endParaRPr lang="en-ZA" dirty="0"/>
          </a:p>
        </p:txBody>
      </p:sp>
      <p:sp>
        <p:nvSpPr>
          <p:cNvPr id="4" name="Slide Number Placeholder 3">
            <a:extLst>
              <a:ext uri="{FF2B5EF4-FFF2-40B4-BE49-F238E27FC236}">
                <a16:creationId xmlns:a16="http://schemas.microsoft.com/office/drawing/2014/main" id="{3B7EAE33-095C-51DE-33F1-150C60FAA5C8}"/>
              </a:ext>
            </a:extLst>
          </p:cNvPr>
          <p:cNvSpPr>
            <a:spLocks noGrp="1"/>
          </p:cNvSpPr>
          <p:nvPr>
            <p:ph type="sldNum" sz="quarter" idx="5"/>
          </p:nvPr>
        </p:nvSpPr>
        <p:spPr/>
        <p:txBody>
          <a:bodyPr/>
          <a:lstStyle/>
          <a:p>
            <a:fld id="{73FD5B33-CDAA-4444-A9CF-CEB7EA039C48}" type="slidenum">
              <a:rPr lang="en-ZA" smtClean="0"/>
              <a:t>5</a:t>
            </a:fld>
            <a:endParaRPr lang="en-ZA"/>
          </a:p>
        </p:txBody>
      </p:sp>
    </p:spTree>
    <p:extLst>
      <p:ext uri="{BB962C8B-B14F-4D97-AF65-F5344CB8AC3E}">
        <p14:creationId xmlns:p14="http://schemas.microsoft.com/office/powerpoint/2010/main" val="16342312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7B28D-9285-A41F-7EE3-293F164C22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8D284D-2618-EBAA-5FA1-2664A043D13A}"/>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B97CEF09-E274-93B7-0AD0-E309472C35A0}"/>
              </a:ext>
            </a:extLst>
          </p:cNvPr>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24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rPr>
              <a:t>Depredation has emerged as a global issue -&gt; </a:t>
            </a:r>
            <a:r>
              <a:rPr kumimoji="0" lang="en-ZA" sz="2400" b="1"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rPr>
              <a:t>214 fisheries affected</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24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rPr>
              <a:t>Patagonian tooth fish fishery off Crozet Islands (Tixier et al 2010)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24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rPr>
              <a:t>Economic impacts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24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rPr>
              <a:t> 2003 – 2008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4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rPr>
              <a:t>-    € 8.40 per kilo</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ZA" sz="2400" b="1"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rPr>
              <a:t>571 tonnes </a:t>
            </a:r>
            <a:r>
              <a:rPr kumimoji="0" lang="en-ZA" sz="24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rPr>
              <a:t>of toothfish lost = </a:t>
            </a:r>
            <a:r>
              <a:rPr kumimoji="0" lang="en-ZA" sz="2400" b="1"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rPr>
              <a:t>€ 4, 800, 000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24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182563" algn="l"/>
              </a:tabLst>
              <a:defRPr/>
            </a:pPr>
            <a:r>
              <a:rPr kumimoji="0" lang="en-ZA" sz="24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rPr>
              <a:t>  2025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4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rPr>
              <a:t>   </a:t>
            </a:r>
            <a:r>
              <a:rPr kumimoji="0" lang="en-ZA" sz="2400" b="1"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rPr>
              <a:t>  571 tonnes </a:t>
            </a:r>
            <a:r>
              <a:rPr kumimoji="0" lang="en-ZA" sz="24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rPr>
              <a:t>= </a:t>
            </a:r>
            <a:r>
              <a:rPr kumimoji="0" lang="en-ZA" sz="2400" b="1"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rPr>
              <a:t>€ 8, 222, 400 – 25, 243, 910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24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24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rPr>
              <a:t>Ecological impacts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ZA" sz="24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rPr>
              <a:t>Injury</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ZA" sz="24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rPr>
              <a:t>Bycatch</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ZA" sz="24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rPr>
              <a:t>Retaliatory killing </a:t>
            </a:r>
            <a:endParaRPr lang="en-ZA" dirty="0"/>
          </a:p>
        </p:txBody>
      </p:sp>
      <p:sp>
        <p:nvSpPr>
          <p:cNvPr id="4" name="Slide Number Placeholder 3">
            <a:extLst>
              <a:ext uri="{FF2B5EF4-FFF2-40B4-BE49-F238E27FC236}">
                <a16:creationId xmlns:a16="http://schemas.microsoft.com/office/drawing/2014/main" id="{D62A7D7D-743E-C668-EED0-23741E9BFABC}"/>
              </a:ext>
            </a:extLst>
          </p:cNvPr>
          <p:cNvSpPr>
            <a:spLocks noGrp="1"/>
          </p:cNvSpPr>
          <p:nvPr>
            <p:ph type="sldNum" sz="quarter" idx="5"/>
          </p:nvPr>
        </p:nvSpPr>
        <p:spPr/>
        <p:txBody>
          <a:bodyPr/>
          <a:lstStyle/>
          <a:p>
            <a:fld id="{73FD5B33-CDAA-4444-A9CF-CEB7EA039C48}" type="slidenum">
              <a:rPr lang="en-ZA" smtClean="0"/>
              <a:t>6</a:t>
            </a:fld>
            <a:endParaRPr lang="en-ZA"/>
          </a:p>
        </p:txBody>
      </p:sp>
    </p:spTree>
    <p:extLst>
      <p:ext uri="{BB962C8B-B14F-4D97-AF65-F5344CB8AC3E}">
        <p14:creationId xmlns:p14="http://schemas.microsoft.com/office/powerpoint/2010/main" val="2416113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5E6D5-A3D5-FEF5-2FBC-F1CE045621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B0FE2D-3E42-9971-D6A4-2722AC700B9F}"/>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DC05BA0F-B833-06BB-5682-2676B976AC9B}"/>
              </a:ext>
            </a:extLst>
          </p:cNvPr>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dirty="0"/>
              <a:t>Poorly investigated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dirty="0"/>
              <a:t>Species have been documented feeding from fishery catches for the past 20 years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dirty="0"/>
              <a:t>Two mains cases of depredation in commercial longlines in Southern Africa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ZA" dirty="0"/>
              <a:t> Killer whales – Tuna/Swordfish longline fishery ( since 1970)</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ZA" dirty="0"/>
              <a:t>Cape Fur seals – Hake longline ( data limited) </a:t>
            </a:r>
          </a:p>
        </p:txBody>
      </p:sp>
      <p:sp>
        <p:nvSpPr>
          <p:cNvPr id="4" name="Slide Number Placeholder 3">
            <a:extLst>
              <a:ext uri="{FF2B5EF4-FFF2-40B4-BE49-F238E27FC236}">
                <a16:creationId xmlns:a16="http://schemas.microsoft.com/office/drawing/2014/main" id="{D5012E6E-ACA7-41E4-4BE5-917802BD4657}"/>
              </a:ext>
            </a:extLst>
          </p:cNvPr>
          <p:cNvSpPr>
            <a:spLocks noGrp="1"/>
          </p:cNvSpPr>
          <p:nvPr>
            <p:ph type="sldNum" sz="quarter" idx="5"/>
          </p:nvPr>
        </p:nvSpPr>
        <p:spPr/>
        <p:txBody>
          <a:bodyPr/>
          <a:lstStyle/>
          <a:p>
            <a:fld id="{73FD5B33-CDAA-4444-A9CF-CEB7EA039C48}" type="slidenum">
              <a:rPr lang="en-ZA" smtClean="0"/>
              <a:t>7</a:t>
            </a:fld>
            <a:endParaRPr lang="en-ZA"/>
          </a:p>
        </p:txBody>
      </p:sp>
    </p:spTree>
    <p:extLst>
      <p:ext uri="{BB962C8B-B14F-4D97-AF65-F5344CB8AC3E}">
        <p14:creationId xmlns:p14="http://schemas.microsoft.com/office/powerpoint/2010/main" val="9590539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93D8F-6FD8-1CEB-93C2-DF2485F564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A5AA02-5D4A-FAA9-3348-682904332C28}"/>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ABE16EB8-2647-A94B-3703-D705658EC6B6}"/>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9D1ABD3D-E437-CC75-FFAC-E5BA12E94A75}"/>
              </a:ext>
            </a:extLst>
          </p:cNvPr>
          <p:cNvSpPr>
            <a:spLocks noGrp="1"/>
          </p:cNvSpPr>
          <p:nvPr>
            <p:ph type="sldNum" sz="quarter" idx="5"/>
          </p:nvPr>
        </p:nvSpPr>
        <p:spPr/>
        <p:txBody>
          <a:bodyPr/>
          <a:lstStyle/>
          <a:p>
            <a:fld id="{73FD5B33-CDAA-4444-A9CF-CEB7EA039C48}" type="slidenum">
              <a:rPr lang="en-ZA" smtClean="0"/>
              <a:t>8</a:t>
            </a:fld>
            <a:endParaRPr lang="en-ZA"/>
          </a:p>
        </p:txBody>
      </p:sp>
    </p:spTree>
    <p:extLst>
      <p:ext uri="{BB962C8B-B14F-4D97-AF65-F5344CB8AC3E}">
        <p14:creationId xmlns:p14="http://schemas.microsoft.com/office/powerpoint/2010/main" val="1995150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AA562-F4D6-6031-141C-6B10E4E13C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0669F3-94C2-550E-151F-02B8BF540E38}"/>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B552B783-1238-EC98-EE05-D6E7766D1A01}"/>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sym typeface="Arial"/>
              </a:rPr>
              <a:t>Regional variation in  </a:t>
            </a:r>
            <a:r>
              <a:rPr kumimoji="0" lang="en-US" sz="1200" b="1"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sym typeface="Arial"/>
              </a:rPr>
              <a:t>morphology</a:t>
            </a:r>
            <a:r>
              <a:rPr kumimoji="0" lang="en-US" sz="12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sym typeface="Arial"/>
              </a:rPr>
              <a:t>, </a:t>
            </a:r>
            <a:r>
              <a:rPr kumimoji="0" lang="en-US" sz="1200" b="1"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sym typeface="Arial"/>
              </a:rPr>
              <a:t>diet</a:t>
            </a:r>
            <a:r>
              <a:rPr kumimoji="0" lang="en-US" sz="12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sym typeface="Arial"/>
              </a:rPr>
              <a:t>, </a:t>
            </a:r>
            <a:r>
              <a:rPr kumimoji="0" lang="en-US" sz="1200" b="1"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sym typeface="Arial"/>
              </a:rPr>
              <a:t>acoustic</a:t>
            </a:r>
            <a:r>
              <a:rPr kumimoji="0" lang="en-US" sz="12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sym typeface="Arial"/>
              </a:rPr>
              <a:t> </a:t>
            </a:r>
            <a:r>
              <a:rPr kumimoji="0" lang="en-US" sz="1200" b="1"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sym typeface="Arial"/>
              </a:rPr>
              <a:t>behaviour</a:t>
            </a:r>
            <a:r>
              <a:rPr kumimoji="0" lang="en-US" sz="12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sym typeface="Arial"/>
              </a:rPr>
              <a:t> and </a:t>
            </a:r>
            <a:r>
              <a:rPr kumimoji="0" lang="en-US" sz="1200" b="1"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sym typeface="Arial"/>
              </a:rPr>
              <a:t>genetics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sym typeface="Arial"/>
              </a:rPr>
              <a:t>Numerous forms “ecotypes” of killer whales </a:t>
            </a:r>
            <a:r>
              <a:rPr kumimoji="0" lang="en-US" sz="1200" b="1"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sym typeface="Arial"/>
              </a:rPr>
              <a:t>feed </a:t>
            </a:r>
            <a:r>
              <a:rPr kumimoji="0" lang="en-US" sz="12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sym typeface="Arial"/>
              </a:rPr>
              <a:t>off</a:t>
            </a:r>
            <a:r>
              <a:rPr kumimoji="0" lang="en-US" sz="1200" b="1"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sym typeface="Arial"/>
              </a:rPr>
              <a:t> longlines globally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sym typeface="Arial"/>
              </a:rPr>
              <a:t>In Southern Africa, some animals have shown </a:t>
            </a:r>
            <a:r>
              <a:rPr kumimoji="0" lang="en-US" sz="1200" b="1"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sym typeface="Arial"/>
              </a:rPr>
              <a:t>dietary specialization</a:t>
            </a:r>
            <a:r>
              <a:rPr kumimoji="0" lang="en-US" sz="12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sym typeface="Arial"/>
              </a:rPr>
              <a:t> </a:t>
            </a:r>
            <a:r>
              <a:rPr kumimoji="0" lang="en-US" sz="1200" b="1"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sym typeface="Arial"/>
              </a:rPr>
              <a:t>:</a:t>
            </a:r>
            <a:endParaRPr kumimoji="0" lang="en-US" sz="12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sym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sym typeface="Arial"/>
              </a:rPr>
              <a:t>Marine</a:t>
            </a:r>
            <a:r>
              <a:rPr kumimoji="0" lang="en-US" sz="1200" b="1"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sym typeface="Arial"/>
              </a:rPr>
              <a:t> mammals </a:t>
            </a:r>
            <a:r>
              <a:rPr kumimoji="0" lang="en-US" sz="12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sym typeface="Arial"/>
              </a:rPr>
              <a:t>(Best et al. 2010, Elwen et al.submitted).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sym typeface="Arial"/>
              </a:rPr>
              <a:t>Some </a:t>
            </a:r>
            <a:r>
              <a:rPr kumimoji="0" lang="en-US" sz="1200" b="1"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sym typeface="Arial"/>
              </a:rPr>
              <a:t>shark s</a:t>
            </a:r>
            <a:r>
              <a:rPr kumimoji="0" lang="en-US" sz="12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sym typeface="Arial"/>
              </a:rPr>
              <a:t>pecialization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sym typeface="Arial"/>
              </a:rPr>
              <a:t>At least </a:t>
            </a:r>
            <a:r>
              <a:rPr kumimoji="0" lang="en-US" sz="1200" b="1"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sym typeface="Arial"/>
              </a:rPr>
              <a:t>some animals known to depredate from longlines</a:t>
            </a:r>
          </a:p>
          <a:p>
            <a:pPr marL="171450" indent="-171450">
              <a:buFont typeface="Arial" panose="020B0604020202020204" pitchFamily="34" charset="0"/>
              <a:buChar char="•"/>
            </a:pPr>
            <a:endParaRPr lang="en-ZA" dirty="0"/>
          </a:p>
        </p:txBody>
      </p:sp>
      <p:sp>
        <p:nvSpPr>
          <p:cNvPr id="4" name="Slide Number Placeholder 3">
            <a:extLst>
              <a:ext uri="{FF2B5EF4-FFF2-40B4-BE49-F238E27FC236}">
                <a16:creationId xmlns:a16="http://schemas.microsoft.com/office/drawing/2014/main" id="{96C805CE-5E1A-10D2-BBB1-A68BDB8CDF69}"/>
              </a:ext>
            </a:extLst>
          </p:cNvPr>
          <p:cNvSpPr>
            <a:spLocks noGrp="1"/>
          </p:cNvSpPr>
          <p:nvPr>
            <p:ph type="sldNum" sz="quarter" idx="5"/>
          </p:nvPr>
        </p:nvSpPr>
        <p:spPr/>
        <p:txBody>
          <a:bodyPr/>
          <a:lstStyle/>
          <a:p>
            <a:fld id="{73FD5B33-CDAA-4444-A9CF-CEB7EA039C48}" type="slidenum">
              <a:rPr lang="en-ZA" smtClean="0"/>
              <a:t>9</a:t>
            </a:fld>
            <a:endParaRPr lang="en-ZA"/>
          </a:p>
        </p:txBody>
      </p:sp>
    </p:spTree>
    <p:extLst>
      <p:ext uri="{BB962C8B-B14F-4D97-AF65-F5344CB8AC3E}">
        <p14:creationId xmlns:p14="http://schemas.microsoft.com/office/powerpoint/2010/main" val="40850356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endParaRPr lang="en-US" dirty="0"/>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41277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632218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21391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78989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en-US" dirty="0"/>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7394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5/27/2026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5966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5/27/2026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387541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5/27/2026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41820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431987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dirty="0"/>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55408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774782" y="1481138"/>
            <a:ext cx="9258300" cy="731043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18133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1D8BD707-D9CF-40AE-B4C6-C98DA3205C09}" type="datetimeFigureOut">
              <a:rPr lang="en-US" smtClean="0"/>
              <a:pPr/>
              <a:t>5/27/2026</a:t>
            </a:fld>
            <a:endParaRPr lang="en-US"/>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989639179"/>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gif"/></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41.jpe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7.jpg"/><Relationship Id="rId7" Type="http://schemas.openxmlformats.org/officeDocument/2006/relationships/image" Target="../media/image5.jp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0.png"/><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jp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8.jp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jp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png"/><Relationship Id="rId10" Type="http://schemas.openxmlformats.org/officeDocument/2006/relationships/image" Target="../media/image21.png"/><Relationship Id="rId4" Type="http://schemas.openxmlformats.org/officeDocument/2006/relationships/image" Target="../media/image16.png"/><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7.jpeg"/></Relationships>
</file>

<file path=ppt/slides/_rels/slide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0.jpeg"/><Relationship Id="rId7"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l="-442187" t="-112118" r="-305010" b="-248188"/>
          </a:stretch>
        </a:blipFill>
        <a:effectLst/>
      </p:bgPr>
    </p:bg>
    <p:spTree>
      <p:nvGrpSpPr>
        <p:cNvPr id="1" name=""/>
        <p:cNvGrpSpPr/>
        <p:nvPr/>
      </p:nvGrpSpPr>
      <p:grpSpPr>
        <a:xfrm>
          <a:off x="0" y="0"/>
          <a:ext cx="0" cy="0"/>
          <a:chOff x="0" y="0"/>
          <a:chExt cx="0" cy="0"/>
        </a:xfrm>
      </p:grpSpPr>
      <p:sp>
        <p:nvSpPr>
          <p:cNvPr id="7" name="Freeform 7"/>
          <p:cNvSpPr/>
          <p:nvPr/>
        </p:nvSpPr>
        <p:spPr>
          <a:xfrm>
            <a:off x="12527481" y="2548472"/>
            <a:ext cx="5760519" cy="2921250"/>
          </a:xfrm>
          <a:custGeom>
            <a:avLst/>
            <a:gdLst/>
            <a:ahLst/>
            <a:cxnLst/>
            <a:rect l="l" t="t" r="r" b="b"/>
            <a:pathLst>
              <a:path w="6376165" h="3551545">
                <a:moveTo>
                  <a:pt x="0" y="0"/>
                </a:moveTo>
                <a:lnTo>
                  <a:pt x="6376165" y="0"/>
                </a:lnTo>
                <a:lnTo>
                  <a:pt x="6376165" y="3551544"/>
                </a:lnTo>
                <a:lnTo>
                  <a:pt x="0" y="355154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ZA"/>
          </a:p>
        </p:txBody>
      </p:sp>
      <p:sp>
        <p:nvSpPr>
          <p:cNvPr id="8" name="Freeform 8"/>
          <p:cNvSpPr/>
          <p:nvPr/>
        </p:nvSpPr>
        <p:spPr>
          <a:xfrm>
            <a:off x="209757" y="3183118"/>
            <a:ext cx="3646969" cy="2411175"/>
          </a:xfrm>
          <a:custGeom>
            <a:avLst/>
            <a:gdLst/>
            <a:ahLst/>
            <a:cxnLst/>
            <a:rect l="l" t="t" r="r" b="b"/>
            <a:pathLst>
              <a:path w="3766025" h="3656468">
                <a:moveTo>
                  <a:pt x="0" y="0"/>
                </a:moveTo>
                <a:lnTo>
                  <a:pt x="3766025" y="0"/>
                </a:lnTo>
                <a:lnTo>
                  <a:pt x="3766025" y="3656469"/>
                </a:lnTo>
                <a:lnTo>
                  <a:pt x="0" y="365646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ZA"/>
          </a:p>
        </p:txBody>
      </p:sp>
      <p:sp>
        <p:nvSpPr>
          <p:cNvPr id="9" name="TextBox 9"/>
          <p:cNvSpPr txBox="1"/>
          <p:nvPr/>
        </p:nvSpPr>
        <p:spPr>
          <a:xfrm>
            <a:off x="234462" y="553506"/>
            <a:ext cx="17966707" cy="1846659"/>
          </a:xfrm>
          <a:prstGeom prst="rect">
            <a:avLst/>
          </a:prstGeom>
        </p:spPr>
        <p:txBody>
          <a:bodyPr wrap="square" lIns="0" tIns="0" rIns="0" bIns="0" rtlCol="0" anchor="t">
            <a:spAutoFit/>
          </a:bodyPr>
          <a:lstStyle/>
          <a:p>
            <a:pPr algn="ctr"/>
            <a:r>
              <a:rPr lang="en-US" sz="6000" b="1" dirty="0">
                <a:solidFill>
                  <a:schemeClr val="bg1"/>
                </a:solidFill>
                <a:latin typeface="Bodoni MT" panose="02070603080606020203" pitchFamily="18" charset="0"/>
                <a:ea typeface="Roca Two"/>
                <a:cs typeface="Roca Two"/>
                <a:sym typeface="Roca Two"/>
              </a:rPr>
              <a:t>Deep waters, shared space: Transdisciplinary insights into marine mammal-fisheries interactions</a:t>
            </a:r>
            <a:r>
              <a:rPr lang="en-US" sz="6000" b="1" dirty="0">
                <a:solidFill>
                  <a:schemeClr val="bg1"/>
                </a:solidFill>
                <a:latin typeface="Amasis MT Pro Light" panose="02040304050005020304" pitchFamily="18" charset="0"/>
                <a:ea typeface="Roca Two"/>
                <a:cs typeface="Roca Two"/>
                <a:sym typeface="Roca Two"/>
              </a:rPr>
              <a:t>.</a:t>
            </a:r>
          </a:p>
        </p:txBody>
      </p:sp>
      <p:sp>
        <p:nvSpPr>
          <p:cNvPr id="10" name="TextBox 10"/>
          <p:cNvSpPr txBox="1"/>
          <p:nvPr/>
        </p:nvSpPr>
        <p:spPr>
          <a:xfrm>
            <a:off x="3505200" y="3124239"/>
            <a:ext cx="11277599" cy="1769715"/>
          </a:xfrm>
          <a:prstGeom prst="rect">
            <a:avLst/>
          </a:prstGeom>
        </p:spPr>
        <p:txBody>
          <a:bodyPr wrap="square" lIns="0" tIns="0" rIns="0" bIns="0" rtlCol="0" anchor="t">
            <a:spAutoFit/>
          </a:bodyPr>
          <a:lstStyle/>
          <a:p>
            <a:pPr algn="ctr">
              <a:lnSpc>
                <a:spcPts val="4565"/>
              </a:lnSpc>
              <a:spcBef>
                <a:spcPct val="0"/>
              </a:spcBef>
            </a:pPr>
            <a:r>
              <a:rPr lang="en-US" sz="3600" b="1" dirty="0">
                <a:solidFill>
                  <a:srgbClr val="FFFFFF"/>
                </a:solidFill>
                <a:latin typeface="Amasis MT Pro Light" panose="02040304050005020304" pitchFamily="18" charset="0"/>
                <a:ea typeface="HGMaruGothicMPRO" panose="020B0400000000000000" pitchFamily="34" charset="-128"/>
                <a:cs typeface="Inter"/>
                <a:sym typeface="Inter"/>
              </a:rPr>
              <a:t>Lindiwe Makapela</a:t>
            </a:r>
          </a:p>
          <a:p>
            <a:pPr algn="ctr">
              <a:lnSpc>
                <a:spcPts val="4565"/>
              </a:lnSpc>
              <a:spcBef>
                <a:spcPct val="0"/>
              </a:spcBef>
            </a:pPr>
            <a:r>
              <a:rPr lang="en-US" sz="3600" b="1" dirty="0">
                <a:solidFill>
                  <a:srgbClr val="FFFFFF"/>
                </a:solidFill>
                <a:latin typeface="Amasis MT Pro Light" panose="02040304050005020304" pitchFamily="18" charset="0"/>
                <a:ea typeface="HGMaruGothicMPRO" panose="020B0400000000000000" pitchFamily="34" charset="-128"/>
                <a:cs typeface="Inter"/>
                <a:sym typeface="Inter"/>
              </a:rPr>
              <a:t>Stellenbosch University &amp;</a:t>
            </a:r>
          </a:p>
          <a:p>
            <a:pPr algn="ctr">
              <a:lnSpc>
                <a:spcPts val="4565"/>
              </a:lnSpc>
              <a:spcBef>
                <a:spcPct val="0"/>
              </a:spcBef>
            </a:pPr>
            <a:r>
              <a:rPr lang="en-US" sz="3600" b="1" dirty="0">
                <a:solidFill>
                  <a:srgbClr val="FFFFFF"/>
                </a:solidFill>
                <a:latin typeface="Amasis MT Pro Light" panose="02040304050005020304" pitchFamily="18" charset="0"/>
                <a:ea typeface="HGMaruGothicMPRO" panose="020B0400000000000000" pitchFamily="34" charset="-128"/>
                <a:cs typeface="Inter"/>
                <a:sym typeface="Inter"/>
              </a:rPr>
              <a:t>Sea Search Research and Conservation</a:t>
            </a:r>
          </a:p>
        </p:txBody>
      </p:sp>
      <p:pic>
        <p:nvPicPr>
          <p:cNvPr id="13" name="Picture 12">
            <a:extLst>
              <a:ext uri="{FF2B5EF4-FFF2-40B4-BE49-F238E27FC236}">
                <a16:creationId xmlns:a16="http://schemas.microsoft.com/office/drawing/2014/main" id="{95DA163C-E8BD-36FF-8EFE-49CA6F4ED040}"/>
              </a:ext>
            </a:extLst>
          </p:cNvPr>
          <p:cNvPicPr>
            <a:picLocks noChangeAspect="1"/>
          </p:cNvPicPr>
          <p:nvPr/>
        </p:nvPicPr>
        <p:blipFill>
          <a:blip r:embed="rId6"/>
          <a:stretch>
            <a:fillRect/>
          </a:stretch>
        </p:blipFill>
        <p:spPr>
          <a:xfrm>
            <a:off x="12725400" y="8296538"/>
            <a:ext cx="5270414" cy="1788317"/>
          </a:xfrm>
          <a:prstGeom prst="rect">
            <a:avLst/>
          </a:prstGeom>
        </p:spPr>
      </p:pic>
      <p:pic>
        <p:nvPicPr>
          <p:cNvPr id="14" name="Picture 13" descr="A logo for a university&#10;&#10;Description automatically generated">
            <a:extLst>
              <a:ext uri="{FF2B5EF4-FFF2-40B4-BE49-F238E27FC236}">
                <a16:creationId xmlns:a16="http://schemas.microsoft.com/office/drawing/2014/main" id="{879D38DF-A083-7F53-9B93-8AFFE9120042}"/>
              </a:ext>
            </a:extLst>
          </p:cNvPr>
          <p:cNvPicPr>
            <a:picLocks noChangeAspect="1"/>
          </p:cNvPicPr>
          <p:nvPr/>
        </p:nvPicPr>
        <p:blipFill>
          <a:blip r:embed="rId7"/>
          <a:srcRect l="6351" t="17605" r="7518" b="17564"/>
          <a:stretch>
            <a:fillRect/>
          </a:stretch>
        </p:blipFill>
        <p:spPr>
          <a:xfrm>
            <a:off x="0" y="8724899"/>
            <a:ext cx="4066485" cy="1569077"/>
          </a:xfrm>
          <a:prstGeom prst="rect">
            <a:avLst/>
          </a:prstGeom>
        </p:spPr>
      </p:pic>
      <p:sp>
        <p:nvSpPr>
          <p:cNvPr id="2" name="TextBox 10">
            <a:extLst>
              <a:ext uri="{FF2B5EF4-FFF2-40B4-BE49-F238E27FC236}">
                <a16:creationId xmlns:a16="http://schemas.microsoft.com/office/drawing/2014/main" id="{DB7E114B-0687-72EF-B07F-560920A589DA}"/>
              </a:ext>
            </a:extLst>
          </p:cNvPr>
          <p:cNvSpPr txBox="1"/>
          <p:nvPr/>
        </p:nvSpPr>
        <p:spPr>
          <a:xfrm>
            <a:off x="2438749" y="5805688"/>
            <a:ext cx="13410500" cy="1179810"/>
          </a:xfrm>
          <a:prstGeom prst="rect">
            <a:avLst/>
          </a:prstGeom>
        </p:spPr>
        <p:txBody>
          <a:bodyPr wrap="square" lIns="0" tIns="0" rIns="0" bIns="0" rtlCol="0" anchor="t">
            <a:spAutoFit/>
          </a:bodyPr>
          <a:lstStyle/>
          <a:p>
            <a:pPr algn="ctr">
              <a:lnSpc>
                <a:spcPts val="4565"/>
              </a:lnSpc>
              <a:spcBef>
                <a:spcPct val="0"/>
              </a:spcBef>
            </a:pPr>
            <a:r>
              <a:rPr lang="en-US" sz="3600" b="1" dirty="0">
                <a:solidFill>
                  <a:srgbClr val="FFFFFF"/>
                </a:solidFill>
                <a:latin typeface="Amasis MT Pro Light" panose="02040304050005020304" pitchFamily="18" charset="0"/>
                <a:ea typeface="HGMaruGothicMPRO" panose="020B0400000000000000" pitchFamily="34" charset="-128"/>
                <a:cs typeface="Inter"/>
                <a:sym typeface="Inter"/>
              </a:rPr>
              <a:t>Transdisciplinary Ocean Sciences and Ocean Sustainability Activism symposium  </a:t>
            </a:r>
          </a:p>
        </p:txBody>
      </p:sp>
      <p:sp>
        <p:nvSpPr>
          <p:cNvPr id="3" name="TextBox 10">
            <a:extLst>
              <a:ext uri="{FF2B5EF4-FFF2-40B4-BE49-F238E27FC236}">
                <a16:creationId xmlns:a16="http://schemas.microsoft.com/office/drawing/2014/main" id="{5E5DA7FE-28FB-78B5-4754-938101A2AB2C}"/>
              </a:ext>
            </a:extLst>
          </p:cNvPr>
          <p:cNvSpPr txBox="1"/>
          <p:nvPr/>
        </p:nvSpPr>
        <p:spPr>
          <a:xfrm>
            <a:off x="3505200" y="7738528"/>
            <a:ext cx="11277599" cy="2322495"/>
          </a:xfrm>
          <a:prstGeom prst="rect">
            <a:avLst/>
          </a:prstGeom>
        </p:spPr>
        <p:txBody>
          <a:bodyPr wrap="square" lIns="0" tIns="0" rIns="0" bIns="0" rtlCol="0" anchor="t">
            <a:spAutoFit/>
          </a:bodyPr>
          <a:lstStyle/>
          <a:p>
            <a:pPr algn="ctr">
              <a:lnSpc>
                <a:spcPts val="4565"/>
              </a:lnSpc>
              <a:spcBef>
                <a:spcPct val="0"/>
              </a:spcBef>
            </a:pPr>
            <a:r>
              <a:rPr lang="en-US" sz="2600" b="1" dirty="0">
                <a:solidFill>
                  <a:srgbClr val="FFFFFF"/>
                </a:solidFill>
                <a:latin typeface="Amasis MT Pro Light" panose="02040304050005020304" pitchFamily="18" charset="0"/>
                <a:ea typeface="HGMaruGothicMPRO" panose="020B0400000000000000" pitchFamily="34" charset="-128"/>
                <a:cs typeface="Inter"/>
                <a:sym typeface="Inter"/>
              </a:rPr>
              <a:t>Paul Tixier</a:t>
            </a:r>
          </a:p>
          <a:p>
            <a:pPr algn="ctr">
              <a:lnSpc>
                <a:spcPts val="4565"/>
              </a:lnSpc>
              <a:spcBef>
                <a:spcPct val="0"/>
              </a:spcBef>
            </a:pPr>
            <a:r>
              <a:rPr lang="en-US" sz="2600" b="1" dirty="0">
                <a:solidFill>
                  <a:srgbClr val="FFFFFF"/>
                </a:solidFill>
                <a:latin typeface="Amasis MT Pro Light" panose="02040304050005020304" pitchFamily="18" charset="0"/>
                <a:ea typeface="HGMaruGothicMPRO" panose="020B0400000000000000" pitchFamily="34" charset="-128"/>
                <a:cs typeface="Inter"/>
                <a:sym typeface="Inter"/>
              </a:rPr>
              <a:t>Simon Elwen</a:t>
            </a:r>
          </a:p>
          <a:p>
            <a:pPr algn="ctr">
              <a:lnSpc>
                <a:spcPts val="4565"/>
              </a:lnSpc>
              <a:spcBef>
                <a:spcPct val="0"/>
              </a:spcBef>
            </a:pPr>
            <a:r>
              <a:rPr lang="en-US" sz="2600" b="1" dirty="0">
                <a:solidFill>
                  <a:srgbClr val="FFFFFF"/>
                </a:solidFill>
                <a:latin typeface="Amasis MT Pro Light" panose="02040304050005020304" pitchFamily="18" charset="0"/>
                <a:ea typeface="HGMaruGothicMPRO" panose="020B0400000000000000" pitchFamily="34" charset="-128"/>
                <a:cs typeface="Inter"/>
                <a:sym typeface="Inter"/>
              </a:rPr>
              <a:t>Charlene da Silva</a:t>
            </a:r>
          </a:p>
          <a:p>
            <a:pPr algn="ctr">
              <a:lnSpc>
                <a:spcPts val="4565"/>
              </a:lnSpc>
              <a:spcBef>
                <a:spcPct val="0"/>
              </a:spcBef>
            </a:pPr>
            <a:r>
              <a:rPr lang="en-US" sz="2600" b="1" dirty="0">
                <a:solidFill>
                  <a:srgbClr val="FFFFFF"/>
                </a:solidFill>
                <a:latin typeface="Amasis MT Pro Light" panose="02040304050005020304" pitchFamily="18" charset="0"/>
                <a:ea typeface="HGMaruGothicMPRO" panose="020B0400000000000000" pitchFamily="34" charset="-128"/>
                <a:cs typeface="Inter"/>
                <a:sym typeface="Inter"/>
              </a:rPr>
              <a:t>Stewart Norman</a:t>
            </a:r>
          </a:p>
        </p:txBody>
      </p:sp>
      <p:pic>
        <p:nvPicPr>
          <p:cNvPr id="4" name="Picture 3">
            <a:extLst>
              <a:ext uri="{FF2B5EF4-FFF2-40B4-BE49-F238E27FC236}">
                <a16:creationId xmlns:a16="http://schemas.microsoft.com/office/drawing/2014/main" id="{FD8B1D75-B687-B169-A799-30F7E9723C55}"/>
              </a:ext>
            </a:extLst>
          </p:cNvPr>
          <p:cNvPicPr>
            <a:picLocks noChangeAspect="1"/>
          </p:cNvPicPr>
          <p:nvPr/>
        </p:nvPicPr>
        <p:blipFill>
          <a:blip r:embed="rId8"/>
          <a:srcRect l="4951" t="12522" r="3396" b="10114"/>
          <a:stretch>
            <a:fillRect/>
          </a:stretch>
        </p:blipFill>
        <p:spPr>
          <a:xfrm>
            <a:off x="0" y="7321464"/>
            <a:ext cx="4066485" cy="140343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50A30"/>
        </a:solidFill>
        <a:effectLst/>
      </p:bgPr>
    </p:bg>
    <p:spTree>
      <p:nvGrpSpPr>
        <p:cNvPr id="1" name="">
          <a:extLst>
            <a:ext uri="{FF2B5EF4-FFF2-40B4-BE49-F238E27FC236}">
              <a16:creationId xmlns:a16="http://schemas.microsoft.com/office/drawing/2014/main" id="{3A8B5B14-930F-9D0F-F761-5889FE76AFD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5405EBC8-AF1E-F55F-2DB5-74CF08672B08}"/>
              </a:ext>
            </a:extLst>
          </p:cNvPr>
          <p:cNvSpPr txBox="1"/>
          <p:nvPr/>
        </p:nvSpPr>
        <p:spPr>
          <a:xfrm>
            <a:off x="228600" y="266700"/>
            <a:ext cx="17651206" cy="830997"/>
          </a:xfrm>
          <a:prstGeom prst="rect">
            <a:avLst/>
          </a:prstGeom>
          <a:noFill/>
          <a:ln w="28575">
            <a:solidFill>
              <a:schemeClr val="tx2">
                <a:lumMod val="20000"/>
                <a:lumOff val="80000"/>
              </a:schemeClr>
            </a:solidFill>
          </a:ln>
        </p:spPr>
        <p:txBody>
          <a:bodyPr wrap="square" rtlCol="0">
            <a:spAutoFit/>
          </a:bodyPr>
          <a:lstStyle/>
          <a:p>
            <a:pPr algn="ctr"/>
            <a:r>
              <a:rPr lang="en-ZA" sz="4800" dirty="0">
                <a:solidFill>
                  <a:schemeClr val="bg1"/>
                </a:solidFill>
                <a:latin typeface="Amasis MT Pro Light" panose="02040304050005020304" pitchFamily="18" charset="0"/>
              </a:rPr>
              <a:t>LARGE PELAGIC TUNA LONGLINE FISHERY </a:t>
            </a:r>
          </a:p>
        </p:txBody>
      </p:sp>
      <p:sp>
        <p:nvSpPr>
          <p:cNvPr id="4" name="TextBox 3">
            <a:extLst>
              <a:ext uri="{FF2B5EF4-FFF2-40B4-BE49-F238E27FC236}">
                <a16:creationId xmlns:a16="http://schemas.microsoft.com/office/drawing/2014/main" id="{8018CE8D-76F7-5F22-1E9E-E3D18A898AEB}"/>
              </a:ext>
            </a:extLst>
          </p:cNvPr>
          <p:cNvSpPr txBox="1"/>
          <p:nvPr/>
        </p:nvSpPr>
        <p:spPr>
          <a:xfrm>
            <a:off x="358861" y="1796430"/>
            <a:ext cx="6324600" cy="6694140"/>
          </a:xfrm>
          <a:prstGeom prst="rect">
            <a:avLst/>
          </a:prstGeom>
          <a:noFill/>
        </p:spPr>
        <p:txBody>
          <a:bodyPr wrap="square">
            <a:spAutoFit/>
          </a:bodyPr>
          <a:lstStyle/>
          <a:p>
            <a:pPr marL="171450" marR="0" lvl="0" indent="-17145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r>
              <a:rPr kumimoji="0" lang="en-US" sz="3300" b="0" i="0" u="none" strike="noStrike" kern="0" cap="none" spc="0" normalizeH="0" baseline="0" noProof="0" dirty="0">
                <a:ln>
                  <a:noFill/>
                </a:ln>
                <a:solidFill>
                  <a:srgbClr val="FFFFFF"/>
                </a:solidFill>
                <a:effectLst/>
                <a:uLnTx/>
                <a:uFillTx/>
                <a:latin typeface="Amasis MT Pro Light" panose="02040304050005020304" pitchFamily="18" charset="0"/>
                <a:cs typeface="Arial"/>
                <a:sym typeface="Arial"/>
              </a:rPr>
              <a:t>Started in 1960s </a:t>
            </a:r>
          </a:p>
          <a:p>
            <a:pPr marL="171450" marR="0" lvl="0" indent="-17145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endParaRPr kumimoji="0" lang="en-US" sz="3300" b="1" i="0" u="none" strike="noStrike" kern="0" cap="none" spc="0" normalizeH="0" baseline="0" noProof="0" dirty="0">
              <a:ln>
                <a:noFill/>
              </a:ln>
              <a:solidFill>
                <a:srgbClr val="FFFFFF"/>
              </a:solidFill>
              <a:effectLst/>
              <a:uLnTx/>
              <a:uFillTx/>
              <a:latin typeface="Amasis MT Pro Light" panose="02040304050005020304" pitchFamily="18" charset="0"/>
              <a:cs typeface="Arial"/>
              <a:sym typeface="Arial"/>
            </a:endParaRPr>
          </a:p>
          <a:p>
            <a:pPr marL="171450" marR="0" lvl="0" indent="-17145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r>
              <a:rPr kumimoji="0" lang="en-US" sz="3300" b="0" i="0" u="none" strike="noStrike" kern="0" cap="none" spc="0" normalizeH="0" baseline="0" noProof="0" dirty="0">
                <a:ln>
                  <a:noFill/>
                </a:ln>
                <a:solidFill>
                  <a:srgbClr val="FFFFFF"/>
                </a:solidFill>
                <a:effectLst/>
                <a:uLnTx/>
                <a:uFillTx/>
                <a:latin typeface="Amasis MT Pro Light" panose="02040304050005020304" pitchFamily="18" charset="0"/>
                <a:cs typeface="Arial"/>
                <a:sym typeface="Arial"/>
              </a:rPr>
              <a:t>Initially -  Yellowfin, Southern Bluefin</a:t>
            </a:r>
          </a:p>
          <a:p>
            <a:pPr marL="171450" marR="0" lvl="0" indent="-17145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endParaRPr kumimoji="0" lang="en-US" sz="3300" b="0" i="0" u="none" strike="noStrike" kern="0" cap="none" spc="0" normalizeH="0" baseline="0" noProof="0" dirty="0">
              <a:ln>
                <a:noFill/>
              </a:ln>
              <a:solidFill>
                <a:srgbClr val="FFFFFF"/>
              </a:solidFill>
              <a:effectLst/>
              <a:uLnTx/>
              <a:uFillTx/>
              <a:latin typeface="Amasis MT Pro Light" panose="02040304050005020304" pitchFamily="18" charset="0"/>
              <a:cs typeface="Arial"/>
              <a:sym typeface="Arial"/>
            </a:endParaRPr>
          </a:p>
          <a:p>
            <a:pPr marL="171450" marR="0" lvl="0" indent="-17145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r>
              <a:rPr kumimoji="0" lang="en-US" sz="3300" b="0" i="0" u="none" strike="noStrike" kern="0" cap="none" spc="0" normalizeH="0" baseline="0" noProof="0" dirty="0">
                <a:ln>
                  <a:noFill/>
                </a:ln>
                <a:solidFill>
                  <a:srgbClr val="FFFFFF"/>
                </a:solidFill>
                <a:effectLst/>
                <a:uLnTx/>
                <a:uFillTx/>
                <a:latin typeface="Amasis MT Pro Light" panose="02040304050005020304" pitchFamily="18" charset="0"/>
                <a:cs typeface="Arial"/>
                <a:sym typeface="Arial"/>
              </a:rPr>
              <a:t>Then -  Albacore, Big Eye and Swordfish</a:t>
            </a:r>
          </a:p>
          <a:p>
            <a:pPr marL="171450" marR="0" lvl="0" indent="-17145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endParaRPr kumimoji="0" lang="en-US" sz="3300" b="1" i="0" u="none" strike="noStrike" kern="0" cap="none" spc="0" normalizeH="0" baseline="0" noProof="0" dirty="0">
              <a:ln>
                <a:noFill/>
              </a:ln>
              <a:solidFill>
                <a:srgbClr val="FFFFFF"/>
              </a:solidFill>
              <a:effectLst/>
              <a:uLnTx/>
              <a:uFillTx/>
              <a:latin typeface="Amasis MT Pro Light" panose="02040304050005020304" pitchFamily="18" charset="0"/>
              <a:cs typeface="Arial"/>
              <a:sym typeface="Arial"/>
            </a:endParaRPr>
          </a:p>
          <a:p>
            <a:pPr marL="171450" marR="0" lvl="0" indent="-17145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r>
              <a:rPr lang="en-US" sz="3300" kern="0" dirty="0">
                <a:solidFill>
                  <a:srgbClr val="FFFFFF"/>
                </a:solidFill>
                <a:latin typeface="Amasis MT Pro Light" panose="02040304050005020304" pitchFamily="18" charset="0"/>
                <a:cs typeface="Arial"/>
                <a:sym typeface="Arial"/>
              </a:rPr>
              <a:t>Historically : mako and blue shark = bycatch</a:t>
            </a:r>
            <a:endParaRPr kumimoji="0" lang="en-US" sz="3300" b="0" i="0" u="none" strike="noStrike" kern="0" cap="none" spc="0" normalizeH="0" baseline="0" noProof="0" dirty="0">
              <a:ln>
                <a:noFill/>
              </a:ln>
              <a:solidFill>
                <a:srgbClr val="FFFFFF"/>
              </a:solidFill>
              <a:effectLst/>
              <a:uLnTx/>
              <a:uFillTx/>
              <a:latin typeface="Amasis MT Pro Light" panose="02040304050005020304" pitchFamily="18" charset="0"/>
              <a:cs typeface="Arial"/>
              <a:sym typeface="Arial"/>
            </a:endParaRPr>
          </a:p>
          <a:p>
            <a:pPr marL="0" marR="0" lvl="0" indent="0" algn="l" defTabSz="914400" rtl="0" eaLnBrk="1" fontAlgn="auto" latinLnBrk="0" hangingPunct="1">
              <a:lnSpc>
                <a:spcPct val="100000"/>
              </a:lnSpc>
              <a:spcBef>
                <a:spcPts val="0"/>
              </a:spcBef>
              <a:spcAft>
                <a:spcPts val="0"/>
              </a:spcAft>
              <a:buClr>
                <a:srgbClr val="FFFFFF"/>
              </a:buClr>
              <a:buSzTx/>
              <a:buFont typeface="Arial"/>
              <a:buNone/>
              <a:tabLst/>
              <a:defRPr/>
            </a:pPr>
            <a:endParaRPr kumimoji="0" lang="en-US" sz="3300" b="0" i="0" u="none" strike="noStrike" kern="0" cap="none" spc="0" normalizeH="0" baseline="0" noProof="0" dirty="0">
              <a:ln>
                <a:noFill/>
              </a:ln>
              <a:solidFill>
                <a:srgbClr val="FFFFFF"/>
              </a:solidFill>
              <a:effectLst/>
              <a:uLnTx/>
              <a:uFillTx/>
              <a:latin typeface="Amasis MT Pro Light" panose="02040304050005020304" pitchFamily="18" charset="0"/>
              <a:cs typeface="Arial"/>
              <a:sym typeface="Arial"/>
            </a:endParaRPr>
          </a:p>
          <a:p>
            <a:pPr marL="171450" marR="0" lvl="0" indent="-17145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r>
              <a:rPr kumimoji="0" lang="en-US" sz="3300" b="0" i="0" u="none" strike="noStrike" kern="0" cap="none" spc="0" normalizeH="0" baseline="0" noProof="0" dirty="0">
                <a:ln>
                  <a:noFill/>
                </a:ln>
                <a:solidFill>
                  <a:srgbClr val="FFFFFF"/>
                </a:solidFill>
                <a:effectLst/>
                <a:uLnTx/>
                <a:uFillTx/>
                <a:latin typeface="Amasis MT Pro Light" panose="02040304050005020304" pitchFamily="18" charset="0"/>
                <a:cs typeface="Arial"/>
                <a:sym typeface="Arial"/>
              </a:rPr>
              <a:t>Revenue = approx. R500 million / year</a:t>
            </a:r>
          </a:p>
        </p:txBody>
      </p:sp>
      <p:pic>
        <p:nvPicPr>
          <p:cNvPr id="3" name="Picture 2" descr="Longline | Bycatch Management Information System (BMIS)">
            <a:extLst>
              <a:ext uri="{FF2B5EF4-FFF2-40B4-BE49-F238E27FC236}">
                <a16:creationId xmlns:a16="http://schemas.microsoft.com/office/drawing/2014/main" id="{359ACE00-220B-08E9-D5F2-DC1B2871DB58}"/>
              </a:ext>
            </a:extLst>
          </p:cNvPr>
          <p:cNvPicPr>
            <a:picLocks noChangeAspect="1"/>
          </p:cNvPicPr>
          <p:nvPr/>
        </p:nvPicPr>
        <p:blipFill>
          <a:blip r:embed="rId3"/>
          <a:srcRect l="2671" t="12607" r="2960" b="4449"/>
          <a:stretch>
            <a:fillRect/>
          </a:stretch>
        </p:blipFill>
        <p:spPr>
          <a:xfrm>
            <a:off x="6900107" y="4918578"/>
            <a:ext cx="6038653" cy="3702949"/>
          </a:xfrm>
          <a:prstGeom prst="rect">
            <a:avLst/>
          </a:prstGeom>
        </p:spPr>
      </p:pic>
      <p:pic>
        <p:nvPicPr>
          <p:cNvPr id="12" name="Picture 11" descr="Broadbill Swordfish (Mekajiki) – Hawaii-Seafood.org">
            <a:extLst>
              <a:ext uri="{FF2B5EF4-FFF2-40B4-BE49-F238E27FC236}">
                <a16:creationId xmlns:a16="http://schemas.microsoft.com/office/drawing/2014/main" id="{78C58827-46EA-4507-4E49-5C39941D01A2}"/>
              </a:ext>
            </a:extLst>
          </p:cNvPr>
          <p:cNvPicPr>
            <a:picLocks noChangeAspect="1"/>
          </p:cNvPicPr>
          <p:nvPr/>
        </p:nvPicPr>
        <p:blipFill>
          <a:blip r:embed="rId4"/>
          <a:stretch>
            <a:fillRect/>
          </a:stretch>
        </p:blipFill>
        <p:spPr>
          <a:xfrm>
            <a:off x="13057067" y="6610036"/>
            <a:ext cx="5078533" cy="1815886"/>
          </a:xfrm>
          <a:prstGeom prst="rect">
            <a:avLst/>
          </a:prstGeom>
        </p:spPr>
      </p:pic>
      <p:pic>
        <p:nvPicPr>
          <p:cNvPr id="16" name="Picture 15">
            <a:extLst>
              <a:ext uri="{FF2B5EF4-FFF2-40B4-BE49-F238E27FC236}">
                <a16:creationId xmlns:a16="http://schemas.microsoft.com/office/drawing/2014/main" id="{AD071F10-00B5-56C4-6C6F-5B1C53B4953A}"/>
              </a:ext>
            </a:extLst>
          </p:cNvPr>
          <p:cNvPicPr>
            <a:picLocks noChangeAspect="1"/>
          </p:cNvPicPr>
          <p:nvPr/>
        </p:nvPicPr>
        <p:blipFill>
          <a:blip r:embed="rId5"/>
          <a:stretch>
            <a:fillRect/>
          </a:stretch>
        </p:blipFill>
        <p:spPr>
          <a:xfrm>
            <a:off x="13155406" y="1517780"/>
            <a:ext cx="4980194" cy="4925165"/>
          </a:xfrm>
          <a:prstGeom prst="rect">
            <a:avLst/>
          </a:prstGeom>
        </p:spPr>
      </p:pic>
      <p:pic>
        <p:nvPicPr>
          <p:cNvPr id="20" name="Picture 19">
            <a:extLst>
              <a:ext uri="{FF2B5EF4-FFF2-40B4-BE49-F238E27FC236}">
                <a16:creationId xmlns:a16="http://schemas.microsoft.com/office/drawing/2014/main" id="{ADBB278E-13C7-560F-285A-F7E3A2812D55}"/>
              </a:ext>
            </a:extLst>
          </p:cNvPr>
          <p:cNvPicPr>
            <a:picLocks noChangeAspect="1"/>
          </p:cNvPicPr>
          <p:nvPr/>
        </p:nvPicPr>
        <p:blipFill>
          <a:blip r:embed="rId6"/>
          <a:stretch>
            <a:fillRect/>
          </a:stretch>
        </p:blipFill>
        <p:spPr>
          <a:xfrm>
            <a:off x="6900108" y="1517780"/>
            <a:ext cx="6038652" cy="3087261"/>
          </a:xfrm>
          <a:prstGeom prst="rect">
            <a:avLst/>
          </a:prstGeom>
        </p:spPr>
      </p:pic>
    </p:spTree>
    <p:extLst>
      <p:ext uri="{BB962C8B-B14F-4D97-AF65-F5344CB8AC3E}">
        <p14:creationId xmlns:p14="http://schemas.microsoft.com/office/powerpoint/2010/main" val="1525780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50A30"/>
        </a:solidFill>
        <a:effectLst/>
      </p:bgPr>
    </p:bg>
    <p:spTree>
      <p:nvGrpSpPr>
        <p:cNvPr id="1" name="">
          <a:extLst>
            <a:ext uri="{FF2B5EF4-FFF2-40B4-BE49-F238E27FC236}">
              <a16:creationId xmlns:a16="http://schemas.microsoft.com/office/drawing/2014/main" id="{D07C291E-EE91-9920-225E-F0B59077A92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62709C2C-9089-03EC-DCBA-325893896B8C}"/>
              </a:ext>
            </a:extLst>
          </p:cNvPr>
          <p:cNvSpPr txBox="1"/>
          <p:nvPr/>
        </p:nvSpPr>
        <p:spPr>
          <a:xfrm>
            <a:off x="228600" y="266700"/>
            <a:ext cx="17651206" cy="830997"/>
          </a:xfrm>
          <a:prstGeom prst="rect">
            <a:avLst/>
          </a:prstGeom>
          <a:noFill/>
          <a:ln w="28575">
            <a:solidFill>
              <a:schemeClr val="tx2">
                <a:lumMod val="20000"/>
                <a:lumOff val="80000"/>
              </a:schemeClr>
            </a:solidFill>
          </a:ln>
        </p:spPr>
        <p:txBody>
          <a:bodyPr wrap="square" rtlCol="0">
            <a:spAutoFit/>
          </a:bodyPr>
          <a:lstStyle/>
          <a:p>
            <a:pPr algn="ctr"/>
            <a:r>
              <a:rPr lang="en-ZA" sz="4800" dirty="0">
                <a:solidFill>
                  <a:schemeClr val="bg1"/>
                </a:solidFill>
                <a:latin typeface="Amasis MT Pro Light" panose="02040304050005020304" pitchFamily="18" charset="0"/>
              </a:rPr>
              <a:t>MATERIALS AND METHODS  </a:t>
            </a:r>
          </a:p>
        </p:txBody>
      </p:sp>
      <p:sp>
        <p:nvSpPr>
          <p:cNvPr id="5" name="TextBox 4">
            <a:extLst>
              <a:ext uri="{FF2B5EF4-FFF2-40B4-BE49-F238E27FC236}">
                <a16:creationId xmlns:a16="http://schemas.microsoft.com/office/drawing/2014/main" id="{20EC4C1A-4D1D-97A0-869E-0C967A339A00}"/>
              </a:ext>
            </a:extLst>
          </p:cNvPr>
          <p:cNvSpPr txBox="1"/>
          <p:nvPr/>
        </p:nvSpPr>
        <p:spPr>
          <a:xfrm>
            <a:off x="228600" y="1876333"/>
            <a:ext cx="17754600" cy="4119526"/>
          </a:xfrm>
          <a:prstGeom prst="rect">
            <a:avLst/>
          </a:prstGeom>
          <a:noFill/>
        </p:spPr>
        <p:txBody>
          <a:bodyPr wrap="square" rtlCol="0">
            <a:spAutoFit/>
          </a:bodyPr>
          <a:lstStyle/>
          <a:p>
            <a:pPr marL="228600" algn="just">
              <a:lnSpc>
                <a:spcPct val="150000"/>
              </a:lnSpc>
              <a:spcBef>
                <a:spcPts val="1200"/>
              </a:spcBef>
              <a:spcAft>
                <a:spcPts val="1200"/>
              </a:spcAft>
              <a:buClr>
                <a:srgbClr val="000000"/>
              </a:buClr>
            </a:pPr>
            <a:r>
              <a:rPr lang="en-ZA" sz="3300" kern="0" dirty="0">
                <a:solidFill>
                  <a:srgbClr val="FFFFFF"/>
                </a:solidFill>
                <a:latin typeface="Amasis MT Pro Light" panose="02040304050005020304" pitchFamily="18" charset="0"/>
                <a:ea typeface="Arial" panose="020B0604020202020204" pitchFamily="34" charset="0"/>
                <a:cs typeface="Arial"/>
                <a:sym typeface="Arial"/>
              </a:rPr>
              <a:t>1. Using existing fisheries data (2013-2022), I quantified killer whale depredation (interaction rates) across time, space.</a:t>
            </a:r>
          </a:p>
          <a:p>
            <a:pPr marL="228600" algn="just">
              <a:lnSpc>
                <a:spcPct val="150000"/>
              </a:lnSpc>
              <a:spcBef>
                <a:spcPts val="1200"/>
              </a:spcBef>
              <a:spcAft>
                <a:spcPts val="1200"/>
              </a:spcAft>
              <a:buClr>
                <a:srgbClr val="000000"/>
              </a:buClr>
            </a:pPr>
            <a:r>
              <a:rPr lang="en-ZA" sz="3300" kern="0" dirty="0">
                <a:solidFill>
                  <a:schemeClr val="bg1"/>
                </a:solidFill>
                <a:latin typeface="Amasis MT Pro Light" panose="02040304050005020304" pitchFamily="18" charset="0"/>
                <a:ea typeface="Arial" panose="020B0604020202020204" pitchFamily="34" charset="0"/>
                <a:cs typeface="Arial"/>
                <a:sym typeface="Arial"/>
              </a:rPr>
              <a:t>2. Using a modelling approach (GAMs) I investigated a range of operational, environmental, spatial and temporal variables to understand how these may be shaping the occurrence of killer whales in space and time. </a:t>
            </a:r>
          </a:p>
        </p:txBody>
      </p:sp>
      <p:pic>
        <p:nvPicPr>
          <p:cNvPr id="18" name="Picture 17">
            <a:extLst>
              <a:ext uri="{FF2B5EF4-FFF2-40B4-BE49-F238E27FC236}">
                <a16:creationId xmlns:a16="http://schemas.microsoft.com/office/drawing/2014/main" id="{96EC7496-C24C-2C4B-E25B-9955295E86E4}"/>
              </a:ext>
            </a:extLst>
          </p:cNvPr>
          <p:cNvPicPr>
            <a:picLocks noChangeAspect="1"/>
          </p:cNvPicPr>
          <p:nvPr/>
        </p:nvPicPr>
        <p:blipFill>
          <a:blip r:embed="rId3"/>
          <a:srcRect l="4951" t="12522" r="3396" b="10114"/>
          <a:stretch>
            <a:fillRect/>
          </a:stretch>
        </p:blipFill>
        <p:spPr>
          <a:xfrm>
            <a:off x="12816735" y="6136905"/>
            <a:ext cx="5006583" cy="1690390"/>
          </a:xfrm>
          <a:prstGeom prst="rect">
            <a:avLst/>
          </a:prstGeom>
        </p:spPr>
      </p:pic>
      <p:pic>
        <p:nvPicPr>
          <p:cNvPr id="7" name="Picture 6">
            <a:extLst>
              <a:ext uri="{FF2B5EF4-FFF2-40B4-BE49-F238E27FC236}">
                <a16:creationId xmlns:a16="http://schemas.microsoft.com/office/drawing/2014/main" id="{74B9B2CF-6698-69B0-C3E6-D099919F4942}"/>
              </a:ext>
            </a:extLst>
          </p:cNvPr>
          <p:cNvPicPr>
            <a:picLocks noChangeAspect="1"/>
          </p:cNvPicPr>
          <p:nvPr/>
        </p:nvPicPr>
        <p:blipFill>
          <a:blip r:embed="rId4"/>
          <a:stretch>
            <a:fillRect/>
          </a:stretch>
        </p:blipFill>
        <p:spPr>
          <a:xfrm>
            <a:off x="15163800" y="8153968"/>
            <a:ext cx="2659518" cy="2062126"/>
          </a:xfrm>
          <a:prstGeom prst="rect">
            <a:avLst/>
          </a:prstGeom>
        </p:spPr>
      </p:pic>
      <p:pic>
        <p:nvPicPr>
          <p:cNvPr id="8" name="Picture 7" descr="Imvelo Blue">
            <a:extLst>
              <a:ext uri="{FF2B5EF4-FFF2-40B4-BE49-F238E27FC236}">
                <a16:creationId xmlns:a16="http://schemas.microsoft.com/office/drawing/2014/main" id="{2B27B57A-AD2D-465E-D310-7729BC58713A}"/>
              </a:ext>
            </a:extLst>
          </p:cNvPr>
          <p:cNvPicPr>
            <a:picLocks noChangeAspect="1"/>
          </p:cNvPicPr>
          <p:nvPr/>
        </p:nvPicPr>
        <p:blipFill>
          <a:blip r:embed="rId5"/>
          <a:stretch>
            <a:fillRect/>
          </a:stretch>
        </p:blipFill>
        <p:spPr>
          <a:xfrm>
            <a:off x="12816735" y="8162760"/>
            <a:ext cx="2062126" cy="2062126"/>
          </a:xfrm>
          <a:prstGeom prst="rect">
            <a:avLst/>
          </a:prstGeom>
        </p:spPr>
      </p:pic>
    </p:spTree>
    <p:extLst>
      <p:ext uri="{BB962C8B-B14F-4D97-AF65-F5344CB8AC3E}">
        <p14:creationId xmlns:p14="http://schemas.microsoft.com/office/powerpoint/2010/main" val="20153692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50A30"/>
        </a:solidFill>
        <a:effectLst/>
      </p:bgPr>
    </p:bg>
    <p:spTree>
      <p:nvGrpSpPr>
        <p:cNvPr id="1" name="">
          <a:extLst>
            <a:ext uri="{FF2B5EF4-FFF2-40B4-BE49-F238E27FC236}">
              <a16:creationId xmlns:a16="http://schemas.microsoft.com/office/drawing/2014/main" id="{72EE200F-936E-24C7-FAD3-765ED7DF455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00C2AB1E-FBE8-04F9-EFBB-3073673EE16F}"/>
              </a:ext>
            </a:extLst>
          </p:cNvPr>
          <p:cNvSpPr txBox="1"/>
          <p:nvPr/>
        </p:nvSpPr>
        <p:spPr>
          <a:xfrm>
            <a:off x="228600" y="266700"/>
            <a:ext cx="17651206" cy="830997"/>
          </a:xfrm>
          <a:prstGeom prst="rect">
            <a:avLst/>
          </a:prstGeom>
          <a:noFill/>
          <a:ln w="28575">
            <a:solidFill>
              <a:schemeClr val="tx2">
                <a:lumMod val="20000"/>
                <a:lumOff val="80000"/>
              </a:schemeClr>
            </a:solidFill>
          </a:ln>
        </p:spPr>
        <p:txBody>
          <a:bodyPr wrap="square" rtlCol="0">
            <a:spAutoFit/>
          </a:bodyPr>
          <a:lstStyle/>
          <a:p>
            <a:pPr algn="ctr"/>
            <a:r>
              <a:rPr lang="en-ZA" sz="4800" dirty="0">
                <a:solidFill>
                  <a:schemeClr val="bg1"/>
                </a:solidFill>
                <a:latin typeface="Amasis MT Pro Light" panose="02040304050005020304" pitchFamily="18" charset="0"/>
              </a:rPr>
              <a:t>DATA ANALYSIS</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080100BE-4CCC-59AC-A359-2DEBDC9838C2}"/>
                  </a:ext>
                </a:extLst>
              </p:cNvPr>
              <p:cNvSpPr txBox="1"/>
              <p:nvPr/>
            </p:nvSpPr>
            <p:spPr>
              <a:xfrm>
                <a:off x="259080" y="4773324"/>
                <a:ext cx="13563600" cy="816955"/>
              </a:xfrm>
              <a:prstGeom prst="rect">
                <a:avLst/>
              </a:prstGeom>
              <a:noFill/>
            </p:spPr>
            <p:txBody>
              <a:bodyPr wrap="square" rtlCol="0">
                <a:spAutoFit/>
              </a:bodyPr>
              <a:lstStyle/>
              <a:p>
                <a:r>
                  <a:rPr lang="en-ZA" sz="3300" i="1" dirty="0">
                    <a:solidFill>
                      <a:schemeClr val="bg1"/>
                    </a:solidFill>
                    <a:latin typeface="Amasis MT Pro Light" panose="02040304050005020304" pitchFamily="18" charset="0"/>
                  </a:rPr>
                  <a:t> IR</a:t>
                </a:r>
                <a:r>
                  <a:rPr lang="en-ZA" sz="3300" dirty="0">
                    <a:solidFill>
                      <a:schemeClr val="bg1"/>
                    </a:solidFill>
                    <a:latin typeface="Amasis MT Pro Light" panose="02040304050005020304" pitchFamily="18" charset="0"/>
                  </a:rPr>
                  <a:t>= </a:t>
                </a:r>
                <a14:m>
                  <m:oMath xmlns:m="http://schemas.openxmlformats.org/officeDocument/2006/math">
                    <m:f>
                      <m:fPr>
                        <m:ctrlPr>
                          <a:rPr lang="en-ZA" sz="3300" i="1" smtClean="0">
                            <a:solidFill>
                              <a:schemeClr val="bg1"/>
                            </a:solidFill>
                            <a:latin typeface="Cambria Math" panose="02040503050406030204" pitchFamily="18" charset="0"/>
                          </a:rPr>
                        </m:ctrlPr>
                      </m:fPr>
                      <m:num>
                        <m:r>
                          <a:rPr lang="en-ZA" sz="3300" b="0" i="1" smtClean="0">
                            <a:solidFill>
                              <a:schemeClr val="bg1"/>
                            </a:solidFill>
                            <a:latin typeface="Cambria Math" panose="02040503050406030204" pitchFamily="18" charset="0"/>
                          </a:rPr>
                          <m:t>𝑃𝑅𝑂𝑃𝑂𝑅𝑇𝐼𝑂𝑁</m:t>
                        </m:r>
                        <m:r>
                          <a:rPr lang="en-ZA" sz="3300" b="0" i="1" smtClean="0">
                            <a:solidFill>
                              <a:schemeClr val="bg1"/>
                            </a:solidFill>
                            <a:latin typeface="Cambria Math" panose="02040503050406030204" pitchFamily="18" charset="0"/>
                          </a:rPr>
                          <m:t> </m:t>
                        </m:r>
                        <m:r>
                          <a:rPr lang="en-ZA" sz="3300" b="0" i="1" smtClean="0">
                            <a:solidFill>
                              <a:schemeClr val="bg1"/>
                            </a:solidFill>
                            <a:latin typeface="Cambria Math" panose="02040503050406030204" pitchFamily="18" charset="0"/>
                          </a:rPr>
                          <m:t>𝑂𝐹</m:t>
                        </m:r>
                        <m:r>
                          <a:rPr lang="en-ZA" sz="3300" b="0" i="1" smtClean="0">
                            <a:solidFill>
                              <a:schemeClr val="bg1"/>
                            </a:solidFill>
                            <a:latin typeface="Cambria Math" panose="02040503050406030204" pitchFamily="18" charset="0"/>
                          </a:rPr>
                          <m:t> </m:t>
                        </m:r>
                        <m:r>
                          <a:rPr lang="en-ZA" sz="3300" b="0" i="1" smtClean="0">
                            <a:solidFill>
                              <a:schemeClr val="bg1"/>
                            </a:solidFill>
                            <a:latin typeface="Cambria Math" panose="02040503050406030204" pitchFamily="18" charset="0"/>
                          </a:rPr>
                          <m:t>𝐿𝑂𝑁𝐺𝐿𝐼𝑁𝐸</m:t>
                        </m:r>
                        <m:r>
                          <a:rPr lang="en-ZA" sz="3300" b="0" i="1" smtClean="0">
                            <a:solidFill>
                              <a:schemeClr val="bg1"/>
                            </a:solidFill>
                            <a:latin typeface="Cambria Math" panose="02040503050406030204" pitchFamily="18" charset="0"/>
                          </a:rPr>
                          <m:t> </m:t>
                        </m:r>
                        <m:r>
                          <a:rPr lang="en-ZA" sz="3300" b="0" i="1" smtClean="0">
                            <a:solidFill>
                              <a:schemeClr val="bg1"/>
                            </a:solidFill>
                            <a:latin typeface="Cambria Math" panose="02040503050406030204" pitchFamily="18" charset="0"/>
                          </a:rPr>
                          <m:t>𝑆𝐸𝑇𝑆</m:t>
                        </m:r>
                        <m:r>
                          <a:rPr lang="en-ZA" sz="3300" b="0" i="1" smtClean="0">
                            <a:solidFill>
                              <a:schemeClr val="bg1"/>
                            </a:solidFill>
                            <a:latin typeface="Cambria Math" panose="02040503050406030204" pitchFamily="18" charset="0"/>
                          </a:rPr>
                          <m:t> </m:t>
                        </m:r>
                        <m:r>
                          <a:rPr lang="en-ZA" sz="3300" b="0" i="1" smtClean="0">
                            <a:solidFill>
                              <a:schemeClr val="bg1"/>
                            </a:solidFill>
                            <a:latin typeface="Cambria Math" panose="02040503050406030204" pitchFamily="18" charset="0"/>
                          </a:rPr>
                          <m:t>𝑊𝐼𝑇𝐻</m:t>
                        </m:r>
                        <m:r>
                          <a:rPr lang="en-ZA" sz="3300" b="0" i="1" smtClean="0">
                            <a:solidFill>
                              <a:schemeClr val="bg1"/>
                            </a:solidFill>
                            <a:latin typeface="Cambria Math" panose="02040503050406030204" pitchFamily="18" charset="0"/>
                          </a:rPr>
                          <m:t> </m:t>
                        </m:r>
                        <m:r>
                          <a:rPr lang="en-ZA" sz="3300" b="0" i="1" smtClean="0">
                            <a:solidFill>
                              <a:schemeClr val="bg1"/>
                            </a:solidFill>
                            <a:latin typeface="Cambria Math" panose="02040503050406030204" pitchFamily="18" charset="0"/>
                          </a:rPr>
                          <m:t>𝐾𝐼𝐿𝐿𝐸𝑅</m:t>
                        </m:r>
                        <m:r>
                          <a:rPr lang="en-ZA" sz="3300" b="0" i="1" smtClean="0">
                            <a:solidFill>
                              <a:schemeClr val="bg1"/>
                            </a:solidFill>
                            <a:latin typeface="Cambria Math" panose="02040503050406030204" pitchFamily="18" charset="0"/>
                          </a:rPr>
                          <m:t> </m:t>
                        </m:r>
                        <m:r>
                          <a:rPr lang="en-ZA" sz="3300" b="0" i="1" smtClean="0">
                            <a:solidFill>
                              <a:schemeClr val="bg1"/>
                            </a:solidFill>
                            <a:latin typeface="Cambria Math" panose="02040503050406030204" pitchFamily="18" charset="0"/>
                          </a:rPr>
                          <m:t>𝑊𝐻𝐴𝐿𝐸𝑆</m:t>
                        </m:r>
                      </m:num>
                      <m:den>
                        <m:r>
                          <a:rPr lang="en-ZA" sz="3300" b="0" i="1" smtClean="0">
                            <a:solidFill>
                              <a:schemeClr val="bg1"/>
                            </a:solidFill>
                            <a:latin typeface="Cambria Math" panose="02040503050406030204" pitchFamily="18" charset="0"/>
                          </a:rPr>
                          <m:t>𝑇𝑂𝑇𝐴𝐿</m:t>
                        </m:r>
                        <m:r>
                          <a:rPr lang="en-ZA" sz="3300" b="0" i="1" smtClean="0">
                            <a:solidFill>
                              <a:schemeClr val="bg1"/>
                            </a:solidFill>
                            <a:latin typeface="Cambria Math" panose="02040503050406030204" pitchFamily="18" charset="0"/>
                          </a:rPr>
                          <m:t> </m:t>
                        </m:r>
                        <m:r>
                          <a:rPr lang="en-ZA" sz="3300" b="0" i="1" smtClean="0">
                            <a:solidFill>
                              <a:schemeClr val="bg1"/>
                            </a:solidFill>
                            <a:latin typeface="Cambria Math" panose="02040503050406030204" pitchFamily="18" charset="0"/>
                          </a:rPr>
                          <m:t>𝑁𝑈𝑀𝐵𝐸𝑅</m:t>
                        </m:r>
                        <m:r>
                          <a:rPr lang="en-ZA" sz="3300" b="0" i="1" smtClean="0">
                            <a:solidFill>
                              <a:schemeClr val="bg1"/>
                            </a:solidFill>
                            <a:latin typeface="Cambria Math" panose="02040503050406030204" pitchFamily="18" charset="0"/>
                          </a:rPr>
                          <m:t> </m:t>
                        </m:r>
                        <m:r>
                          <a:rPr lang="en-ZA" sz="3300" b="0" i="1" smtClean="0">
                            <a:solidFill>
                              <a:schemeClr val="bg1"/>
                            </a:solidFill>
                            <a:latin typeface="Cambria Math" panose="02040503050406030204" pitchFamily="18" charset="0"/>
                          </a:rPr>
                          <m:t>𝑂𝐹</m:t>
                        </m:r>
                        <m:r>
                          <a:rPr lang="en-ZA" sz="3300" b="0" i="1" smtClean="0">
                            <a:solidFill>
                              <a:schemeClr val="bg1"/>
                            </a:solidFill>
                            <a:latin typeface="Cambria Math" panose="02040503050406030204" pitchFamily="18" charset="0"/>
                          </a:rPr>
                          <m:t> </m:t>
                        </m:r>
                        <m:r>
                          <a:rPr lang="en-ZA" sz="3300" b="0" i="1" smtClean="0">
                            <a:solidFill>
                              <a:schemeClr val="bg1"/>
                            </a:solidFill>
                            <a:latin typeface="Cambria Math" panose="02040503050406030204" pitchFamily="18" charset="0"/>
                          </a:rPr>
                          <m:t>𝐿𝑂𝑁𝐺𝐿𝐼𝑁𝐸</m:t>
                        </m:r>
                        <m:r>
                          <a:rPr lang="en-ZA" sz="3300" b="0" i="1" smtClean="0">
                            <a:solidFill>
                              <a:schemeClr val="bg1"/>
                            </a:solidFill>
                            <a:latin typeface="Cambria Math" panose="02040503050406030204" pitchFamily="18" charset="0"/>
                          </a:rPr>
                          <m:t> </m:t>
                        </m:r>
                        <m:r>
                          <a:rPr lang="en-ZA" sz="3300" b="0" i="1" smtClean="0">
                            <a:solidFill>
                              <a:schemeClr val="bg1"/>
                            </a:solidFill>
                            <a:latin typeface="Cambria Math" panose="02040503050406030204" pitchFamily="18" charset="0"/>
                          </a:rPr>
                          <m:t>𝑆𝐸𝑇𝑆</m:t>
                        </m:r>
                        <m:r>
                          <a:rPr lang="en-ZA" sz="3300" b="0" i="1" smtClean="0">
                            <a:solidFill>
                              <a:schemeClr val="bg1"/>
                            </a:solidFill>
                            <a:latin typeface="Cambria Math" panose="02040503050406030204" pitchFamily="18" charset="0"/>
                          </a:rPr>
                          <m:t> </m:t>
                        </m:r>
                        <m:r>
                          <a:rPr lang="en-ZA" sz="3300" b="0" i="1" smtClean="0">
                            <a:solidFill>
                              <a:schemeClr val="bg1"/>
                            </a:solidFill>
                            <a:latin typeface="Cambria Math" panose="02040503050406030204" pitchFamily="18" charset="0"/>
                          </a:rPr>
                          <m:t>𝐷𝐸𝑃𝐿𝑂𝑌𝐸𝐷</m:t>
                        </m:r>
                      </m:den>
                    </m:f>
                  </m:oMath>
                </a14:m>
                <a:endParaRPr lang="en-ZA" sz="3300" dirty="0">
                  <a:latin typeface="Amasis MT Pro Light" panose="02040304050005020304" pitchFamily="18" charset="0"/>
                </a:endParaRPr>
              </a:p>
            </p:txBody>
          </p:sp>
        </mc:Choice>
        <mc:Fallback xmlns="">
          <p:sp>
            <p:nvSpPr>
              <p:cNvPr id="5" name="TextBox 4">
                <a:extLst>
                  <a:ext uri="{FF2B5EF4-FFF2-40B4-BE49-F238E27FC236}">
                    <a16:creationId xmlns:a16="http://schemas.microsoft.com/office/drawing/2014/main" id="{080100BE-4CCC-59AC-A359-2DEBDC9838C2}"/>
                  </a:ext>
                </a:extLst>
              </p:cNvPr>
              <p:cNvSpPr txBox="1">
                <a:spLocks noRot="1" noChangeAspect="1" noMove="1" noResize="1" noEditPoints="1" noAdjustHandles="1" noChangeArrowheads="1" noChangeShapeType="1" noTextEdit="1"/>
              </p:cNvSpPr>
              <p:nvPr/>
            </p:nvSpPr>
            <p:spPr>
              <a:xfrm>
                <a:off x="259080" y="4773324"/>
                <a:ext cx="13563600" cy="816955"/>
              </a:xfrm>
              <a:prstGeom prst="rect">
                <a:avLst/>
              </a:prstGeom>
              <a:blipFill>
                <a:blip r:embed="rId3"/>
                <a:stretch>
                  <a:fillRect l="-494" b="-11194"/>
                </a:stretch>
              </a:blipFill>
            </p:spPr>
            <p:txBody>
              <a:bodyPr/>
              <a:lstStyle/>
              <a:p>
                <a:r>
                  <a:rPr lang="en-ZA">
                    <a:noFill/>
                  </a:rPr>
                  <a:t> </a:t>
                </a:r>
              </a:p>
            </p:txBody>
          </p:sp>
        </mc:Fallback>
      </mc:AlternateContent>
      <p:sp>
        <p:nvSpPr>
          <p:cNvPr id="8" name="TextBox 7">
            <a:extLst>
              <a:ext uri="{FF2B5EF4-FFF2-40B4-BE49-F238E27FC236}">
                <a16:creationId xmlns:a16="http://schemas.microsoft.com/office/drawing/2014/main" id="{BEDF73D9-92C3-AF1B-2B4B-0D0C6A6AB835}"/>
              </a:ext>
            </a:extLst>
          </p:cNvPr>
          <p:cNvSpPr txBox="1"/>
          <p:nvPr/>
        </p:nvSpPr>
        <p:spPr>
          <a:xfrm>
            <a:off x="213360" y="3727477"/>
            <a:ext cx="4648200" cy="600164"/>
          </a:xfrm>
          <a:prstGeom prst="rect">
            <a:avLst/>
          </a:prstGeom>
          <a:noFill/>
        </p:spPr>
        <p:txBody>
          <a:bodyPr wrap="square" rtlCol="0">
            <a:spAutoFit/>
          </a:bodyPr>
          <a:lstStyle/>
          <a:p>
            <a:r>
              <a:rPr lang="en-ZA" sz="3300" dirty="0">
                <a:solidFill>
                  <a:schemeClr val="bg1"/>
                </a:solidFill>
                <a:latin typeface="Amasis MT Pro Light" panose="02040304050005020304" pitchFamily="18" charset="0"/>
              </a:rPr>
              <a:t>Metrics calculated : </a:t>
            </a:r>
          </a:p>
        </p:txBody>
      </p:sp>
      <p:sp>
        <p:nvSpPr>
          <p:cNvPr id="9" name="TextBox 8">
            <a:extLst>
              <a:ext uri="{FF2B5EF4-FFF2-40B4-BE49-F238E27FC236}">
                <a16:creationId xmlns:a16="http://schemas.microsoft.com/office/drawing/2014/main" id="{EE8D7007-7FFC-95F9-176A-C54C921E4E8F}"/>
              </a:ext>
            </a:extLst>
          </p:cNvPr>
          <p:cNvSpPr txBox="1"/>
          <p:nvPr/>
        </p:nvSpPr>
        <p:spPr>
          <a:xfrm>
            <a:off x="213360" y="6591300"/>
            <a:ext cx="4648200" cy="600164"/>
          </a:xfrm>
          <a:prstGeom prst="rect">
            <a:avLst/>
          </a:prstGeom>
          <a:noFill/>
        </p:spPr>
        <p:txBody>
          <a:bodyPr wrap="square" rtlCol="0">
            <a:spAutoFit/>
          </a:bodyPr>
          <a:lstStyle/>
          <a:p>
            <a:r>
              <a:rPr lang="en-ZA" sz="3300" dirty="0">
                <a:solidFill>
                  <a:schemeClr val="bg1"/>
                </a:solidFill>
                <a:latin typeface="Amasis MT Pro Light" panose="02040304050005020304" pitchFamily="18" charset="0"/>
              </a:rPr>
              <a:t>Models ran:</a:t>
            </a:r>
          </a:p>
        </p:txBody>
      </p:sp>
      <p:sp>
        <p:nvSpPr>
          <p:cNvPr id="10" name="TextBox 9">
            <a:extLst>
              <a:ext uri="{FF2B5EF4-FFF2-40B4-BE49-F238E27FC236}">
                <a16:creationId xmlns:a16="http://schemas.microsoft.com/office/drawing/2014/main" id="{C9F6F835-093A-3AB5-A623-9180746D20F1}"/>
              </a:ext>
            </a:extLst>
          </p:cNvPr>
          <p:cNvSpPr txBox="1"/>
          <p:nvPr/>
        </p:nvSpPr>
        <p:spPr>
          <a:xfrm>
            <a:off x="213360" y="7586547"/>
            <a:ext cx="17666446" cy="1107996"/>
          </a:xfrm>
          <a:prstGeom prst="rect">
            <a:avLst/>
          </a:prstGeom>
          <a:noFill/>
        </p:spPr>
        <p:txBody>
          <a:bodyPr wrap="square" rtlCol="0">
            <a:spAutoFit/>
          </a:bodyPr>
          <a:lstStyle/>
          <a:p>
            <a:r>
              <a:rPr lang="en-ZA" sz="3300" dirty="0">
                <a:solidFill>
                  <a:schemeClr val="bg1"/>
                </a:solidFill>
                <a:latin typeface="Amasis MT Pro Light" panose="02040304050005020304" pitchFamily="18" charset="0"/>
              </a:rPr>
              <a:t>Generalized additive models were ran to assess operational, spatial, temporal and environmental factors driving killer whale presence </a:t>
            </a:r>
          </a:p>
        </p:txBody>
      </p:sp>
      <p:sp>
        <p:nvSpPr>
          <p:cNvPr id="11" name="TextBox 10">
            <a:extLst>
              <a:ext uri="{FF2B5EF4-FFF2-40B4-BE49-F238E27FC236}">
                <a16:creationId xmlns:a16="http://schemas.microsoft.com/office/drawing/2014/main" id="{86E49C1F-524C-4BC3-16BC-FA556057D2C1}"/>
              </a:ext>
            </a:extLst>
          </p:cNvPr>
          <p:cNvSpPr txBox="1"/>
          <p:nvPr/>
        </p:nvSpPr>
        <p:spPr>
          <a:xfrm>
            <a:off x="228600" y="2273152"/>
            <a:ext cx="17190720" cy="600164"/>
          </a:xfrm>
          <a:prstGeom prst="rect">
            <a:avLst/>
          </a:prstGeom>
          <a:noFill/>
        </p:spPr>
        <p:txBody>
          <a:bodyPr wrap="square" rtlCol="0">
            <a:spAutoFit/>
          </a:bodyPr>
          <a:lstStyle/>
          <a:p>
            <a:r>
              <a:rPr lang="en-ZA" sz="3300" dirty="0">
                <a:solidFill>
                  <a:schemeClr val="bg1"/>
                </a:solidFill>
                <a:latin typeface="Amasis MT Pro Light" panose="02040304050005020304" pitchFamily="18" charset="0"/>
              </a:rPr>
              <a:t>Mapped the distribution of effort and killer whale interactions through space and time </a:t>
            </a:r>
          </a:p>
        </p:txBody>
      </p:sp>
    </p:spTree>
    <p:extLst>
      <p:ext uri="{BB962C8B-B14F-4D97-AF65-F5344CB8AC3E}">
        <p14:creationId xmlns:p14="http://schemas.microsoft.com/office/powerpoint/2010/main" val="7564517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50A30"/>
        </a:solidFill>
        <a:effectLst/>
      </p:bgPr>
    </p:bg>
    <p:spTree>
      <p:nvGrpSpPr>
        <p:cNvPr id="1" name="">
          <a:extLst>
            <a:ext uri="{FF2B5EF4-FFF2-40B4-BE49-F238E27FC236}">
              <a16:creationId xmlns:a16="http://schemas.microsoft.com/office/drawing/2014/main" id="{20B12485-7439-2B40-7C24-007ABCB4C91B}"/>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395346C9-4418-2580-A4CC-5BEC20879F29}"/>
              </a:ext>
            </a:extLst>
          </p:cNvPr>
          <p:cNvSpPr txBox="1"/>
          <p:nvPr/>
        </p:nvSpPr>
        <p:spPr>
          <a:xfrm>
            <a:off x="228600" y="266700"/>
            <a:ext cx="17651206" cy="830997"/>
          </a:xfrm>
          <a:prstGeom prst="rect">
            <a:avLst/>
          </a:prstGeom>
          <a:noFill/>
          <a:ln w="28575">
            <a:solidFill>
              <a:schemeClr val="tx2">
                <a:lumMod val="20000"/>
                <a:lumOff val="80000"/>
              </a:schemeClr>
            </a:solidFill>
          </a:ln>
        </p:spPr>
        <p:txBody>
          <a:bodyPr wrap="square" rtlCol="0">
            <a:spAutoFit/>
          </a:bodyPr>
          <a:lstStyle/>
          <a:p>
            <a:pPr algn="ctr"/>
            <a:r>
              <a:rPr lang="en-ZA" sz="4800">
                <a:solidFill>
                  <a:schemeClr val="bg1"/>
                </a:solidFill>
                <a:latin typeface="Amasis MT Pro Light" panose="02040304050005020304" pitchFamily="18" charset="0"/>
              </a:rPr>
              <a:t>KEY FINDINGS </a:t>
            </a:r>
            <a:endParaRPr lang="en-ZA" sz="4800" dirty="0">
              <a:solidFill>
                <a:schemeClr val="bg1"/>
              </a:solidFill>
              <a:latin typeface="Amasis MT Pro Light" panose="02040304050005020304" pitchFamily="18" charset="0"/>
            </a:endParaRPr>
          </a:p>
        </p:txBody>
      </p:sp>
      <p:pic>
        <p:nvPicPr>
          <p:cNvPr id="7" name="Picture 6">
            <a:extLst>
              <a:ext uri="{FF2B5EF4-FFF2-40B4-BE49-F238E27FC236}">
                <a16:creationId xmlns:a16="http://schemas.microsoft.com/office/drawing/2014/main" id="{12DE52C8-E5A0-BC75-24FF-1F7C104F3473}"/>
              </a:ext>
            </a:extLst>
          </p:cNvPr>
          <p:cNvPicPr>
            <a:picLocks noChangeAspect="1"/>
          </p:cNvPicPr>
          <p:nvPr/>
        </p:nvPicPr>
        <p:blipFill>
          <a:blip r:embed="rId3"/>
          <a:stretch>
            <a:fillRect/>
          </a:stretch>
        </p:blipFill>
        <p:spPr>
          <a:xfrm>
            <a:off x="627150" y="2411833"/>
            <a:ext cx="17033700" cy="7608467"/>
          </a:xfrm>
          <a:prstGeom prst="rect">
            <a:avLst/>
          </a:prstGeom>
        </p:spPr>
      </p:pic>
      <p:sp>
        <p:nvSpPr>
          <p:cNvPr id="10" name="TextBox 9">
            <a:extLst>
              <a:ext uri="{FF2B5EF4-FFF2-40B4-BE49-F238E27FC236}">
                <a16:creationId xmlns:a16="http://schemas.microsoft.com/office/drawing/2014/main" id="{50C46B0A-E0D3-EDA2-8697-F866C3C0714C}"/>
              </a:ext>
            </a:extLst>
          </p:cNvPr>
          <p:cNvSpPr txBox="1"/>
          <p:nvPr/>
        </p:nvSpPr>
        <p:spPr>
          <a:xfrm>
            <a:off x="523613" y="1634038"/>
            <a:ext cx="16611600" cy="523220"/>
          </a:xfrm>
          <a:prstGeom prst="rect">
            <a:avLst/>
          </a:prstGeom>
          <a:noFill/>
        </p:spPr>
        <p:txBody>
          <a:bodyPr wrap="square">
            <a:spAutoFit/>
          </a:bodyPr>
          <a:lstStyle/>
          <a:p>
            <a:r>
              <a:rPr kumimoji="0" lang="en-US" sz="2800" b="0" i="0" u="none" strike="noStrike" kern="1200" cap="none" spc="0" normalizeH="0" baseline="0" noProof="0" dirty="0">
                <a:ln>
                  <a:noFill/>
                </a:ln>
                <a:solidFill>
                  <a:schemeClr val="bg1"/>
                </a:solidFill>
                <a:effectLst/>
                <a:uLnTx/>
                <a:uFillTx/>
                <a:latin typeface="Amasis MT Pro Light" panose="02040304050005020304" pitchFamily="18" charset="0"/>
              </a:rPr>
              <a:t>Study area and fishing effort (2013-2022) of the large pelagic tuna and swordfish fishery of southern Africa</a:t>
            </a:r>
            <a:endParaRPr lang="en-ZA" sz="2800" dirty="0"/>
          </a:p>
        </p:txBody>
      </p:sp>
    </p:spTree>
    <p:extLst>
      <p:ext uri="{BB962C8B-B14F-4D97-AF65-F5344CB8AC3E}">
        <p14:creationId xmlns:p14="http://schemas.microsoft.com/office/powerpoint/2010/main" val="11750924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50A30"/>
        </a:solidFill>
        <a:effectLst/>
      </p:bgPr>
    </p:bg>
    <p:spTree>
      <p:nvGrpSpPr>
        <p:cNvPr id="1" name="">
          <a:extLst>
            <a:ext uri="{FF2B5EF4-FFF2-40B4-BE49-F238E27FC236}">
              <a16:creationId xmlns:a16="http://schemas.microsoft.com/office/drawing/2014/main" id="{399C8C8E-73DD-489D-3064-006E295DF166}"/>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55CC6FD-9C21-6BC9-B993-37201781068F}"/>
              </a:ext>
            </a:extLst>
          </p:cNvPr>
          <p:cNvSpPr txBox="1"/>
          <p:nvPr/>
        </p:nvSpPr>
        <p:spPr>
          <a:xfrm>
            <a:off x="228600" y="266700"/>
            <a:ext cx="17651206" cy="830997"/>
          </a:xfrm>
          <a:prstGeom prst="rect">
            <a:avLst/>
          </a:prstGeom>
          <a:noFill/>
          <a:ln w="28575">
            <a:solidFill>
              <a:schemeClr val="tx2">
                <a:lumMod val="20000"/>
                <a:lumOff val="80000"/>
              </a:schemeClr>
            </a:solidFill>
          </a:ln>
        </p:spPr>
        <p:txBody>
          <a:bodyPr wrap="square" rtlCol="0">
            <a:spAutoFit/>
          </a:bodyPr>
          <a:lstStyle/>
          <a:p>
            <a:pPr algn="ctr"/>
            <a:r>
              <a:rPr lang="en-ZA" sz="4800">
                <a:solidFill>
                  <a:schemeClr val="bg1"/>
                </a:solidFill>
                <a:latin typeface="Amasis MT Pro Light" panose="02040304050005020304" pitchFamily="18" charset="0"/>
              </a:rPr>
              <a:t>KEY FINDINGS </a:t>
            </a:r>
            <a:endParaRPr lang="en-ZA" sz="4800" dirty="0">
              <a:solidFill>
                <a:schemeClr val="bg1"/>
              </a:solidFill>
              <a:latin typeface="Amasis MT Pro Light" panose="02040304050005020304" pitchFamily="18" charset="0"/>
            </a:endParaRPr>
          </a:p>
        </p:txBody>
      </p:sp>
      <p:pic>
        <p:nvPicPr>
          <p:cNvPr id="2" name="Picture 3">
            <a:extLst>
              <a:ext uri="{FF2B5EF4-FFF2-40B4-BE49-F238E27FC236}">
                <a16:creationId xmlns:a16="http://schemas.microsoft.com/office/drawing/2014/main" id="{ECFA7F9F-A81F-5C7E-1543-56B71384EA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444" y="1562100"/>
            <a:ext cx="16363517" cy="807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86412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50A30"/>
        </a:solidFill>
        <a:effectLst/>
      </p:bgPr>
    </p:bg>
    <p:spTree>
      <p:nvGrpSpPr>
        <p:cNvPr id="1" name="">
          <a:extLst>
            <a:ext uri="{FF2B5EF4-FFF2-40B4-BE49-F238E27FC236}">
              <a16:creationId xmlns:a16="http://schemas.microsoft.com/office/drawing/2014/main" id="{8E5011F8-C6ED-F838-82C7-DA31FCA7BF3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A16AA97-69E8-ED5C-5DFA-B837566AAC22}"/>
              </a:ext>
            </a:extLst>
          </p:cNvPr>
          <p:cNvSpPr txBox="1"/>
          <p:nvPr/>
        </p:nvSpPr>
        <p:spPr>
          <a:xfrm>
            <a:off x="228600" y="266700"/>
            <a:ext cx="17651206" cy="830997"/>
          </a:xfrm>
          <a:prstGeom prst="rect">
            <a:avLst/>
          </a:prstGeom>
          <a:noFill/>
          <a:ln w="28575">
            <a:solidFill>
              <a:schemeClr val="tx2">
                <a:lumMod val="20000"/>
                <a:lumOff val="80000"/>
              </a:schemeClr>
            </a:solidFill>
          </a:ln>
        </p:spPr>
        <p:txBody>
          <a:bodyPr wrap="square" rtlCol="0">
            <a:spAutoFit/>
          </a:bodyPr>
          <a:lstStyle/>
          <a:p>
            <a:pPr algn="ctr"/>
            <a:r>
              <a:rPr lang="en-ZA" sz="4800" dirty="0">
                <a:solidFill>
                  <a:schemeClr val="bg1"/>
                </a:solidFill>
                <a:latin typeface="Amasis MT Pro Light" panose="02040304050005020304" pitchFamily="18" charset="0"/>
              </a:rPr>
              <a:t>MODELLING KILLER WHALE PRESENCE</a:t>
            </a:r>
          </a:p>
        </p:txBody>
      </p:sp>
      <p:graphicFrame>
        <p:nvGraphicFramePr>
          <p:cNvPr id="10" name="Table 9">
            <a:extLst>
              <a:ext uri="{FF2B5EF4-FFF2-40B4-BE49-F238E27FC236}">
                <a16:creationId xmlns:a16="http://schemas.microsoft.com/office/drawing/2014/main" id="{CB8F2E8A-8172-F642-A129-92054B800A90}"/>
              </a:ext>
            </a:extLst>
          </p:cNvPr>
          <p:cNvGraphicFramePr>
            <a:graphicFrameLocks noGrp="1"/>
          </p:cNvGraphicFramePr>
          <p:nvPr>
            <p:extLst>
              <p:ext uri="{D42A27DB-BD31-4B8C-83A1-F6EECF244321}">
                <p14:modId xmlns:p14="http://schemas.microsoft.com/office/powerpoint/2010/main" val="918101608"/>
              </p:ext>
            </p:extLst>
          </p:nvPr>
        </p:nvGraphicFramePr>
        <p:xfrm>
          <a:off x="279480" y="1455699"/>
          <a:ext cx="17117806" cy="2194560"/>
        </p:xfrm>
        <a:graphic>
          <a:graphicData uri="http://schemas.openxmlformats.org/drawingml/2006/table">
            <a:tbl>
              <a:tblPr firstRow="1" bandRow="1">
                <a:tableStyleId>{69012ECD-51FC-41F1-AA8D-1B2483CD663E}</a:tableStyleId>
              </a:tblPr>
              <a:tblGrid>
                <a:gridCol w="13512720">
                  <a:extLst>
                    <a:ext uri="{9D8B030D-6E8A-4147-A177-3AD203B41FA5}">
                      <a16:colId xmlns:a16="http://schemas.microsoft.com/office/drawing/2014/main" val="3840864061"/>
                    </a:ext>
                  </a:extLst>
                </a:gridCol>
                <a:gridCol w="3605086">
                  <a:extLst>
                    <a:ext uri="{9D8B030D-6E8A-4147-A177-3AD203B41FA5}">
                      <a16:colId xmlns:a16="http://schemas.microsoft.com/office/drawing/2014/main" val="642435687"/>
                    </a:ext>
                  </a:extLst>
                </a:gridCol>
              </a:tblGrid>
              <a:tr h="838200">
                <a:tc>
                  <a:txBody>
                    <a:bodyPr/>
                    <a:lstStyle/>
                    <a:p>
                      <a:pPr algn="ctr"/>
                      <a:r>
                        <a:rPr lang="en-ZA" sz="3300" b="0" dirty="0">
                          <a:latin typeface="Amasis MT Pro Light" panose="02040304050005020304" pitchFamily="18" charset="0"/>
                        </a:rPr>
                        <a:t>GAM MODEL RAN</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ZA" sz="3300" b="0" dirty="0">
                          <a:latin typeface="Amasis MT Pro Light" panose="02040304050005020304" pitchFamily="18" charset="0"/>
                        </a:rPr>
                        <a:t>DEVIANCE EXPLAINED</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724557871"/>
                  </a:ext>
                </a:extLst>
              </a:tr>
              <a:tr h="838200">
                <a:tc>
                  <a:txBody>
                    <a:bodyPr/>
                    <a:lstStyle/>
                    <a:p>
                      <a:r>
                        <a:rPr lang="en-ZA" sz="3300" dirty="0">
                          <a:solidFill>
                            <a:schemeClr val="bg1"/>
                          </a:solidFill>
                          <a:latin typeface="Amasis MT Pro Light" panose="02040304050005020304" pitchFamily="18" charset="0"/>
                        </a:rPr>
                        <a:t>KW_presence ~ Year + s(HOOKnr) + s( Soak.Duration) + s (lon, lat,) + s( Water.depth) + s (Sea Temperature)+ Vessel_ID+ Target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3300" dirty="0">
                          <a:solidFill>
                            <a:schemeClr val="bg1"/>
                          </a:solidFill>
                          <a:latin typeface="Amasis MT Pro Light" panose="02040304050005020304" pitchFamily="18" charset="0"/>
                        </a:rPr>
                        <a:t>32.5%</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72420151"/>
                  </a:ext>
                </a:extLst>
              </a:tr>
            </a:tbl>
          </a:graphicData>
        </a:graphic>
      </p:graphicFrame>
      <p:sp>
        <p:nvSpPr>
          <p:cNvPr id="9" name="TextBox 8">
            <a:extLst>
              <a:ext uri="{FF2B5EF4-FFF2-40B4-BE49-F238E27FC236}">
                <a16:creationId xmlns:a16="http://schemas.microsoft.com/office/drawing/2014/main" id="{E6AFDF22-319C-D5D3-653D-BABD417ADEF5}"/>
              </a:ext>
            </a:extLst>
          </p:cNvPr>
          <p:cNvSpPr txBox="1"/>
          <p:nvPr/>
        </p:nvSpPr>
        <p:spPr>
          <a:xfrm>
            <a:off x="609600" y="4686300"/>
            <a:ext cx="3657600" cy="600164"/>
          </a:xfrm>
          <a:prstGeom prst="rect">
            <a:avLst/>
          </a:prstGeom>
          <a:noFill/>
        </p:spPr>
        <p:txBody>
          <a:bodyPr wrap="square" rtlCol="0">
            <a:spAutoFit/>
          </a:bodyPr>
          <a:lstStyle/>
          <a:p>
            <a:r>
              <a:rPr lang="en-ZA" sz="3300" dirty="0">
                <a:solidFill>
                  <a:schemeClr val="bg1"/>
                </a:solidFill>
                <a:latin typeface="Amasis MT Pro Light" panose="02040304050005020304" pitchFamily="18" charset="0"/>
              </a:rPr>
              <a:t>ENVIRONMENTAL </a:t>
            </a:r>
            <a:r>
              <a:rPr lang="en-ZA" sz="3200" dirty="0">
                <a:solidFill>
                  <a:schemeClr val="bg1"/>
                </a:solidFill>
                <a:latin typeface="Amasis MT Pro Light" panose="02040304050005020304" pitchFamily="18" charset="0"/>
              </a:rPr>
              <a:t> </a:t>
            </a:r>
          </a:p>
        </p:txBody>
      </p:sp>
      <p:sp>
        <p:nvSpPr>
          <p:cNvPr id="11" name="TextBox 10">
            <a:extLst>
              <a:ext uri="{FF2B5EF4-FFF2-40B4-BE49-F238E27FC236}">
                <a16:creationId xmlns:a16="http://schemas.microsoft.com/office/drawing/2014/main" id="{69579F7D-A214-996C-69AE-9DAD67E193FA}"/>
              </a:ext>
            </a:extLst>
          </p:cNvPr>
          <p:cNvSpPr txBox="1"/>
          <p:nvPr/>
        </p:nvSpPr>
        <p:spPr>
          <a:xfrm>
            <a:off x="5943600" y="4706813"/>
            <a:ext cx="3657600" cy="600164"/>
          </a:xfrm>
          <a:prstGeom prst="rect">
            <a:avLst/>
          </a:prstGeom>
          <a:noFill/>
        </p:spPr>
        <p:txBody>
          <a:bodyPr wrap="square" rtlCol="0">
            <a:spAutoFit/>
          </a:bodyPr>
          <a:lstStyle/>
          <a:p>
            <a:r>
              <a:rPr lang="en-ZA" sz="3300" dirty="0">
                <a:solidFill>
                  <a:schemeClr val="bg1"/>
                </a:solidFill>
                <a:latin typeface="Amasis MT Pro Light" panose="02040304050005020304" pitchFamily="18" charset="0"/>
              </a:rPr>
              <a:t>OPERATIONAL</a:t>
            </a:r>
            <a:r>
              <a:rPr lang="en-ZA" sz="3200" dirty="0">
                <a:solidFill>
                  <a:schemeClr val="bg1"/>
                </a:solidFill>
                <a:latin typeface="Amasis MT Pro Light" panose="02040304050005020304" pitchFamily="18" charset="0"/>
              </a:rPr>
              <a:t>  </a:t>
            </a:r>
          </a:p>
        </p:txBody>
      </p:sp>
      <p:sp>
        <p:nvSpPr>
          <p:cNvPr id="12" name="TextBox 11">
            <a:extLst>
              <a:ext uri="{FF2B5EF4-FFF2-40B4-BE49-F238E27FC236}">
                <a16:creationId xmlns:a16="http://schemas.microsoft.com/office/drawing/2014/main" id="{14DC947C-A384-61AF-A310-564D9D9BA80C}"/>
              </a:ext>
            </a:extLst>
          </p:cNvPr>
          <p:cNvSpPr txBox="1"/>
          <p:nvPr/>
        </p:nvSpPr>
        <p:spPr>
          <a:xfrm>
            <a:off x="5492262" y="5503985"/>
            <a:ext cx="3657600" cy="2631490"/>
          </a:xfrm>
          <a:prstGeom prst="rect">
            <a:avLst/>
          </a:prstGeom>
          <a:noFill/>
        </p:spPr>
        <p:txBody>
          <a:bodyPr wrap="square" rtlCol="0">
            <a:spAutoFit/>
          </a:bodyPr>
          <a:lstStyle/>
          <a:p>
            <a:pPr marL="457200" indent="-457200">
              <a:buClr>
                <a:srgbClr val="00B050"/>
              </a:buClr>
              <a:buFont typeface="Wingdings" panose="05000000000000000000" pitchFamily="2" charset="2"/>
              <a:buChar char="ü"/>
            </a:pPr>
            <a:r>
              <a:rPr lang="en-ZA" sz="3200" dirty="0">
                <a:solidFill>
                  <a:schemeClr val="bg1"/>
                </a:solidFill>
                <a:latin typeface="Amasis MT Pro Light" panose="02040304050005020304" pitchFamily="18" charset="0"/>
              </a:rPr>
              <a:t>Soak duration</a:t>
            </a:r>
          </a:p>
          <a:p>
            <a:pPr marL="457200" indent="-457200">
              <a:buClr>
                <a:srgbClr val="00B050"/>
              </a:buClr>
              <a:buFont typeface="Wingdings" panose="05000000000000000000" pitchFamily="2" charset="2"/>
              <a:buChar char="ü"/>
            </a:pPr>
            <a:r>
              <a:rPr lang="en-ZA" sz="3200" dirty="0">
                <a:solidFill>
                  <a:schemeClr val="bg1"/>
                </a:solidFill>
                <a:latin typeface="Amasis MT Pro Light" panose="02040304050005020304" pitchFamily="18" charset="0"/>
              </a:rPr>
              <a:t>Hook number </a:t>
            </a:r>
          </a:p>
          <a:p>
            <a:pPr marL="457200" indent="-457200">
              <a:buClr>
                <a:srgbClr val="FF0000"/>
              </a:buClr>
              <a:buFont typeface="Amasis MT Pro Light" panose="02040304050005020304" pitchFamily="18" charset="0"/>
              <a:buChar char="×"/>
            </a:pPr>
            <a:r>
              <a:rPr lang="en-ZA" sz="3200" dirty="0">
                <a:solidFill>
                  <a:schemeClr val="bg1"/>
                </a:solidFill>
                <a:latin typeface="Amasis MT Pro Light" panose="02040304050005020304" pitchFamily="18" charset="0"/>
              </a:rPr>
              <a:t>Vessel_ID</a:t>
            </a:r>
          </a:p>
          <a:p>
            <a:pPr marL="457200" indent="-457200">
              <a:buClr>
                <a:srgbClr val="FF0000"/>
              </a:buClr>
              <a:buFont typeface="Amasis MT Pro Light" panose="02040304050005020304" pitchFamily="18" charset="0"/>
              <a:buChar char="×"/>
            </a:pPr>
            <a:r>
              <a:rPr lang="en-ZA" sz="3200" dirty="0">
                <a:solidFill>
                  <a:schemeClr val="bg1"/>
                </a:solidFill>
                <a:latin typeface="Amasis MT Pro Light" panose="02040304050005020304" pitchFamily="18" charset="0"/>
              </a:rPr>
              <a:t>Target – species specific </a:t>
            </a:r>
          </a:p>
        </p:txBody>
      </p:sp>
      <p:sp>
        <p:nvSpPr>
          <p:cNvPr id="13" name="TextBox 12">
            <a:extLst>
              <a:ext uri="{FF2B5EF4-FFF2-40B4-BE49-F238E27FC236}">
                <a16:creationId xmlns:a16="http://schemas.microsoft.com/office/drawing/2014/main" id="{DB58E2B5-5283-E04A-0167-1D10709EBCD3}"/>
              </a:ext>
            </a:extLst>
          </p:cNvPr>
          <p:cNvSpPr txBox="1"/>
          <p:nvPr/>
        </p:nvSpPr>
        <p:spPr>
          <a:xfrm>
            <a:off x="586154" y="5503985"/>
            <a:ext cx="3657600" cy="1615827"/>
          </a:xfrm>
          <a:prstGeom prst="rect">
            <a:avLst/>
          </a:prstGeom>
          <a:noFill/>
        </p:spPr>
        <p:txBody>
          <a:bodyPr wrap="square" rtlCol="0">
            <a:spAutoFit/>
          </a:bodyPr>
          <a:lstStyle/>
          <a:p>
            <a:pPr marL="457200" indent="-457200">
              <a:buClr>
                <a:srgbClr val="00B050"/>
              </a:buClr>
              <a:buFont typeface="Wingdings" panose="05000000000000000000" pitchFamily="2" charset="2"/>
              <a:buChar char="ü"/>
            </a:pPr>
            <a:r>
              <a:rPr lang="en-ZA" sz="3200" dirty="0">
                <a:solidFill>
                  <a:schemeClr val="bg1"/>
                </a:solidFill>
                <a:latin typeface="Amasis MT Pro Light" panose="02040304050005020304" pitchFamily="18" charset="0"/>
              </a:rPr>
              <a:t>Sea surface temperature</a:t>
            </a:r>
          </a:p>
          <a:p>
            <a:pPr marL="457200" indent="-457200">
              <a:buClr>
                <a:srgbClr val="FF0000"/>
              </a:buClr>
              <a:buFont typeface="Amasis MT Pro Light" panose="02040304050005020304" pitchFamily="18" charset="0"/>
              <a:buChar char="×"/>
            </a:pPr>
            <a:r>
              <a:rPr lang="en-ZA" sz="3200" dirty="0">
                <a:solidFill>
                  <a:schemeClr val="bg1"/>
                </a:solidFill>
                <a:latin typeface="Amasis MT Pro Light" panose="02040304050005020304" pitchFamily="18" charset="0"/>
              </a:rPr>
              <a:t>Water depth</a:t>
            </a:r>
          </a:p>
        </p:txBody>
      </p:sp>
      <p:sp>
        <p:nvSpPr>
          <p:cNvPr id="14" name="TextBox 13">
            <a:extLst>
              <a:ext uri="{FF2B5EF4-FFF2-40B4-BE49-F238E27FC236}">
                <a16:creationId xmlns:a16="http://schemas.microsoft.com/office/drawing/2014/main" id="{D981CB1E-0EBC-93DB-73AA-5A3B8BDCECA4}"/>
              </a:ext>
            </a:extLst>
          </p:cNvPr>
          <p:cNvSpPr txBox="1"/>
          <p:nvPr/>
        </p:nvSpPr>
        <p:spPr>
          <a:xfrm>
            <a:off x="10896600" y="4706814"/>
            <a:ext cx="4648200" cy="600164"/>
          </a:xfrm>
          <a:prstGeom prst="rect">
            <a:avLst/>
          </a:prstGeom>
          <a:noFill/>
        </p:spPr>
        <p:txBody>
          <a:bodyPr wrap="square" rtlCol="0">
            <a:spAutoFit/>
          </a:bodyPr>
          <a:lstStyle/>
          <a:p>
            <a:r>
              <a:rPr lang="en-ZA" sz="3300" dirty="0">
                <a:solidFill>
                  <a:schemeClr val="bg1"/>
                </a:solidFill>
                <a:latin typeface="Amasis MT Pro Light" panose="02040304050005020304" pitchFamily="18" charset="0"/>
              </a:rPr>
              <a:t>TEMPORAL/SPATIAL  </a:t>
            </a:r>
          </a:p>
        </p:txBody>
      </p:sp>
      <p:sp>
        <p:nvSpPr>
          <p:cNvPr id="15" name="TextBox 14">
            <a:extLst>
              <a:ext uri="{FF2B5EF4-FFF2-40B4-BE49-F238E27FC236}">
                <a16:creationId xmlns:a16="http://schemas.microsoft.com/office/drawing/2014/main" id="{E5CCD58C-B558-264D-AD79-400E984FB2D5}"/>
              </a:ext>
            </a:extLst>
          </p:cNvPr>
          <p:cNvSpPr txBox="1"/>
          <p:nvPr/>
        </p:nvSpPr>
        <p:spPr>
          <a:xfrm>
            <a:off x="10896600" y="5503985"/>
            <a:ext cx="3657600" cy="1107996"/>
          </a:xfrm>
          <a:prstGeom prst="rect">
            <a:avLst/>
          </a:prstGeom>
          <a:noFill/>
        </p:spPr>
        <p:txBody>
          <a:bodyPr wrap="square" rtlCol="0">
            <a:spAutoFit/>
          </a:bodyPr>
          <a:lstStyle/>
          <a:p>
            <a:pPr marL="457200" indent="-457200">
              <a:buClr>
                <a:srgbClr val="00B050"/>
              </a:buClr>
              <a:buFont typeface="Wingdings" panose="05000000000000000000" pitchFamily="2" charset="2"/>
              <a:buChar char="ü"/>
            </a:pPr>
            <a:r>
              <a:rPr lang="en-ZA" sz="3200" dirty="0">
                <a:solidFill>
                  <a:schemeClr val="bg1"/>
                </a:solidFill>
                <a:latin typeface="Amasis MT Pro Light" panose="02040304050005020304" pitchFamily="18" charset="0"/>
              </a:rPr>
              <a:t>Year</a:t>
            </a:r>
          </a:p>
          <a:p>
            <a:pPr marL="457200" indent="-457200">
              <a:buClr>
                <a:srgbClr val="00B050"/>
              </a:buClr>
              <a:buFont typeface="Wingdings" panose="05000000000000000000" pitchFamily="2" charset="2"/>
              <a:buChar char="ü"/>
            </a:pPr>
            <a:r>
              <a:rPr lang="en-ZA" sz="3200" dirty="0">
                <a:solidFill>
                  <a:schemeClr val="bg1"/>
                </a:solidFill>
                <a:latin typeface="Amasis MT Pro Light" panose="02040304050005020304" pitchFamily="18" charset="0"/>
              </a:rPr>
              <a:t>Location</a:t>
            </a:r>
          </a:p>
        </p:txBody>
      </p:sp>
    </p:spTree>
    <p:extLst>
      <p:ext uri="{BB962C8B-B14F-4D97-AF65-F5344CB8AC3E}">
        <p14:creationId xmlns:p14="http://schemas.microsoft.com/office/powerpoint/2010/main" val="2645574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50A30"/>
        </a:solidFill>
        <a:effectLst/>
      </p:bgPr>
    </p:bg>
    <p:spTree>
      <p:nvGrpSpPr>
        <p:cNvPr id="1" name="">
          <a:extLst>
            <a:ext uri="{FF2B5EF4-FFF2-40B4-BE49-F238E27FC236}">
              <a16:creationId xmlns:a16="http://schemas.microsoft.com/office/drawing/2014/main" id="{B285CC2A-B61C-2EA5-798C-00E061D374D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ABDD1AA-76B7-D534-5150-E4386CB7F34A}"/>
              </a:ext>
            </a:extLst>
          </p:cNvPr>
          <p:cNvSpPr txBox="1"/>
          <p:nvPr/>
        </p:nvSpPr>
        <p:spPr>
          <a:xfrm>
            <a:off x="228600" y="266700"/>
            <a:ext cx="17651206" cy="1569660"/>
          </a:xfrm>
          <a:prstGeom prst="rect">
            <a:avLst/>
          </a:prstGeom>
          <a:noFill/>
          <a:ln w="28575">
            <a:solidFill>
              <a:schemeClr val="tx2">
                <a:lumMod val="20000"/>
                <a:lumOff val="80000"/>
              </a:schemeClr>
            </a:solidFill>
          </a:ln>
        </p:spPr>
        <p:txBody>
          <a:bodyPr wrap="square" rtlCol="0">
            <a:spAutoFit/>
          </a:bodyPr>
          <a:lstStyle/>
          <a:p>
            <a:pPr algn="ctr"/>
            <a:r>
              <a:rPr lang="en-ZA" sz="4800" dirty="0">
                <a:solidFill>
                  <a:schemeClr val="bg1"/>
                </a:solidFill>
                <a:latin typeface="Amasis MT Pro Light" panose="02040304050005020304" pitchFamily="18" charset="0"/>
              </a:rPr>
              <a:t>CHALLENGES AND OPPORTUNITIES FOR TRANSDISCIPLINARY OCEAN SCIENCES</a:t>
            </a:r>
          </a:p>
        </p:txBody>
      </p:sp>
      <p:sp>
        <p:nvSpPr>
          <p:cNvPr id="3" name="TextBox 2">
            <a:extLst>
              <a:ext uri="{FF2B5EF4-FFF2-40B4-BE49-F238E27FC236}">
                <a16:creationId xmlns:a16="http://schemas.microsoft.com/office/drawing/2014/main" id="{6B284A15-8927-ACC9-A308-5ADB7D798D69}"/>
              </a:ext>
            </a:extLst>
          </p:cNvPr>
          <p:cNvSpPr txBox="1"/>
          <p:nvPr/>
        </p:nvSpPr>
        <p:spPr>
          <a:xfrm>
            <a:off x="408194" y="3278878"/>
            <a:ext cx="9677400" cy="1615827"/>
          </a:xfrm>
          <a:prstGeom prst="rect">
            <a:avLst/>
          </a:prstGeom>
          <a:noFill/>
        </p:spPr>
        <p:txBody>
          <a:bodyPr wrap="square" rtlCol="0">
            <a:spAutoFit/>
          </a:bodyPr>
          <a:lstStyle/>
          <a:p>
            <a:pPr marL="514350" indent="-514350">
              <a:buAutoNum type="arabicPeriod"/>
            </a:pPr>
            <a:r>
              <a:rPr lang="en-ZA" sz="3300" dirty="0">
                <a:solidFill>
                  <a:schemeClr val="bg1"/>
                </a:solidFill>
                <a:latin typeface="Amasis MT Pro Light" panose="02040304050005020304" pitchFamily="18" charset="0"/>
              </a:rPr>
              <a:t>Limited collaboration between disciplines </a:t>
            </a:r>
          </a:p>
          <a:p>
            <a:pPr marL="514350" indent="-514350">
              <a:buAutoNum type="arabicPeriod"/>
            </a:pPr>
            <a:r>
              <a:rPr lang="en-ZA" sz="3300" dirty="0">
                <a:solidFill>
                  <a:schemeClr val="bg1"/>
                </a:solidFill>
                <a:latin typeface="Amasis MT Pro Light" panose="02040304050005020304" pitchFamily="18" charset="0"/>
              </a:rPr>
              <a:t>Human dimension is often missing</a:t>
            </a:r>
          </a:p>
          <a:p>
            <a:pPr marL="514350" indent="-514350">
              <a:buAutoNum type="arabicPeriod"/>
            </a:pPr>
            <a:r>
              <a:rPr lang="en-ZA" sz="3300" dirty="0">
                <a:solidFill>
                  <a:schemeClr val="bg1"/>
                </a:solidFill>
                <a:latin typeface="Amasis MT Pro Light" panose="02040304050005020304" pitchFamily="18" charset="0"/>
              </a:rPr>
              <a:t>Methodology mismatch</a:t>
            </a:r>
          </a:p>
        </p:txBody>
      </p:sp>
      <p:sp>
        <p:nvSpPr>
          <p:cNvPr id="4" name="TextBox 3">
            <a:extLst>
              <a:ext uri="{FF2B5EF4-FFF2-40B4-BE49-F238E27FC236}">
                <a16:creationId xmlns:a16="http://schemas.microsoft.com/office/drawing/2014/main" id="{9A8E5235-2AC7-2AE1-2553-FBFCA9386F05}"/>
              </a:ext>
            </a:extLst>
          </p:cNvPr>
          <p:cNvSpPr txBox="1"/>
          <p:nvPr/>
        </p:nvSpPr>
        <p:spPr>
          <a:xfrm>
            <a:off x="408194" y="2147744"/>
            <a:ext cx="4648200" cy="600164"/>
          </a:xfrm>
          <a:prstGeom prst="rect">
            <a:avLst/>
          </a:prstGeom>
          <a:noFill/>
        </p:spPr>
        <p:txBody>
          <a:bodyPr wrap="square" rtlCol="0">
            <a:spAutoFit/>
          </a:bodyPr>
          <a:lstStyle/>
          <a:p>
            <a:r>
              <a:rPr lang="en-ZA" sz="3300" b="1" dirty="0">
                <a:solidFill>
                  <a:schemeClr val="bg1"/>
                </a:solidFill>
                <a:latin typeface="Amasis MT Pro Light" panose="02040304050005020304" pitchFamily="18" charset="0"/>
              </a:rPr>
              <a:t>Challenges:</a:t>
            </a:r>
          </a:p>
        </p:txBody>
      </p:sp>
      <p:sp>
        <p:nvSpPr>
          <p:cNvPr id="6" name="TextBox 5">
            <a:extLst>
              <a:ext uri="{FF2B5EF4-FFF2-40B4-BE49-F238E27FC236}">
                <a16:creationId xmlns:a16="http://schemas.microsoft.com/office/drawing/2014/main" id="{FDFE347D-72F5-DAD1-EBCA-0A300895440F}"/>
              </a:ext>
            </a:extLst>
          </p:cNvPr>
          <p:cNvSpPr txBox="1"/>
          <p:nvPr/>
        </p:nvSpPr>
        <p:spPr>
          <a:xfrm>
            <a:off x="408194" y="6037141"/>
            <a:ext cx="4648200" cy="600164"/>
          </a:xfrm>
          <a:prstGeom prst="rect">
            <a:avLst/>
          </a:prstGeom>
          <a:noFill/>
        </p:spPr>
        <p:txBody>
          <a:bodyPr wrap="square" rtlCol="0">
            <a:spAutoFit/>
          </a:bodyPr>
          <a:lstStyle/>
          <a:p>
            <a:r>
              <a:rPr lang="en-ZA" sz="3300" b="1" dirty="0">
                <a:solidFill>
                  <a:schemeClr val="bg1"/>
                </a:solidFill>
                <a:latin typeface="Amasis MT Pro Light" panose="02040304050005020304" pitchFamily="18" charset="0"/>
              </a:rPr>
              <a:t>Opportunities:</a:t>
            </a:r>
          </a:p>
        </p:txBody>
      </p:sp>
      <p:sp>
        <p:nvSpPr>
          <p:cNvPr id="7" name="TextBox 6">
            <a:extLst>
              <a:ext uri="{FF2B5EF4-FFF2-40B4-BE49-F238E27FC236}">
                <a16:creationId xmlns:a16="http://schemas.microsoft.com/office/drawing/2014/main" id="{BE71BE3A-13B0-A6C7-44D1-76D2E12CDB41}"/>
              </a:ext>
            </a:extLst>
          </p:cNvPr>
          <p:cNvSpPr txBox="1"/>
          <p:nvPr/>
        </p:nvSpPr>
        <p:spPr>
          <a:xfrm>
            <a:off x="408194" y="7248771"/>
            <a:ext cx="9372600" cy="1615827"/>
          </a:xfrm>
          <a:prstGeom prst="rect">
            <a:avLst/>
          </a:prstGeom>
          <a:noFill/>
        </p:spPr>
        <p:txBody>
          <a:bodyPr wrap="square" rtlCol="0">
            <a:spAutoFit/>
          </a:bodyPr>
          <a:lstStyle/>
          <a:p>
            <a:r>
              <a:rPr lang="en-ZA" sz="3300" dirty="0">
                <a:solidFill>
                  <a:schemeClr val="bg1"/>
                </a:solidFill>
                <a:latin typeface="Amasis MT Pro Light" panose="02040304050005020304" pitchFamily="18" charset="0"/>
              </a:rPr>
              <a:t>1. Behavioural ecology + fisheries science integration </a:t>
            </a:r>
          </a:p>
          <a:p>
            <a:r>
              <a:rPr lang="en-ZA" sz="3300" dirty="0">
                <a:solidFill>
                  <a:schemeClr val="bg1"/>
                </a:solidFill>
                <a:latin typeface="Amasis MT Pro Light" panose="02040304050005020304" pitchFamily="18" charset="0"/>
              </a:rPr>
              <a:t>2. Improved monitoring systems</a:t>
            </a:r>
          </a:p>
          <a:p>
            <a:r>
              <a:rPr lang="en-ZA" sz="3300" dirty="0">
                <a:solidFill>
                  <a:schemeClr val="bg1"/>
                </a:solidFill>
                <a:latin typeface="Amasis MT Pro Light" panose="02040304050005020304" pitchFamily="18" charset="0"/>
              </a:rPr>
              <a:t>3. Combined knowledge across disciplines </a:t>
            </a:r>
          </a:p>
        </p:txBody>
      </p:sp>
      <p:pic>
        <p:nvPicPr>
          <p:cNvPr id="8" name="Picture 7" descr="1,284,300+ Challenge Stock Photos, Pictures &amp; Royalty-Free Images - iStock">
            <a:extLst>
              <a:ext uri="{FF2B5EF4-FFF2-40B4-BE49-F238E27FC236}">
                <a16:creationId xmlns:a16="http://schemas.microsoft.com/office/drawing/2014/main" id="{4109B267-D708-8624-978A-2F151DC3E22B}"/>
              </a:ext>
            </a:extLst>
          </p:cNvPr>
          <p:cNvPicPr>
            <a:picLocks noChangeAspect="1"/>
          </p:cNvPicPr>
          <p:nvPr/>
        </p:nvPicPr>
        <p:blipFill>
          <a:blip r:embed="rId3"/>
          <a:stretch>
            <a:fillRect/>
          </a:stretch>
        </p:blipFill>
        <p:spPr>
          <a:xfrm>
            <a:off x="11509699" y="2147744"/>
            <a:ext cx="6370107" cy="3622218"/>
          </a:xfrm>
          <a:prstGeom prst="rect">
            <a:avLst/>
          </a:prstGeom>
        </p:spPr>
      </p:pic>
      <p:pic>
        <p:nvPicPr>
          <p:cNvPr id="9" name="Picture 8" descr="Opportunity Free Stock Photos, Images ...">
            <a:extLst>
              <a:ext uri="{FF2B5EF4-FFF2-40B4-BE49-F238E27FC236}">
                <a16:creationId xmlns:a16="http://schemas.microsoft.com/office/drawing/2014/main" id="{5D6D9553-C3CB-8675-4944-DEFA76EB594E}"/>
              </a:ext>
            </a:extLst>
          </p:cNvPr>
          <p:cNvPicPr>
            <a:picLocks noChangeAspect="1"/>
          </p:cNvPicPr>
          <p:nvPr/>
        </p:nvPicPr>
        <p:blipFill>
          <a:blip r:embed="rId4"/>
          <a:srcRect t="5962"/>
          <a:stretch>
            <a:fillRect/>
          </a:stretch>
        </p:blipFill>
        <p:spPr>
          <a:xfrm>
            <a:off x="11509699" y="6113585"/>
            <a:ext cx="6370107" cy="3886200"/>
          </a:xfrm>
          <a:prstGeom prst="rect">
            <a:avLst/>
          </a:prstGeom>
        </p:spPr>
      </p:pic>
    </p:spTree>
    <p:extLst>
      <p:ext uri="{BB962C8B-B14F-4D97-AF65-F5344CB8AC3E}">
        <p14:creationId xmlns:p14="http://schemas.microsoft.com/office/powerpoint/2010/main" val="41091927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50A30"/>
        </a:solidFill>
        <a:effectLst/>
      </p:bgPr>
    </p:bg>
    <p:spTree>
      <p:nvGrpSpPr>
        <p:cNvPr id="1" name="">
          <a:extLst>
            <a:ext uri="{FF2B5EF4-FFF2-40B4-BE49-F238E27FC236}">
              <a16:creationId xmlns:a16="http://schemas.microsoft.com/office/drawing/2014/main" id="{A835BA08-FD9A-5D30-638D-10F43E0F1DD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413BFEF-0AD6-DCD7-5E63-4432DC79388A}"/>
              </a:ext>
            </a:extLst>
          </p:cNvPr>
          <p:cNvSpPr txBox="1"/>
          <p:nvPr/>
        </p:nvSpPr>
        <p:spPr>
          <a:xfrm>
            <a:off x="228600" y="266700"/>
            <a:ext cx="17651206" cy="830997"/>
          </a:xfrm>
          <a:prstGeom prst="rect">
            <a:avLst/>
          </a:prstGeom>
          <a:noFill/>
          <a:ln w="28575">
            <a:solidFill>
              <a:schemeClr val="tx2">
                <a:lumMod val="20000"/>
                <a:lumOff val="80000"/>
              </a:schemeClr>
            </a:solidFill>
          </a:ln>
        </p:spPr>
        <p:txBody>
          <a:bodyPr wrap="square" rtlCol="0">
            <a:spAutoFit/>
          </a:bodyPr>
          <a:lstStyle/>
          <a:p>
            <a:pPr algn="ctr"/>
            <a:r>
              <a:rPr lang="en-ZA" sz="4800" dirty="0">
                <a:solidFill>
                  <a:schemeClr val="bg1"/>
                </a:solidFill>
                <a:latin typeface="Amasis MT Pro Light" panose="02040304050005020304" pitchFamily="18" charset="0"/>
              </a:rPr>
              <a:t>CONCLUSION</a:t>
            </a:r>
          </a:p>
        </p:txBody>
      </p:sp>
      <p:sp>
        <p:nvSpPr>
          <p:cNvPr id="4" name="TextBox 3">
            <a:extLst>
              <a:ext uri="{FF2B5EF4-FFF2-40B4-BE49-F238E27FC236}">
                <a16:creationId xmlns:a16="http://schemas.microsoft.com/office/drawing/2014/main" id="{EC454511-A2DE-97E8-553F-0053DFE215C2}"/>
              </a:ext>
            </a:extLst>
          </p:cNvPr>
          <p:cNvSpPr txBox="1"/>
          <p:nvPr/>
        </p:nvSpPr>
        <p:spPr>
          <a:xfrm>
            <a:off x="430006" y="1562100"/>
            <a:ext cx="17449800" cy="1215461"/>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ZA" sz="3300" b="0" i="0" u="none" strike="noStrike" kern="1200" cap="none" spc="0" normalizeH="0" baseline="0" noProof="0" dirty="0">
                <a:ln>
                  <a:noFill/>
                </a:ln>
                <a:solidFill>
                  <a:schemeClr val="bg1"/>
                </a:solidFill>
                <a:effectLst/>
                <a:uLnTx/>
                <a:uFillTx/>
                <a:latin typeface="Amasis MT Pro Light" panose="02040304050005020304" pitchFamily="18" charset="0"/>
                <a:ea typeface="Aptos" panose="020B0004020202020204" pitchFamily="34" charset="0"/>
              </a:rPr>
              <a:t> In deep waters, we are not just studying the ocean,  we are studying the relationship between nature, industry, and the knowledge systems we use to understand both.</a:t>
            </a:r>
          </a:p>
        </p:txBody>
      </p:sp>
    </p:spTree>
    <p:extLst>
      <p:ext uri="{BB962C8B-B14F-4D97-AF65-F5344CB8AC3E}">
        <p14:creationId xmlns:p14="http://schemas.microsoft.com/office/powerpoint/2010/main" val="6298989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1000" r="-21000" b="3000"/>
          </a:stretch>
        </a:blipFill>
        <a:effectLst/>
      </p:bgPr>
    </p:bg>
    <p:spTree>
      <p:nvGrpSpPr>
        <p:cNvPr id="1" name="">
          <a:extLst>
            <a:ext uri="{FF2B5EF4-FFF2-40B4-BE49-F238E27FC236}">
              <a16:creationId xmlns:a16="http://schemas.microsoft.com/office/drawing/2014/main" id="{9A749376-B6EA-BD34-2B59-27BD1756C9D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CA28C67-21B6-9E63-BB29-EBE873802E79}"/>
              </a:ext>
            </a:extLst>
          </p:cNvPr>
          <p:cNvSpPr txBox="1"/>
          <p:nvPr/>
        </p:nvSpPr>
        <p:spPr>
          <a:xfrm>
            <a:off x="228600" y="266700"/>
            <a:ext cx="17651206" cy="830997"/>
          </a:xfrm>
          <a:prstGeom prst="rect">
            <a:avLst/>
          </a:prstGeom>
          <a:solidFill>
            <a:srgbClr val="0C1D32"/>
          </a:solidFill>
          <a:ln w="38100">
            <a:solidFill>
              <a:schemeClr val="accent1">
                <a:lumMod val="60000"/>
                <a:lumOff val="40000"/>
              </a:schemeClr>
            </a:solidFill>
          </a:ln>
        </p:spPr>
        <p:txBody>
          <a:bodyPr wrap="square" rtlCol="0">
            <a:spAutoFit/>
          </a:bodyPr>
          <a:lstStyle/>
          <a:p>
            <a:pPr algn="ctr"/>
            <a:r>
              <a:rPr lang="en-ZA" sz="4800" dirty="0">
                <a:solidFill>
                  <a:schemeClr val="bg1"/>
                </a:solidFill>
                <a:latin typeface="Amasis MT Pro Light" panose="02040304050005020304" pitchFamily="18" charset="0"/>
              </a:rPr>
              <a:t>ACKNOWLEDGEMENTS </a:t>
            </a:r>
          </a:p>
        </p:txBody>
      </p:sp>
      <p:sp>
        <p:nvSpPr>
          <p:cNvPr id="3" name="Rectangle 2">
            <a:extLst>
              <a:ext uri="{FF2B5EF4-FFF2-40B4-BE49-F238E27FC236}">
                <a16:creationId xmlns:a16="http://schemas.microsoft.com/office/drawing/2014/main" id="{19C15FDA-F2EF-82B6-F02C-AF75A6FAA020}"/>
              </a:ext>
            </a:extLst>
          </p:cNvPr>
          <p:cNvSpPr/>
          <p:nvPr/>
        </p:nvSpPr>
        <p:spPr>
          <a:xfrm>
            <a:off x="0" y="8496300"/>
            <a:ext cx="18288000" cy="1790700"/>
          </a:xfrm>
          <a:prstGeom prst="rect">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ZA" sz="1400" b="0" i="0" u="none" strike="noStrike" kern="0" cap="none" spc="0" normalizeH="0" baseline="0" noProof="0">
              <a:ln>
                <a:noFill/>
              </a:ln>
              <a:solidFill>
                <a:srgbClr val="092E44"/>
              </a:solidFill>
              <a:effectLst/>
              <a:uLnTx/>
              <a:uFillTx/>
              <a:latin typeface="Arial"/>
              <a:ea typeface="+mn-ea"/>
              <a:cs typeface="+mn-cs"/>
              <a:sym typeface="Arial"/>
            </a:endParaRPr>
          </a:p>
        </p:txBody>
      </p:sp>
      <p:pic>
        <p:nvPicPr>
          <p:cNvPr id="4" name="Picture 3">
            <a:extLst>
              <a:ext uri="{FF2B5EF4-FFF2-40B4-BE49-F238E27FC236}">
                <a16:creationId xmlns:a16="http://schemas.microsoft.com/office/drawing/2014/main" id="{C3E9633C-436E-0659-EA32-B2A05DE722B0}"/>
              </a:ext>
            </a:extLst>
          </p:cNvPr>
          <p:cNvPicPr>
            <a:picLocks noChangeAspect="1"/>
          </p:cNvPicPr>
          <p:nvPr/>
        </p:nvPicPr>
        <p:blipFill>
          <a:blip r:embed="rId4"/>
          <a:stretch>
            <a:fillRect/>
          </a:stretch>
        </p:blipFill>
        <p:spPr>
          <a:xfrm>
            <a:off x="4730147" y="8614061"/>
            <a:ext cx="4431438" cy="1635978"/>
          </a:xfrm>
          <a:prstGeom prst="rect">
            <a:avLst/>
          </a:prstGeom>
        </p:spPr>
      </p:pic>
      <p:pic>
        <p:nvPicPr>
          <p:cNvPr id="6" name="Picture 5">
            <a:extLst>
              <a:ext uri="{FF2B5EF4-FFF2-40B4-BE49-F238E27FC236}">
                <a16:creationId xmlns:a16="http://schemas.microsoft.com/office/drawing/2014/main" id="{D0556A77-FFE7-9ECC-4FC7-F40516DC42D2}"/>
              </a:ext>
            </a:extLst>
          </p:cNvPr>
          <p:cNvPicPr>
            <a:picLocks noChangeAspect="1"/>
          </p:cNvPicPr>
          <p:nvPr/>
        </p:nvPicPr>
        <p:blipFill>
          <a:blip r:embed="rId5"/>
          <a:stretch>
            <a:fillRect/>
          </a:stretch>
        </p:blipFill>
        <p:spPr>
          <a:xfrm>
            <a:off x="10538645" y="8558510"/>
            <a:ext cx="2286000" cy="1690390"/>
          </a:xfrm>
          <a:prstGeom prst="rect">
            <a:avLst/>
          </a:prstGeom>
        </p:spPr>
      </p:pic>
      <p:pic>
        <p:nvPicPr>
          <p:cNvPr id="8" name="Picture 7">
            <a:extLst>
              <a:ext uri="{FF2B5EF4-FFF2-40B4-BE49-F238E27FC236}">
                <a16:creationId xmlns:a16="http://schemas.microsoft.com/office/drawing/2014/main" id="{C2DCE59A-15BB-A537-5084-FD7067B3F04F}"/>
              </a:ext>
            </a:extLst>
          </p:cNvPr>
          <p:cNvPicPr>
            <a:picLocks noChangeAspect="1"/>
          </p:cNvPicPr>
          <p:nvPr/>
        </p:nvPicPr>
        <p:blipFill>
          <a:blip r:embed="rId6"/>
          <a:stretch>
            <a:fillRect/>
          </a:stretch>
        </p:blipFill>
        <p:spPr>
          <a:xfrm>
            <a:off x="14236875" y="8877300"/>
            <a:ext cx="3673411" cy="1246851"/>
          </a:xfrm>
          <a:prstGeom prst="rect">
            <a:avLst/>
          </a:prstGeom>
          <a:solidFill>
            <a:srgbClr val="FFFFFF"/>
          </a:solidFill>
        </p:spPr>
      </p:pic>
      <p:sp>
        <p:nvSpPr>
          <p:cNvPr id="10" name="TextBox 9">
            <a:extLst>
              <a:ext uri="{FF2B5EF4-FFF2-40B4-BE49-F238E27FC236}">
                <a16:creationId xmlns:a16="http://schemas.microsoft.com/office/drawing/2014/main" id="{089365F0-28B6-9CFE-CE5B-89A8DA0E656E}"/>
              </a:ext>
            </a:extLst>
          </p:cNvPr>
          <p:cNvSpPr txBox="1"/>
          <p:nvPr/>
        </p:nvSpPr>
        <p:spPr>
          <a:xfrm>
            <a:off x="3339203" y="1409700"/>
            <a:ext cx="11430000" cy="1815882"/>
          </a:xfrm>
          <a:prstGeom prst="rect">
            <a:avLst/>
          </a:prstGeom>
          <a:solidFill>
            <a:schemeClr val="bg1"/>
          </a:solidFill>
        </p:spPr>
        <p:txBody>
          <a:bodyPr wrap="square" rtlCol="0">
            <a:spAutoFit/>
          </a:bodyPr>
          <a:lstStyle/>
          <a:p>
            <a:pPr algn="ctr"/>
            <a:r>
              <a:rPr lang="en-ZA" sz="2800" dirty="0">
                <a:latin typeface="Amasis MT Pro Light" panose="02040304050005020304" pitchFamily="18" charset="0"/>
              </a:rPr>
              <a:t>“</a:t>
            </a:r>
            <a:r>
              <a:rPr lang="en-ZA" sz="2800" i="1" dirty="0">
                <a:latin typeface="Amasis MT Pro Light" panose="02040304050005020304" pitchFamily="18" charset="0"/>
              </a:rPr>
              <a:t>Until we extend the circle of compassion to all living things, we ourselves will not find peace “</a:t>
            </a:r>
          </a:p>
          <a:p>
            <a:pPr algn="ctr"/>
            <a:endParaRPr lang="en-ZA" sz="2800" i="1" dirty="0">
              <a:latin typeface="Amasis MT Pro Light" panose="02040304050005020304" pitchFamily="18" charset="0"/>
            </a:endParaRPr>
          </a:p>
          <a:p>
            <a:pPr algn="ctr"/>
            <a:r>
              <a:rPr lang="en-ZA" sz="2800" dirty="0">
                <a:latin typeface="Amasis MT Pro Light" panose="02040304050005020304" pitchFamily="18" charset="0"/>
              </a:rPr>
              <a:t>- </a:t>
            </a:r>
            <a:r>
              <a:rPr lang="en-ZA" sz="2800" i="1" dirty="0">
                <a:latin typeface="Amasis MT Pro Light" panose="02040304050005020304" pitchFamily="18" charset="0"/>
              </a:rPr>
              <a:t>Dr Albert Schweitzer </a:t>
            </a:r>
          </a:p>
        </p:txBody>
      </p:sp>
      <p:pic>
        <p:nvPicPr>
          <p:cNvPr id="5" name="Picture 4" descr="A logo for a university&#10;&#10;Description automatically generated">
            <a:extLst>
              <a:ext uri="{FF2B5EF4-FFF2-40B4-BE49-F238E27FC236}">
                <a16:creationId xmlns:a16="http://schemas.microsoft.com/office/drawing/2014/main" id="{6179F2B2-5F47-587A-2133-D239EDDD94D6}"/>
              </a:ext>
            </a:extLst>
          </p:cNvPr>
          <p:cNvPicPr>
            <a:picLocks noChangeAspect="1"/>
          </p:cNvPicPr>
          <p:nvPr/>
        </p:nvPicPr>
        <p:blipFill>
          <a:blip r:embed="rId7"/>
          <a:srcRect l="6351" t="17605" r="7518" b="17564"/>
          <a:stretch>
            <a:fillRect/>
          </a:stretch>
        </p:blipFill>
        <p:spPr>
          <a:xfrm>
            <a:off x="1" y="8577102"/>
            <a:ext cx="4431438" cy="1709897"/>
          </a:xfrm>
          <a:prstGeom prst="rect">
            <a:avLst/>
          </a:prstGeom>
        </p:spPr>
      </p:pic>
    </p:spTree>
    <p:extLst>
      <p:ext uri="{BB962C8B-B14F-4D97-AF65-F5344CB8AC3E}">
        <p14:creationId xmlns:p14="http://schemas.microsoft.com/office/powerpoint/2010/main" val="4171347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50A30"/>
        </a:solidFill>
        <a:effectLst/>
      </p:bgPr>
    </p:bg>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CB38C8DC-B1F1-4544-1920-14C92C7ABE24}"/>
              </a:ext>
            </a:extLst>
          </p:cNvPr>
          <p:cNvSpPr txBox="1"/>
          <p:nvPr/>
        </p:nvSpPr>
        <p:spPr>
          <a:xfrm>
            <a:off x="228600" y="266700"/>
            <a:ext cx="17678400" cy="1015663"/>
          </a:xfrm>
          <a:prstGeom prst="rect">
            <a:avLst/>
          </a:prstGeom>
          <a:noFill/>
          <a:ln w="28575">
            <a:solidFill>
              <a:schemeClr val="tx2">
                <a:lumMod val="20000"/>
                <a:lumOff val="80000"/>
              </a:schemeClr>
            </a:solidFill>
          </a:ln>
        </p:spPr>
        <p:txBody>
          <a:bodyPr wrap="square" rtlCol="0">
            <a:spAutoFit/>
          </a:bodyPr>
          <a:lstStyle/>
          <a:p>
            <a:pPr algn="ctr"/>
            <a:r>
              <a:rPr lang="en-ZA" sz="6000" dirty="0">
                <a:solidFill>
                  <a:schemeClr val="bg1"/>
                </a:solidFill>
                <a:latin typeface="Amasis MT Pro Light" panose="02040304050005020304" pitchFamily="18" charset="0"/>
              </a:rPr>
              <a:t>HUMAN - WILDLIFE CONFLICTS </a:t>
            </a:r>
          </a:p>
        </p:txBody>
      </p:sp>
      <p:pic>
        <p:nvPicPr>
          <p:cNvPr id="21" name="Picture 20" descr="A person fighting a lion&#10;&#10;Description automatically generated">
            <a:extLst>
              <a:ext uri="{FF2B5EF4-FFF2-40B4-BE49-F238E27FC236}">
                <a16:creationId xmlns:a16="http://schemas.microsoft.com/office/drawing/2014/main" id="{78B6AD5E-05FC-0E25-56CA-938DF1315FBD}"/>
              </a:ext>
            </a:extLst>
          </p:cNvPr>
          <p:cNvPicPr>
            <a:picLocks noChangeAspect="1"/>
          </p:cNvPicPr>
          <p:nvPr/>
        </p:nvPicPr>
        <p:blipFill>
          <a:blip r:embed="rId3"/>
          <a:stretch>
            <a:fillRect/>
          </a:stretch>
        </p:blipFill>
        <p:spPr>
          <a:xfrm>
            <a:off x="9829800" y="2042595"/>
            <a:ext cx="8232886" cy="6974494"/>
          </a:xfrm>
          <a:prstGeom prst="rect">
            <a:avLst/>
          </a:prstGeom>
        </p:spPr>
      </p:pic>
      <p:graphicFrame>
        <p:nvGraphicFramePr>
          <p:cNvPr id="25" name="TextBox 22">
            <a:extLst>
              <a:ext uri="{FF2B5EF4-FFF2-40B4-BE49-F238E27FC236}">
                <a16:creationId xmlns:a16="http://schemas.microsoft.com/office/drawing/2014/main" id="{5E858FF3-0550-56C8-68B9-4EB5800CDABD}"/>
              </a:ext>
            </a:extLst>
          </p:cNvPr>
          <p:cNvGraphicFramePr/>
          <p:nvPr>
            <p:extLst>
              <p:ext uri="{D42A27DB-BD31-4B8C-83A1-F6EECF244321}">
                <p14:modId xmlns:p14="http://schemas.microsoft.com/office/powerpoint/2010/main" val="1431069312"/>
              </p:ext>
            </p:extLst>
          </p:nvPr>
        </p:nvGraphicFramePr>
        <p:xfrm>
          <a:off x="0" y="2781300"/>
          <a:ext cx="9726406" cy="6629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50A30"/>
        </a:solidFill>
        <a:effectLst/>
      </p:bgPr>
    </p:bg>
    <p:spTree>
      <p:nvGrpSpPr>
        <p:cNvPr id="1" name="">
          <a:extLst>
            <a:ext uri="{FF2B5EF4-FFF2-40B4-BE49-F238E27FC236}">
              <a16:creationId xmlns:a16="http://schemas.microsoft.com/office/drawing/2014/main" id="{F478DCA1-C0CE-7DBA-7063-2B7593548680}"/>
            </a:ext>
          </a:extLst>
        </p:cNvPr>
        <p:cNvGrpSpPr/>
        <p:nvPr/>
      </p:nvGrpSpPr>
      <p:grpSpPr>
        <a:xfrm>
          <a:off x="0" y="0"/>
          <a:ext cx="0" cy="0"/>
          <a:chOff x="0" y="0"/>
          <a:chExt cx="0" cy="0"/>
        </a:xfrm>
      </p:grpSpPr>
      <p:sp>
        <p:nvSpPr>
          <p:cNvPr id="20" name="TextBox 19">
            <a:extLst>
              <a:ext uri="{FF2B5EF4-FFF2-40B4-BE49-F238E27FC236}">
                <a16:creationId xmlns:a16="http://schemas.microsoft.com/office/drawing/2014/main" id="{5C9AEB4C-D5E9-BDD4-5487-E3B6BA8A1319}"/>
              </a:ext>
            </a:extLst>
          </p:cNvPr>
          <p:cNvSpPr txBox="1"/>
          <p:nvPr/>
        </p:nvSpPr>
        <p:spPr>
          <a:xfrm>
            <a:off x="152400" y="266700"/>
            <a:ext cx="17927984" cy="1015663"/>
          </a:xfrm>
          <a:prstGeom prst="rect">
            <a:avLst/>
          </a:prstGeom>
          <a:noFill/>
          <a:ln w="28575">
            <a:solidFill>
              <a:schemeClr val="tx2">
                <a:lumMod val="20000"/>
                <a:lumOff val="80000"/>
              </a:schemeClr>
            </a:solidFill>
          </a:ln>
        </p:spPr>
        <p:txBody>
          <a:bodyPr wrap="square" rtlCol="0">
            <a:spAutoFit/>
          </a:bodyPr>
          <a:lstStyle/>
          <a:p>
            <a:pPr algn="ctr"/>
            <a:r>
              <a:rPr lang="en-ZA" sz="6000" dirty="0">
                <a:solidFill>
                  <a:schemeClr val="bg1"/>
                </a:solidFill>
                <a:latin typeface="Amasis MT Pro Light" panose="02040304050005020304" pitchFamily="18" charset="0"/>
              </a:rPr>
              <a:t>DEPREDATION</a:t>
            </a:r>
            <a:r>
              <a:rPr lang="en-ZA" sz="6000" dirty="0">
                <a:solidFill>
                  <a:schemeClr val="bg1"/>
                </a:solidFill>
                <a:latin typeface="Perpetua Titling MT" panose="02020502060505020804" pitchFamily="18" charset="0"/>
              </a:rPr>
              <a:t> </a:t>
            </a:r>
          </a:p>
        </p:txBody>
      </p:sp>
      <p:sp>
        <p:nvSpPr>
          <p:cNvPr id="3" name="TextBox 2">
            <a:extLst>
              <a:ext uri="{FF2B5EF4-FFF2-40B4-BE49-F238E27FC236}">
                <a16:creationId xmlns:a16="http://schemas.microsoft.com/office/drawing/2014/main" id="{9B4B6A30-C937-F205-A07A-53115A360186}"/>
              </a:ext>
            </a:extLst>
          </p:cNvPr>
          <p:cNvSpPr txBox="1"/>
          <p:nvPr/>
        </p:nvSpPr>
        <p:spPr>
          <a:xfrm>
            <a:off x="341668" y="1771886"/>
            <a:ext cx="17738716" cy="1077218"/>
          </a:xfrm>
          <a:prstGeom prst="rect">
            <a:avLst/>
          </a:prstGeom>
          <a:noFill/>
        </p:spPr>
        <p:txBody>
          <a:bodyPr wrap="square">
            <a:spAutoFit/>
          </a:bodyPr>
          <a:lstStyle/>
          <a:p>
            <a:r>
              <a:rPr kumimoji="0" lang="en-US" sz="3200" i="0" u="none" strike="noStrike" kern="0" cap="none" spc="0" normalizeH="0" baseline="0" noProof="0" dirty="0">
                <a:ln>
                  <a:noFill/>
                </a:ln>
                <a:solidFill>
                  <a:srgbClr val="FFFFFF"/>
                </a:solidFill>
                <a:effectLst/>
                <a:uLnTx/>
                <a:uFillTx/>
                <a:latin typeface="Amasis MT Pro Light" panose="02040304050005020304" pitchFamily="18" charset="0"/>
                <a:cs typeface="Readex Pro"/>
                <a:sym typeface="Readex Pro"/>
              </a:rPr>
              <a:t>Species feeding on plants or animals that are </a:t>
            </a:r>
            <a:r>
              <a:rPr kumimoji="0" lang="en-US" sz="3200" b="1" i="0" u="none" strike="noStrike" kern="0" cap="none" spc="0" normalizeH="0" baseline="0" noProof="0" dirty="0">
                <a:ln>
                  <a:noFill/>
                </a:ln>
                <a:solidFill>
                  <a:srgbClr val="FFFFFF"/>
                </a:solidFill>
                <a:effectLst/>
                <a:uLnTx/>
                <a:uFillTx/>
                <a:latin typeface="Amasis MT Pro Light" panose="02040304050005020304" pitchFamily="18" charset="0"/>
                <a:cs typeface="Readex Pro"/>
                <a:sym typeface="Readex Pro"/>
              </a:rPr>
              <a:t>cultivated</a:t>
            </a:r>
            <a:r>
              <a:rPr kumimoji="0" lang="en-US" sz="3200" i="0" u="none" strike="noStrike" kern="0" cap="none" spc="0" normalizeH="0" baseline="0" noProof="0" dirty="0">
                <a:ln>
                  <a:noFill/>
                </a:ln>
                <a:solidFill>
                  <a:srgbClr val="FFFFFF"/>
                </a:solidFill>
                <a:effectLst/>
                <a:uLnTx/>
                <a:uFillTx/>
                <a:latin typeface="Amasis MT Pro Light" panose="02040304050005020304" pitchFamily="18" charset="0"/>
                <a:cs typeface="Readex Pro"/>
                <a:sym typeface="Readex Pro"/>
              </a:rPr>
              <a:t>, </a:t>
            </a:r>
            <a:r>
              <a:rPr kumimoji="0" lang="en-US" sz="3200" b="1" i="0" u="none" strike="noStrike" kern="0" cap="none" spc="0" normalizeH="0" baseline="0" noProof="0" dirty="0">
                <a:ln>
                  <a:noFill/>
                </a:ln>
                <a:solidFill>
                  <a:srgbClr val="FFFFFF"/>
                </a:solidFill>
                <a:effectLst/>
                <a:uLnTx/>
                <a:uFillTx/>
                <a:latin typeface="Amasis MT Pro Light" panose="02040304050005020304" pitchFamily="18" charset="0"/>
                <a:cs typeface="Readex Pro"/>
                <a:sym typeface="Readex Pro"/>
              </a:rPr>
              <a:t>raised </a:t>
            </a:r>
            <a:r>
              <a:rPr kumimoji="0" lang="en-US" sz="3200" i="0" u="none" strike="noStrike" kern="0" cap="none" spc="0" normalizeH="0" baseline="0" noProof="0" dirty="0">
                <a:ln>
                  <a:noFill/>
                </a:ln>
                <a:solidFill>
                  <a:srgbClr val="FFFFFF"/>
                </a:solidFill>
                <a:effectLst/>
                <a:uLnTx/>
                <a:uFillTx/>
                <a:latin typeface="Amasis MT Pro Light" panose="02040304050005020304" pitchFamily="18" charset="0"/>
                <a:cs typeface="Readex Pro"/>
                <a:sym typeface="Readex Pro"/>
              </a:rPr>
              <a:t>or </a:t>
            </a:r>
            <a:r>
              <a:rPr kumimoji="0" lang="en-US" sz="3200" b="1" i="0" u="none" strike="noStrike" kern="0" cap="none" spc="0" normalizeH="0" baseline="0" noProof="0" dirty="0">
                <a:ln>
                  <a:noFill/>
                </a:ln>
                <a:solidFill>
                  <a:srgbClr val="FFFFFF"/>
                </a:solidFill>
                <a:effectLst/>
                <a:uLnTx/>
                <a:uFillTx/>
                <a:latin typeface="Amasis MT Pro Light" panose="02040304050005020304" pitchFamily="18" charset="0"/>
                <a:cs typeface="Readex Pro"/>
                <a:sym typeface="Readex Pro"/>
              </a:rPr>
              <a:t>caught</a:t>
            </a:r>
            <a:r>
              <a:rPr kumimoji="0" lang="en-US" sz="3200" i="0" u="none" strike="noStrike" kern="0" cap="none" spc="0" normalizeH="0" baseline="0" noProof="0" dirty="0">
                <a:ln>
                  <a:noFill/>
                </a:ln>
                <a:solidFill>
                  <a:srgbClr val="FFFFFF"/>
                </a:solidFill>
                <a:effectLst/>
                <a:uLnTx/>
                <a:uFillTx/>
                <a:latin typeface="Amasis MT Pro Light" panose="02040304050005020304" pitchFamily="18" charset="0"/>
                <a:cs typeface="Readex Pro"/>
                <a:sym typeface="Readex Pro"/>
              </a:rPr>
              <a:t> by humans (Woodroffe et al. 2005)</a:t>
            </a:r>
            <a:endParaRPr lang="en-ZA" sz="3200" dirty="0">
              <a:latin typeface="Amasis MT Pro Light" panose="02040304050005020304" pitchFamily="18" charset="0"/>
            </a:endParaRPr>
          </a:p>
        </p:txBody>
      </p:sp>
      <p:pic>
        <p:nvPicPr>
          <p:cNvPr id="4" name="Picture 3" descr="A lizard biting a deer&#10;&#10;Description automatically generated">
            <a:extLst>
              <a:ext uri="{FF2B5EF4-FFF2-40B4-BE49-F238E27FC236}">
                <a16:creationId xmlns:a16="http://schemas.microsoft.com/office/drawing/2014/main" id="{7EA7E5A5-FBF0-32C5-0523-822CC13DDFAA}"/>
              </a:ext>
            </a:extLst>
          </p:cNvPr>
          <p:cNvPicPr>
            <a:picLocks noChangeAspect="1"/>
          </p:cNvPicPr>
          <p:nvPr/>
        </p:nvPicPr>
        <p:blipFill>
          <a:blip r:embed="rId3"/>
          <a:stretch>
            <a:fillRect/>
          </a:stretch>
        </p:blipFill>
        <p:spPr>
          <a:xfrm>
            <a:off x="152400" y="3430960"/>
            <a:ext cx="4660058" cy="3657600"/>
          </a:xfrm>
          <a:prstGeom prst="rect">
            <a:avLst/>
          </a:prstGeom>
        </p:spPr>
      </p:pic>
      <p:pic>
        <p:nvPicPr>
          <p:cNvPr id="5" name="Picture 4" descr="A monkey eating leaves in a forest&#10;&#10;Description automatically generated">
            <a:extLst>
              <a:ext uri="{FF2B5EF4-FFF2-40B4-BE49-F238E27FC236}">
                <a16:creationId xmlns:a16="http://schemas.microsoft.com/office/drawing/2014/main" id="{305BECF4-B7C8-F143-5FC1-EF6F8CD1FE83}"/>
              </a:ext>
            </a:extLst>
          </p:cNvPr>
          <p:cNvPicPr>
            <a:picLocks noChangeAspect="1"/>
          </p:cNvPicPr>
          <p:nvPr/>
        </p:nvPicPr>
        <p:blipFill rotWithShape="1">
          <a:blip r:embed="rId4"/>
          <a:srcRect r="16139"/>
          <a:stretch/>
        </p:blipFill>
        <p:spPr>
          <a:xfrm>
            <a:off x="4888658" y="3430960"/>
            <a:ext cx="4615357" cy="3657600"/>
          </a:xfrm>
          <a:prstGeom prst="rect">
            <a:avLst/>
          </a:prstGeom>
        </p:spPr>
      </p:pic>
      <p:pic>
        <p:nvPicPr>
          <p:cNvPr id="6" name="Picture 2" descr="FISH FACTS: What is shark depredation? - Fishing World Australia">
            <a:extLst>
              <a:ext uri="{FF2B5EF4-FFF2-40B4-BE49-F238E27FC236}">
                <a16:creationId xmlns:a16="http://schemas.microsoft.com/office/drawing/2014/main" id="{C0408E0B-DE86-43F5-09C2-E3971D0FAA9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0276" t="36137" r="10463" b="12878"/>
          <a:stretch/>
        </p:blipFill>
        <p:spPr bwMode="auto">
          <a:xfrm>
            <a:off x="204234" y="7201919"/>
            <a:ext cx="6488184" cy="309218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5DAD4D33-A3B7-7C79-4B54-63178F200D26}"/>
              </a:ext>
            </a:extLst>
          </p:cNvPr>
          <p:cNvPicPr>
            <a:picLocks noChangeAspect="1"/>
          </p:cNvPicPr>
          <p:nvPr/>
        </p:nvPicPr>
        <p:blipFill rotWithShape="1">
          <a:blip r:embed="rId6"/>
          <a:srcRect r="14771"/>
          <a:stretch/>
        </p:blipFill>
        <p:spPr>
          <a:xfrm>
            <a:off x="9580215" y="3430960"/>
            <a:ext cx="4211985" cy="3657600"/>
          </a:xfrm>
          <a:prstGeom prst="rect">
            <a:avLst/>
          </a:prstGeom>
        </p:spPr>
      </p:pic>
      <p:pic>
        <p:nvPicPr>
          <p:cNvPr id="8" name="Picture 7">
            <a:extLst>
              <a:ext uri="{FF2B5EF4-FFF2-40B4-BE49-F238E27FC236}">
                <a16:creationId xmlns:a16="http://schemas.microsoft.com/office/drawing/2014/main" id="{0345F296-B96C-A992-2830-4C44C9428E96}"/>
              </a:ext>
            </a:extLst>
          </p:cNvPr>
          <p:cNvPicPr>
            <a:picLocks noChangeAspect="1"/>
          </p:cNvPicPr>
          <p:nvPr/>
        </p:nvPicPr>
        <p:blipFill>
          <a:blip r:embed="rId7"/>
          <a:stretch>
            <a:fillRect/>
          </a:stretch>
        </p:blipFill>
        <p:spPr>
          <a:xfrm>
            <a:off x="6858000" y="7201919"/>
            <a:ext cx="3810000" cy="3054864"/>
          </a:xfrm>
          <a:prstGeom prst="rect">
            <a:avLst/>
          </a:prstGeom>
        </p:spPr>
      </p:pic>
      <p:pic>
        <p:nvPicPr>
          <p:cNvPr id="9" name="Picture 8" descr="A fish caught on a fishing line&#10;&#10;AI-generated content may be incorrect.">
            <a:extLst>
              <a:ext uri="{FF2B5EF4-FFF2-40B4-BE49-F238E27FC236}">
                <a16:creationId xmlns:a16="http://schemas.microsoft.com/office/drawing/2014/main" id="{21BD391F-C9C5-2EC1-BD73-6ED75DA8A5CC}"/>
              </a:ext>
            </a:extLst>
          </p:cNvPr>
          <p:cNvPicPr>
            <a:picLocks noChangeAspect="1"/>
          </p:cNvPicPr>
          <p:nvPr/>
        </p:nvPicPr>
        <p:blipFill>
          <a:blip r:embed="rId8"/>
          <a:srcRect l="18748" r="6260"/>
          <a:stretch>
            <a:fillRect/>
          </a:stretch>
        </p:blipFill>
        <p:spPr>
          <a:xfrm>
            <a:off x="10744200" y="7201919"/>
            <a:ext cx="3048000" cy="3048295"/>
          </a:xfrm>
          <a:prstGeom prst="rect">
            <a:avLst/>
          </a:prstGeom>
        </p:spPr>
      </p:pic>
      <p:pic>
        <p:nvPicPr>
          <p:cNvPr id="11" name="Picture 10" descr="A person holding a fish&#10;&#10;AI-generated content may be incorrect.">
            <a:extLst>
              <a:ext uri="{FF2B5EF4-FFF2-40B4-BE49-F238E27FC236}">
                <a16:creationId xmlns:a16="http://schemas.microsoft.com/office/drawing/2014/main" id="{16330CAB-9D1A-DDFB-80A2-2DB305651E7F}"/>
              </a:ext>
            </a:extLst>
          </p:cNvPr>
          <p:cNvPicPr>
            <a:picLocks noChangeAspect="1"/>
          </p:cNvPicPr>
          <p:nvPr/>
        </p:nvPicPr>
        <p:blipFill>
          <a:blip r:embed="rId9">
            <a:extLst>
              <a:ext uri="{28A0092B-C50C-407E-A947-70E740481C1C}">
                <a14:useLocalDpi xmlns:a14="http://schemas.microsoft.com/office/drawing/2010/main" val="0"/>
              </a:ext>
            </a:extLst>
          </a:blip>
          <a:srcRect r="38648"/>
          <a:stretch>
            <a:fillRect/>
          </a:stretch>
        </p:blipFill>
        <p:spPr>
          <a:xfrm>
            <a:off x="13868400" y="3430960"/>
            <a:ext cx="4211984" cy="6886008"/>
          </a:xfrm>
          <a:prstGeom prst="rect">
            <a:avLst/>
          </a:prstGeom>
        </p:spPr>
      </p:pic>
    </p:spTree>
    <p:extLst>
      <p:ext uri="{BB962C8B-B14F-4D97-AF65-F5344CB8AC3E}">
        <p14:creationId xmlns:p14="http://schemas.microsoft.com/office/powerpoint/2010/main" val="14689408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50A30"/>
        </a:solidFill>
        <a:effectLst/>
      </p:bgPr>
    </p:bg>
    <p:spTree>
      <p:nvGrpSpPr>
        <p:cNvPr id="1" name="">
          <a:extLst>
            <a:ext uri="{FF2B5EF4-FFF2-40B4-BE49-F238E27FC236}">
              <a16:creationId xmlns:a16="http://schemas.microsoft.com/office/drawing/2014/main" id="{7EAF67F9-DD30-1444-6CFB-1847C7849840}"/>
            </a:ext>
          </a:extLst>
        </p:cNvPr>
        <p:cNvGrpSpPr/>
        <p:nvPr/>
      </p:nvGrpSpPr>
      <p:grpSpPr>
        <a:xfrm>
          <a:off x="0" y="0"/>
          <a:ext cx="0" cy="0"/>
          <a:chOff x="0" y="0"/>
          <a:chExt cx="0" cy="0"/>
        </a:xfrm>
      </p:grpSpPr>
      <p:sp>
        <p:nvSpPr>
          <p:cNvPr id="20" name="TextBox 19">
            <a:extLst>
              <a:ext uri="{FF2B5EF4-FFF2-40B4-BE49-F238E27FC236}">
                <a16:creationId xmlns:a16="http://schemas.microsoft.com/office/drawing/2014/main" id="{409615CE-82BF-727E-E078-5B7D9276DEB4}"/>
              </a:ext>
            </a:extLst>
          </p:cNvPr>
          <p:cNvSpPr txBox="1"/>
          <p:nvPr/>
        </p:nvSpPr>
        <p:spPr>
          <a:xfrm>
            <a:off x="255794" y="266700"/>
            <a:ext cx="17651206" cy="830997"/>
          </a:xfrm>
          <a:prstGeom prst="rect">
            <a:avLst/>
          </a:prstGeom>
          <a:noFill/>
          <a:ln w="28575">
            <a:solidFill>
              <a:schemeClr val="tx2">
                <a:lumMod val="20000"/>
                <a:lumOff val="80000"/>
              </a:schemeClr>
            </a:solidFill>
          </a:ln>
        </p:spPr>
        <p:txBody>
          <a:bodyPr wrap="square" rtlCol="0">
            <a:spAutoFit/>
          </a:bodyPr>
          <a:lstStyle/>
          <a:p>
            <a:pPr algn="ctr"/>
            <a:r>
              <a:rPr lang="en-ZA" sz="4800" dirty="0">
                <a:solidFill>
                  <a:schemeClr val="bg1"/>
                </a:solidFill>
                <a:latin typeface="Amasis MT Pro Light" panose="02040304050005020304" pitchFamily="18" charset="0"/>
              </a:rPr>
              <a:t>IMPACTS OF ARTIFICIAL FOOD SUBSIDIES ON WILDLIFE </a:t>
            </a:r>
          </a:p>
        </p:txBody>
      </p:sp>
      <p:sp>
        <p:nvSpPr>
          <p:cNvPr id="2" name="TextBox 1">
            <a:extLst>
              <a:ext uri="{FF2B5EF4-FFF2-40B4-BE49-F238E27FC236}">
                <a16:creationId xmlns:a16="http://schemas.microsoft.com/office/drawing/2014/main" id="{D22E35C1-161B-D349-A58C-6628B05D2F0D}"/>
              </a:ext>
            </a:extLst>
          </p:cNvPr>
          <p:cNvSpPr txBox="1"/>
          <p:nvPr/>
        </p:nvSpPr>
        <p:spPr>
          <a:xfrm>
            <a:off x="2895600" y="1273772"/>
            <a:ext cx="4191000" cy="707886"/>
          </a:xfrm>
          <a:prstGeom prst="rect">
            <a:avLst/>
          </a:prstGeom>
          <a:noFill/>
        </p:spPr>
        <p:txBody>
          <a:bodyPr wrap="square" rtlCol="0">
            <a:spAutoFit/>
          </a:bodyPr>
          <a:lstStyle/>
          <a:p>
            <a:r>
              <a:rPr lang="en-ZA" sz="4000" dirty="0">
                <a:solidFill>
                  <a:schemeClr val="bg1"/>
                </a:solidFill>
                <a:latin typeface="Amasis MT Pro Light" panose="02040304050005020304" pitchFamily="18" charset="0"/>
              </a:rPr>
              <a:t>ECOLOGICAL</a:t>
            </a:r>
          </a:p>
        </p:txBody>
      </p:sp>
      <p:sp>
        <p:nvSpPr>
          <p:cNvPr id="3" name="TextBox 2">
            <a:extLst>
              <a:ext uri="{FF2B5EF4-FFF2-40B4-BE49-F238E27FC236}">
                <a16:creationId xmlns:a16="http://schemas.microsoft.com/office/drawing/2014/main" id="{F2CA6649-A805-B9A6-7AEF-CCF492931E15}"/>
              </a:ext>
            </a:extLst>
          </p:cNvPr>
          <p:cNvSpPr txBox="1"/>
          <p:nvPr/>
        </p:nvSpPr>
        <p:spPr>
          <a:xfrm>
            <a:off x="8298512" y="1273772"/>
            <a:ext cx="4876798" cy="707886"/>
          </a:xfrm>
          <a:prstGeom prst="rect">
            <a:avLst/>
          </a:prstGeom>
          <a:noFill/>
        </p:spPr>
        <p:txBody>
          <a:bodyPr wrap="square" rtlCol="0">
            <a:spAutoFit/>
          </a:bodyPr>
          <a:lstStyle/>
          <a:p>
            <a:r>
              <a:rPr lang="en-ZA" sz="4000" dirty="0">
                <a:solidFill>
                  <a:schemeClr val="bg1"/>
                </a:solidFill>
                <a:latin typeface="Amasis MT Pro Light" panose="02040304050005020304" pitchFamily="18" charset="0"/>
              </a:rPr>
              <a:t>SOCIO-ECONOMIC</a:t>
            </a:r>
          </a:p>
        </p:txBody>
      </p:sp>
      <p:pic>
        <p:nvPicPr>
          <p:cNvPr id="4" name="Picture 3">
            <a:extLst>
              <a:ext uri="{FF2B5EF4-FFF2-40B4-BE49-F238E27FC236}">
                <a16:creationId xmlns:a16="http://schemas.microsoft.com/office/drawing/2014/main" id="{F94B1EB2-7832-ADED-9D05-04AA94E5991C}"/>
              </a:ext>
            </a:extLst>
          </p:cNvPr>
          <p:cNvPicPr>
            <a:picLocks noChangeAspect="1"/>
          </p:cNvPicPr>
          <p:nvPr/>
        </p:nvPicPr>
        <p:blipFill rotWithShape="1">
          <a:blip r:embed="rId3"/>
          <a:srcRect l="7141" t="-6616" r="-7141" b="28658"/>
          <a:stretch/>
        </p:blipFill>
        <p:spPr>
          <a:xfrm>
            <a:off x="4220338" y="2384866"/>
            <a:ext cx="3958958" cy="3046624"/>
          </a:xfrm>
          <a:prstGeom prst="rect">
            <a:avLst/>
          </a:prstGeom>
        </p:spPr>
      </p:pic>
      <p:pic>
        <p:nvPicPr>
          <p:cNvPr id="5" name="Picture 4">
            <a:extLst>
              <a:ext uri="{FF2B5EF4-FFF2-40B4-BE49-F238E27FC236}">
                <a16:creationId xmlns:a16="http://schemas.microsoft.com/office/drawing/2014/main" id="{E8E10FB7-A52F-3967-0F7F-55F1689AF9A8}"/>
              </a:ext>
            </a:extLst>
          </p:cNvPr>
          <p:cNvPicPr>
            <a:picLocks noChangeAspect="1"/>
          </p:cNvPicPr>
          <p:nvPr/>
        </p:nvPicPr>
        <p:blipFill rotWithShape="1">
          <a:blip r:embed="rId4"/>
          <a:srcRect l="11568" r="23797"/>
          <a:stretch>
            <a:fillRect/>
          </a:stretch>
        </p:blipFill>
        <p:spPr>
          <a:xfrm>
            <a:off x="704802" y="2563427"/>
            <a:ext cx="3039381" cy="2868063"/>
          </a:xfrm>
          <a:prstGeom prst="rect">
            <a:avLst/>
          </a:prstGeom>
        </p:spPr>
      </p:pic>
      <p:pic>
        <p:nvPicPr>
          <p:cNvPr id="7" name="Picture 6">
            <a:extLst>
              <a:ext uri="{FF2B5EF4-FFF2-40B4-BE49-F238E27FC236}">
                <a16:creationId xmlns:a16="http://schemas.microsoft.com/office/drawing/2014/main" id="{75C2DF9E-D376-39E3-01FF-E4DE896D430A}"/>
              </a:ext>
            </a:extLst>
          </p:cNvPr>
          <p:cNvPicPr>
            <a:picLocks noChangeAspect="1"/>
          </p:cNvPicPr>
          <p:nvPr/>
        </p:nvPicPr>
        <p:blipFill rotWithShape="1">
          <a:blip r:embed="rId5"/>
          <a:srcRect l="3770" t="16802" r="21770" b="7025"/>
          <a:stretch>
            <a:fillRect/>
          </a:stretch>
        </p:blipFill>
        <p:spPr>
          <a:xfrm>
            <a:off x="4368545" y="6235679"/>
            <a:ext cx="3758842" cy="2857321"/>
          </a:xfrm>
          <a:prstGeom prst="rect">
            <a:avLst/>
          </a:prstGeom>
        </p:spPr>
      </p:pic>
      <p:pic>
        <p:nvPicPr>
          <p:cNvPr id="1028" name="Picture 4" descr="What Do Mice And Rats Eat? Here's Everything You Need To Know">
            <a:extLst>
              <a:ext uri="{FF2B5EF4-FFF2-40B4-BE49-F238E27FC236}">
                <a16:creationId xmlns:a16="http://schemas.microsoft.com/office/drawing/2014/main" id="{F4BC6D7C-0185-2516-47A8-542E22FD7CE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2856" r="5478"/>
          <a:stretch>
            <a:fillRect/>
          </a:stretch>
        </p:blipFill>
        <p:spPr bwMode="auto">
          <a:xfrm>
            <a:off x="704802" y="6235679"/>
            <a:ext cx="3268268" cy="285732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0A268A54-BEB0-0341-794B-0E5DA33E9E9D}"/>
              </a:ext>
            </a:extLst>
          </p:cNvPr>
          <p:cNvPicPr>
            <a:picLocks noChangeAspect="1"/>
          </p:cNvPicPr>
          <p:nvPr/>
        </p:nvPicPr>
        <p:blipFill rotWithShape="1">
          <a:blip r:embed="rId7"/>
          <a:srcRect t="4345"/>
          <a:stretch/>
        </p:blipFill>
        <p:spPr>
          <a:xfrm>
            <a:off x="8716754" y="2647982"/>
            <a:ext cx="3856246" cy="2766537"/>
          </a:xfrm>
          <a:prstGeom prst="rect">
            <a:avLst/>
          </a:prstGeom>
        </p:spPr>
      </p:pic>
      <p:pic>
        <p:nvPicPr>
          <p:cNvPr id="9" name="Picture 2" descr="FISH FACTS: What is shark depredation? - Fishing World Australia">
            <a:extLst>
              <a:ext uri="{FF2B5EF4-FFF2-40B4-BE49-F238E27FC236}">
                <a16:creationId xmlns:a16="http://schemas.microsoft.com/office/drawing/2014/main" id="{4D82C5C6-5B0C-9D28-EDDE-AD48089CDFE6}"/>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0276" t="36137" r="14479" b="12878"/>
          <a:stretch>
            <a:fillRect/>
          </a:stretch>
        </p:blipFill>
        <p:spPr bwMode="auto">
          <a:xfrm>
            <a:off x="8665398" y="6235679"/>
            <a:ext cx="3958958" cy="203741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DB0D596-1A37-CE74-DA51-63765E68C3C3}"/>
              </a:ext>
            </a:extLst>
          </p:cNvPr>
          <p:cNvSpPr txBox="1"/>
          <p:nvPr/>
        </p:nvSpPr>
        <p:spPr>
          <a:xfrm>
            <a:off x="13502956" y="1273772"/>
            <a:ext cx="4876798" cy="707886"/>
          </a:xfrm>
          <a:prstGeom prst="rect">
            <a:avLst/>
          </a:prstGeom>
          <a:noFill/>
        </p:spPr>
        <p:txBody>
          <a:bodyPr wrap="square" rtlCol="0">
            <a:spAutoFit/>
          </a:bodyPr>
          <a:lstStyle/>
          <a:p>
            <a:r>
              <a:rPr lang="en-ZA" sz="4000" dirty="0">
                <a:solidFill>
                  <a:schemeClr val="bg1"/>
                </a:solidFill>
                <a:latin typeface="Amasis MT Pro Light" panose="02040304050005020304" pitchFamily="18" charset="0"/>
              </a:rPr>
              <a:t>CONSERVATION</a:t>
            </a:r>
          </a:p>
        </p:txBody>
      </p:sp>
      <p:pic>
        <p:nvPicPr>
          <p:cNvPr id="11" name="Picture 10">
            <a:extLst>
              <a:ext uri="{FF2B5EF4-FFF2-40B4-BE49-F238E27FC236}">
                <a16:creationId xmlns:a16="http://schemas.microsoft.com/office/drawing/2014/main" id="{7CEA3AEB-526A-A828-CDEB-F72C967CB6D9}"/>
              </a:ext>
            </a:extLst>
          </p:cNvPr>
          <p:cNvPicPr>
            <a:picLocks noChangeAspect="1"/>
          </p:cNvPicPr>
          <p:nvPr/>
        </p:nvPicPr>
        <p:blipFill>
          <a:blip r:embed="rId9"/>
          <a:stretch>
            <a:fillRect/>
          </a:stretch>
        </p:blipFill>
        <p:spPr>
          <a:xfrm>
            <a:off x="13244801" y="2691173"/>
            <a:ext cx="4128799" cy="2723346"/>
          </a:xfrm>
          <a:prstGeom prst="rect">
            <a:avLst/>
          </a:prstGeom>
        </p:spPr>
      </p:pic>
      <p:pic>
        <p:nvPicPr>
          <p:cNvPr id="13" name="Picture 12">
            <a:extLst>
              <a:ext uri="{FF2B5EF4-FFF2-40B4-BE49-F238E27FC236}">
                <a16:creationId xmlns:a16="http://schemas.microsoft.com/office/drawing/2014/main" id="{F41795AC-9341-5197-ECDF-01E3E4B664AA}"/>
              </a:ext>
            </a:extLst>
          </p:cNvPr>
          <p:cNvPicPr>
            <a:picLocks noChangeAspect="1"/>
          </p:cNvPicPr>
          <p:nvPr/>
        </p:nvPicPr>
        <p:blipFill>
          <a:blip r:embed="rId10"/>
          <a:srcRect l="10482" t="20607" r="25244" b="21667"/>
          <a:stretch>
            <a:fillRect/>
          </a:stretch>
        </p:blipFill>
        <p:spPr>
          <a:xfrm>
            <a:off x="13289282" y="6366622"/>
            <a:ext cx="4042962" cy="2723346"/>
          </a:xfrm>
          <a:prstGeom prst="rect">
            <a:avLst/>
          </a:prstGeom>
        </p:spPr>
      </p:pic>
    </p:spTree>
    <p:extLst>
      <p:ext uri="{BB962C8B-B14F-4D97-AF65-F5344CB8AC3E}">
        <p14:creationId xmlns:p14="http://schemas.microsoft.com/office/powerpoint/2010/main" val="2706550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50A30"/>
        </a:solidFill>
        <a:effectLst/>
      </p:bgPr>
    </p:bg>
    <p:spTree>
      <p:nvGrpSpPr>
        <p:cNvPr id="1" name="">
          <a:extLst>
            <a:ext uri="{FF2B5EF4-FFF2-40B4-BE49-F238E27FC236}">
              <a16:creationId xmlns:a16="http://schemas.microsoft.com/office/drawing/2014/main" id="{F651FECA-7DBF-0B29-B135-DDBDDB6C4E7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928718D7-EBCA-7CAB-6161-C7BB2CA83DD7}"/>
              </a:ext>
            </a:extLst>
          </p:cNvPr>
          <p:cNvSpPr txBox="1"/>
          <p:nvPr/>
        </p:nvSpPr>
        <p:spPr>
          <a:xfrm>
            <a:off x="228600" y="266700"/>
            <a:ext cx="17651206" cy="830997"/>
          </a:xfrm>
          <a:prstGeom prst="rect">
            <a:avLst/>
          </a:prstGeom>
          <a:noFill/>
          <a:ln w="28575">
            <a:solidFill>
              <a:schemeClr val="tx2">
                <a:lumMod val="20000"/>
                <a:lumOff val="80000"/>
              </a:schemeClr>
            </a:solidFill>
          </a:ln>
        </p:spPr>
        <p:txBody>
          <a:bodyPr wrap="square" rtlCol="0">
            <a:spAutoFit/>
          </a:bodyPr>
          <a:lstStyle/>
          <a:p>
            <a:pPr algn="ctr"/>
            <a:r>
              <a:rPr lang="en-ZA" sz="4800" dirty="0">
                <a:solidFill>
                  <a:schemeClr val="bg1"/>
                </a:solidFill>
                <a:latin typeface="Amasis MT Pro Light" panose="02040304050005020304" pitchFamily="18" charset="0"/>
              </a:rPr>
              <a:t>DEPREDATION IN THE MARINE ENVIRONMENT </a:t>
            </a:r>
          </a:p>
        </p:txBody>
      </p:sp>
      <p:pic>
        <p:nvPicPr>
          <p:cNvPr id="13" name="Picture 2" descr="FISH FACTS: What is shark depredation? - Fishing World Australia">
            <a:extLst>
              <a:ext uri="{FF2B5EF4-FFF2-40B4-BE49-F238E27FC236}">
                <a16:creationId xmlns:a16="http://schemas.microsoft.com/office/drawing/2014/main" id="{CC7249DE-C0F7-77C8-E838-E527C5C986E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276" t="36137" r="10463" b="12878"/>
          <a:stretch/>
        </p:blipFill>
        <p:spPr bwMode="auto">
          <a:xfrm>
            <a:off x="9853246" y="4937546"/>
            <a:ext cx="7658718" cy="374171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2FDC788-C1B2-B29B-EDF7-1851B1BCE66E}"/>
              </a:ext>
            </a:extLst>
          </p:cNvPr>
          <p:cNvPicPr>
            <a:picLocks noChangeAspect="1"/>
          </p:cNvPicPr>
          <p:nvPr/>
        </p:nvPicPr>
        <p:blipFill>
          <a:blip r:embed="rId4">
            <a:extLst>
              <a:ext uri="{28A0092B-C50C-407E-A947-70E740481C1C}">
                <a14:useLocalDpi xmlns:a14="http://schemas.microsoft.com/office/drawing/2010/main" val="0"/>
              </a:ext>
            </a:extLst>
          </a:blip>
          <a:srcRect l="26288" t="24814" r="12556" b="20304"/>
          <a:stretch>
            <a:fillRect/>
          </a:stretch>
        </p:blipFill>
        <p:spPr>
          <a:xfrm>
            <a:off x="12888944" y="1581358"/>
            <a:ext cx="5324636" cy="2919392"/>
          </a:xfrm>
          <a:prstGeom prst="rect">
            <a:avLst/>
          </a:prstGeom>
        </p:spPr>
      </p:pic>
      <p:pic>
        <p:nvPicPr>
          <p:cNvPr id="4" name="Picture 3" descr="Scientists make alarming discovery after analyzing stomachs of marine  predators over 3 decades">
            <a:extLst>
              <a:ext uri="{FF2B5EF4-FFF2-40B4-BE49-F238E27FC236}">
                <a16:creationId xmlns:a16="http://schemas.microsoft.com/office/drawing/2014/main" id="{ED01DFDB-E775-38D8-BA6A-3C40B4CE3C75}"/>
              </a:ext>
            </a:extLst>
          </p:cNvPr>
          <p:cNvPicPr>
            <a:picLocks noChangeAspect="1"/>
          </p:cNvPicPr>
          <p:nvPr/>
        </p:nvPicPr>
        <p:blipFill>
          <a:blip r:embed="rId5"/>
          <a:srcRect t="15532" r="3846" b="8754"/>
          <a:stretch>
            <a:fillRect/>
          </a:stretch>
        </p:blipFill>
        <p:spPr>
          <a:xfrm>
            <a:off x="914400" y="4899759"/>
            <a:ext cx="8447632" cy="3741719"/>
          </a:xfrm>
          <a:prstGeom prst="rect">
            <a:avLst/>
          </a:prstGeom>
        </p:spPr>
      </p:pic>
      <p:pic>
        <p:nvPicPr>
          <p:cNvPr id="8" name="Picture 7">
            <a:extLst>
              <a:ext uri="{FF2B5EF4-FFF2-40B4-BE49-F238E27FC236}">
                <a16:creationId xmlns:a16="http://schemas.microsoft.com/office/drawing/2014/main" id="{FDC1FBE5-0FB6-62F2-98ED-5C62A3B02427}"/>
              </a:ext>
            </a:extLst>
          </p:cNvPr>
          <p:cNvPicPr>
            <a:picLocks noChangeAspect="1"/>
          </p:cNvPicPr>
          <p:nvPr/>
        </p:nvPicPr>
        <p:blipFill>
          <a:blip r:embed="rId6" cstate="print">
            <a:extLst>
              <a:ext uri="{28A0092B-C50C-407E-A947-70E740481C1C}">
                <a14:useLocalDpi xmlns:a14="http://schemas.microsoft.com/office/drawing/2010/main" val="0"/>
              </a:ext>
            </a:extLst>
          </a:blip>
          <a:srcRect l="9465" t="32223" r="8971" b="11481"/>
          <a:stretch>
            <a:fillRect/>
          </a:stretch>
        </p:blipFill>
        <p:spPr>
          <a:xfrm>
            <a:off x="402023" y="1619145"/>
            <a:ext cx="6227377" cy="2868368"/>
          </a:xfrm>
          <a:prstGeom prst="rect">
            <a:avLst/>
          </a:prstGeom>
        </p:spPr>
      </p:pic>
      <p:pic>
        <p:nvPicPr>
          <p:cNvPr id="9" name="Picture 8" descr="Shark Photo Nice Image Background Stock Photo 2506668835 | Shutterstock">
            <a:extLst>
              <a:ext uri="{FF2B5EF4-FFF2-40B4-BE49-F238E27FC236}">
                <a16:creationId xmlns:a16="http://schemas.microsoft.com/office/drawing/2014/main" id="{3BD59B56-CB1B-F42E-F823-314047BED87D}"/>
              </a:ext>
            </a:extLst>
          </p:cNvPr>
          <p:cNvPicPr>
            <a:picLocks noChangeAspect="1"/>
          </p:cNvPicPr>
          <p:nvPr/>
        </p:nvPicPr>
        <p:blipFill>
          <a:blip r:embed="rId7"/>
          <a:srcRect t="9759" b="11619"/>
          <a:stretch>
            <a:fillRect/>
          </a:stretch>
        </p:blipFill>
        <p:spPr>
          <a:xfrm>
            <a:off x="7239000" y="1596285"/>
            <a:ext cx="5181600" cy="2917371"/>
          </a:xfrm>
          <a:prstGeom prst="rect">
            <a:avLst/>
          </a:prstGeom>
        </p:spPr>
      </p:pic>
    </p:spTree>
    <p:extLst>
      <p:ext uri="{BB962C8B-B14F-4D97-AF65-F5344CB8AC3E}">
        <p14:creationId xmlns:p14="http://schemas.microsoft.com/office/powerpoint/2010/main" val="2130537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50A30"/>
        </a:solidFill>
        <a:effectLst/>
      </p:bgPr>
    </p:bg>
    <p:spTree>
      <p:nvGrpSpPr>
        <p:cNvPr id="1" name="">
          <a:extLst>
            <a:ext uri="{FF2B5EF4-FFF2-40B4-BE49-F238E27FC236}">
              <a16:creationId xmlns:a16="http://schemas.microsoft.com/office/drawing/2014/main" id="{4B0486E3-D46B-1537-A1DC-28A11B3C26C4}"/>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19D15665-F50E-0C4F-C78C-3A3E3D9E353E}"/>
              </a:ext>
            </a:extLst>
          </p:cNvPr>
          <p:cNvSpPr txBox="1"/>
          <p:nvPr/>
        </p:nvSpPr>
        <p:spPr>
          <a:xfrm>
            <a:off x="228600" y="39542"/>
            <a:ext cx="17651206" cy="830997"/>
          </a:xfrm>
          <a:prstGeom prst="rect">
            <a:avLst/>
          </a:prstGeom>
          <a:noFill/>
          <a:ln w="28575">
            <a:solidFill>
              <a:schemeClr val="tx2">
                <a:lumMod val="20000"/>
                <a:lumOff val="80000"/>
              </a:schemeClr>
            </a:solidFill>
          </a:ln>
        </p:spPr>
        <p:txBody>
          <a:bodyPr wrap="square" rtlCol="0">
            <a:spAutoFit/>
          </a:bodyPr>
          <a:lstStyle/>
          <a:p>
            <a:pPr algn="ctr"/>
            <a:r>
              <a:rPr lang="en-ZA" sz="4800" dirty="0">
                <a:solidFill>
                  <a:schemeClr val="bg1"/>
                </a:solidFill>
                <a:latin typeface="Amasis MT Pro Light" panose="02040304050005020304" pitchFamily="18" charset="0"/>
              </a:rPr>
              <a:t>GLOBAL CONTEXT OF DEPREDATION</a:t>
            </a:r>
          </a:p>
        </p:txBody>
      </p:sp>
      <p:pic>
        <p:nvPicPr>
          <p:cNvPr id="5" name="Picture 4">
            <a:extLst>
              <a:ext uri="{FF2B5EF4-FFF2-40B4-BE49-F238E27FC236}">
                <a16:creationId xmlns:a16="http://schemas.microsoft.com/office/drawing/2014/main" id="{A65C0D64-B983-D249-D337-36B0FDC81B94}"/>
              </a:ext>
            </a:extLst>
          </p:cNvPr>
          <p:cNvPicPr>
            <a:picLocks noChangeAspect="1"/>
          </p:cNvPicPr>
          <p:nvPr/>
        </p:nvPicPr>
        <p:blipFill>
          <a:blip r:embed="rId3"/>
          <a:srcRect t="9021" b="1791"/>
          <a:stretch>
            <a:fillRect/>
          </a:stretch>
        </p:blipFill>
        <p:spPr>
          <a:xfrm>
            <a:off x="457200" y="1935479"/>
            <a:ext cx="16644319" cy="7995793"/>
          </a:xfrm>
          <a:prstGeom prst="rect">
            <a:avLst/>
          </a:prstGeom>
        </p:spPr>
      </p:pic>
      <p:sp>
        <p:nvSpPr>
          <p:cNvPr id="18" name="TextBox 17">
            <a:extLst>
              <a:ext uri="{FF2B5EF4-FFF2-40B4-BE49-F238E27FC236}">
                <a16:creationId xmlns:a16="http://schemas.microsoft.com/office/drawing/2014/main" id="{B51545BF-5251-907C-B277-3C8BBD464027}"/>
              </a:ext>
            </a:extLst>
          </p:cNvPr>
          <p:cNvSpPr txBox="1"/>
          <p:nvPr/>
        </p:nvSpPr>
        <p:spPr>
          <a:xfrm>
            <a:off x="259079" y="1141399"/>
            <a:ext cx="1664431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rPr>
              <a:t>The number of fisheries depredated, and the species involved, are increasing (Tixier et al. </a:t>
            </a:r>
            <a:r>
              <a:rPr lang="en-US" sz="2800" dirty="0">
                <a:solidFill>
                  <a:prstClr val="white"/>
                </a:solidFill>
                <a:latin typeface="Amasis MT Pro Light" panose="02040304050005020304" pitchFamily="18" charset="0"/>
              </a:rPr>
              <a:t>2020</a:t>
            </a:r>
            <a:r>
              <a:rPr kumimoji="0" lang="en-US" sz="28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rPr>
              <a:t>) </a:t>
            </a:r>
          </a:p>
        </p:txBody>
      </p:sp>
      <p:sp>
        <p:nvSpPr>
          <p:cNvPr id="2" name="Rectangle 1">
            <a:extLst>
              <a:ext uri="{FF2B5EF4-FFF2-40B4-BE49-F238E27FC236}">
                <a16:creationId xmlns:a16="http://schemas.microsoft.com/office/drawing/2014/main" id="{70851B62-8209-B9FE-C835-FE29447D40A4}"/>
              </a:ext>
            </a:extLst>
          </p:cNvPr>
          <p:cNvSpPr/>
          <p:nvPr/>
        </p:nvSpPr>
        <p:spPr>
          <a:xfrm>
            <a:off x="1600200" y="2404162"/>
            <a:ext cx="533400" cy="30093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Rectangle 2">
            <a:extLst>
              <a:ext uri="{FF2B5EF4-FFF2-40B4-BE49-F238E27FC236}">
                <a16:creationId xmlns:a16="http://schemas.microsoft.com/office/drawing/2014/main" id="{4FD94E54-A14F-109B-9999-3A3462F35074}"/>
              </a:ext>
            </a:extLst>
          </p:cNvPr>
          <p:cNvSpPr/>
          <p:nvPr/>
        </p:nvSpPr>
        <p:spPr>
          <a:xfrm>
            <a:off x="9372600" y="2426608"/>
            <a:ext cx="533400" cy="30093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 name="Rectangle 3">
            <a:extLst>
              <a:ext uri="{FF2B5EF4-FFF2-40B4-BE49-F238E27FC236}">
                <a16:creationId xmlns:a16="http://schemas.microsoft.com/office/drawing/2014/main" id="{AE18DECF-77B8-E368-DDF5-B9F9513ADB9E}"/>
              </a:ext>
            </a:extLst>
          </p:cNvPr>
          <p:cNvSpPr/>
          <p:nvPr/>
        </p:nvSpPr>
        <p:spPr>
          <a:xfrm>
            <a:off x="1600200" y="2103224"/>
            <a:ext cx="533400" cy="30093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Rectangle 7">
            <a:extLst>
              <a:ext uri="{FF2B5EF4-FFF2-40B4-BE49-F238E27FC236}">
                <a16:creationId xmlns:a16="http://schemas.microsoft.com/office/drawing/2014/main" id="{E164C17E-B81F-9899-EABE-F2D20E3726E7}"/>
              </a:ext>
            </a:extLst>
          </p:cNvPr>
          <p:cNvSpPr/>
          <p:nvPr/>
        </p:nvSpPr>
        <p:spPr>
          <a:xfrm>
            <a:off x="9173308" y="2033436"/>
            <a:ext cx="732692" cy="3707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3080580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71DF63B-2DF2-954F-498E-6986D0B48153}"/>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C8EEB0F-BA72-49AC-956F-331B60FDE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 y="0"/>
            <a:ext cx="18287543"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7" name="Picture 6" descr="Scientists make alarming discovery after analyzing stomachs of marine  predators over 3 decades">
            <a:extLst>
              <a:ext uri="{FF2B5EF4-FFF2-40B4-BE49-F238E27FC236}">
                <a16:creationId xmlns:a16="http://schemas.microsoft.com/office/drawing/2014/main" id="{9D3E585D-EAED-50DB-14E2-15041076B909}"/>
              </a:ext>
            </a:extLst>
          </p:cNvPr>
          <p:cNvPicPr>
            <a:picLocks noChangeAspect="1"/>
          </p:cNvPicPr>
          <p:nvPr/>
        </p:nvPicPr>
        <p:blipFill>
          <a:blip r:embed="rId3"/>
          <a:srcRect l="3"/>
          <a:stretch>
            <a:fillRect/>
          </a:stretch>
        </p:blipFill>
        <p:spPr>
          <a:xfrm>
            <a:off x="-1828" y="-12"/>
            <a:ext cx="18287542" cy="10287000"/>
          </a:xfrm>
          <a:prstGeom prst="rect">
            <a:avLst/>
          </a:prstGeom>
        </p:spPr>
      </p:pic>
      <p:sp>
        <p:nvSpPr>
          <p:cNvPr id="16" name="Freeform: Shape 15">
            <a:extLst>
              <a:ext uri="{FF2B5EF4-FFF2-40B4-BE49-F238E27FC236}">
                <a16:creationId xmlns:a16="http://schemas.microsoft.com/office/drawing/2014/main" id="{8CC700D5-9809-43F4-89D5-7DBBCB0DCC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627494" y="1936377"/>
            <a:ext cx="6984868" cy="6313099"/>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C7163242-6303-46DC-BAC1-2A204F0613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811740" y="2068231"/>
            <a:ext cx="6500223" cy="6028304"/>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Meiryo"/>
            </a:endParaRPr>
          </a:p>
        </p:txBody>
      </p:sp>
      <p:sp>
        <p:nvSpPr>
          <p:cNvPr id="20" name="Freeform: Shape 19">
            <a:extLst>
              <a:ext uri="{FF2B5EF4-FFF2-40B4-BE49-F238E27FC236}">
                <a16:creationId xmlns:a16="http://schemas.microsoft.com/office/drawing/2014/main" id="{9A5160F0-6244-48E8-9E71-1F51EA90C9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1581075" y="1135426"/>
            <a:ext cx="4265894" cy="3834491"/>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rgbClr val="FFFFFF">
              <a:alpha val="60000"/>
            </a:srgb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Freeform: Shape 21">
            <a:extLst>
              <a:ext uri="{FF2B5EF4-FFF2-40B4-BE49-F238E27FC236}">
                <a16:creationId xmlns:a16="http://schemas.microsoft.com/office/drawing/2014/main" id="{9BDFF5CA-602C-465F-8BC3-59C9963028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1373394" y="942027"/>
            <a:ext cx="4758645" cy="4330708"/>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rgbClr val="FFFFFF">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D289228A-771B-48F6-B5DF-7A63EA324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245973" y="5365363"/>
            <a:ext cx="4028851" cy="3688332"/>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rgbClr val="FFFFFF">
              <a:alpha val="60000"/>
            </a:srgb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Freeform: Shape 25">
            <a:extLst>
              <a:ext uri="{FF2B5EF4-FFF2-40B4-BE49-F238E27FC236}">
                <a16:creationId xmlns:a16="http://schemas.microsoft.com/office/drawing/2014/main" id="{31D5EF21-94C4-481A-BD01-3D29FB305B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971767" y="5231926"/>
            <a:ext cx="4577260" cy="4113045"/>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rgbClr val="FFFFFF">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Shape 27">
            <a:extLst>
              <a:ext uri="{FF2B5EF4-FFF2-40B4-BE49-F238E27FC236}">
                <a16:creationId xmlns:a16="http://schemas.microsoft.com/office/drawing/2014/main" id="{805C4C40-D70E-4C4F-B228-98A0A6132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300000" flipH="1">
            <a:off x="1480836" y="1683063"/>
            <a:ext cx="7362198" cy="6920872"/>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rgbClr val="FFFFFF">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TextBox 8">
            <a:extLst>
              <a:ext uri="{FF2B5EF4-FFF2-40B4-BE49-F238E27FC236}">
                <a16:creationId xmlns:a16="http://schemas.microsoft.com/office/drawing/2014/main" id="{33D89826-D186-F258-9E8F-2ABE92380CC9}"/>
              </a:ext>
            </a:extLst>
          </p:cNvPr>
          <p:cNvSpPr txBox="1"/>
          <p:nvPr/>
        </p:nvSpPr>
        <p:spPr>
          <a:xfrm>
            <a:off x="2273448" y="2808256"/>
            <a:ext cx="5696175" cy="3021174"/>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r>
              <a:rPr lang="en-US" sz="5600" kern="1200">
                <a:solidFill>
                  <a:schemeClr val="tx1">
                    <a:lumMod val="75000"/>
                    <a:lumOff val="25000"/>
                  </a:schemeClr>
                </a:solidFill>
                <a:latin typeface="+mj-lt"/>
                <a:ea typeface="+mj-ea"/>
                <a:cs typeface="+mj-cs"/>
              </a:rPr>
              <a:t>LOCAL CONTEXT OF DEPREDATION : SOUTHERN AFRICA</a:t>
            </a:r>
          </a:p>
        </p:txBody>
      </p:sp>
      <p:pic>
        <p:nvPicPr>
          <p:cNvPr id="8" name="Picture 7">
            <a:extLst>
              <a:ext uri="{FF2B5EF4-FFF2-40B4-BE49-F238E27FC236}">
                <a16:creationId xmlns:a16="http://schemas.microsoft.com/office/drawing/2014/main" id="{B7794015-B968-0C32-1FB1-669EFF7D11EA}"/>
              </a:ext>
            </a:extLst>
          </p:cNvPr>
          <p:cNvPicPr>
            <a:picLocks noChangeAspect="1"/>
          </p:cNvPicPr>
          <p:nvPr/>
        </p:nvPicPr>
        <p:blipFill>
          <a:blip r:embed="rId4" cstate="print">
            <a:extLst>
              <a:ext uri="{28A0092B-C50C-407E-A947-70E740481C1C}">
                <a14:useLocalDpi xmlns:a14="http://schemas.microsoft.com/office/drawing/2010/main" val="0"/>
              </a:ext>
            </a:extLst>
          </a:blip>
          <a:srcRect l="15213" r="12464"/>
          <a:stretch>
            <a:fillRect/>
          </a:stretch>
        </p:blipFill>
        <p:spPr>
          <a:xfrm>
            <a:off x="11782045" y="1233306"/>
            <a:ext cx="3909468" cy="3608238"/>
          </a:xfrm>
          <a:custGeom>
            <a:avLst/>
            <a:gdLst/>
            <a:ahLst/>
            <a:cxnLst/>
            <a:rect l="l" t="t" r="r" b="b"/>
            <a:pathLst>
              <a:path w="2442835" h="2236365">
                <a:moveTo>
                  <a:pt x="1178694" y="0"/>
                </a:moveTo>
                <a:cubicBezTo>
                  <a:pt x="1426542" y="0"/>
                  <a:pt x="1608393" y="124353"/>
                  <a:pt x="1857551" y="314024"/>
                </a:cubicBezTo>
                <a:cubicBezTo>
                  <a:pt x="1885386" y="335216"/>
                  <a:pt x="1913222" y="356156"/>
                  <a:pt x="1940168" y="376379"/>
                </a:cubicBezTo>
                <a:cubicBezTo>
                  <a:pt x="2086213" y="486125"/>
                  <a:pt x="2224133" y="589796"/>
                  <a:pt x="2315923" y="702353"/>
                </a:cubicBezTo>
                <a:cubicBezTo>
                  <a:pt x="2403676" y="809955"/>
                  <a:pt x="2442835" y="917915"/>
                  <a:pt x="2442835" y="1052431"/>
                </a:cubicBezTo>
                <a:cubicBezTo>
                  <a:pt x="2442835" y="1389589"/>
                  <a:pt x="2341663" y="1692735"/>
                  <a:pt x="2157925" y="1906050"/>
                </a:cubicBezTo>
                <a:cubicBezTo>
                  <a:pt x="2068023" y="2010385"/>
                  <a:pt x="1960192" y="2091482"/>
                  <a:pt x="1837422" y="2147045"/>
                </a:cubicBezTo>
                <a:cubicBezTo>
                  <a:pt x="1706420" y="2206285"/>
                  <a:pt x="1558592" y="2236365"/>
                  <a:pt x="1397973" y="2236365"/>
                </a:cubicBezTo>
                <a:cubicBezTo>
                  <a:pt x="1227656" y="2236365"/>
                  <a:pt x="1055033" y="2204038"/>
                  <a:pt x="885082" y="2140253"/>
                </a:cubicBezTo>
                <a:cubicBezTo>
                  <a:pt x="719588" y="2078255"/>
                  <a:pt x="562062" y="1986944"/>
                  <a:pt x="429436" y="1876226"/>
                </a:cubicBezTo>
                <a:cubicBezTo>
                  <a:pt x="294504" y="1763618"/>
                  <a:pt x="188455" y="1635487"/>
                  <a:pt x="114279" y="1495506"/>
                </a:cubicBezTo>
                <a:cubicBezTo>
                  <a:pt x="38477" y="1352411"/>
                  <a:pt x="0" y="1203340"/>
                  <a:pt x="0" y="1052431"/>
                </a:cubicBezTo>
                <a:cubicBezTo>
                  <a:pt x="0" y="900449"/>
                  <a:pt x="61386" y="811692"/>
                  <a:pt x="189137" y="641019"/>
                </a:cubicBezTo>
                <a:cubicBezTo>
                  <a:pt x="219961" y="599856"/>
                  <a:pt x="251833" y="557266"/>
                  <a:pt x="284438" y="510435"/>
                </a:cubicBezTo>
                <a:cubicBezTo>
                  <a:pt x="533598" y="152646"/>
                  <a:pt x="801051" y="0"/>
                  <a:pt x="1178694" y="0"/>
                </a:cubicBezTo>
                <a:close/>
              </a:path>
            </a:pathLst>
          </a:custGeom>
        </p:spPr>
      </p:pic>
      <p:pic>
        <p:nvPicPr>
          <p:cNvPr id="4" name="Picture 2" descr="8+ Thousand Cape Fur Seal Royalty-Free Images, Stock Photos &amp; Pictures |  Shutterstock">
            <a:extLst>
              <a:ext uri="{FF2B5EF4-FFF2-40B4-BE49-F238E27FC236}">
                <a16:creationId xmlns:a16="http://schemas.microsoft.com/office/drawing/2014/main" id="{BD97F5A8-6B89-8466-9391-18693F8CCA6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0032" r="18398" b="2"/>
          <a:stretch>
            <a:fillRect/>
          </a:stretch>
        </p:blipFill>
        <p:spPr bwMode="auto">
          <a:xfrm>
            <a:off x="9364615" y="5512713"/>
            <a:ext cx="3658076" cy="3398884"/>
          </a:xfrm>
          <a:custGeom>
            <a:avLst/>
            <a:gdLst/>
            <a:ahLst/>
            <a:cxnLst/>
            <a:rect l="l" t="t" r="r" b="b"/>
            <a:pathLst>
              <a:path w="2442835" h="2236365">
                <a:moveTo>
                  <a:pt x="1044862" y="0"/>
                </a:moveTo>
                <a:cubicBezTo>
                  <a:pt x="1215179" y="0"/>
                  <a:pt x="1387802" y="32328"/>
                  <a:pt x="1557753" y="96112"/>
                </a:cubicBezTo>
                <a:cubicBezTo>
                  <a:pt x="1723247" y="158111"/>
                  <a:pt x="1880773" y="249422"/>
                  <a:pt x="2013399" y="360139"/>
                </a:cubicBezTo>
                <a:cubicBezTo>
                  <a:pt x="2148332" y="472747"/>
                  <a:pt x="2254380" y="600878"/>
                  <a:pt x="2328556" y="740859"/>
                </a:cubicBezTo>
                <a:cubicBezTo>
                  <a:pt x="2404358" y="883954"/>
                  <a:pt x="2442835" y="1033026"/>
                  <a:pt x="2442835" y="1183934"/>
                </a:cubicBezTo>
                <a:cubicBezTo>
                  <a:pt x="2442835" y="1335916"/>
                  <a:pt x="2381449" y="1424674"/>
                  <a:pt x="2253698" y="1595346"/>
                </a:cubicBezTo>
                <a:cubicBezTo>
                  <a:pt x="2222875" y="1636509"/>
                  <a:pt x="2191002" y="1679100"/>
                  <a:pt x="2158397" y="1725930"/>
                </a:cubicBezTo>
                <a:cubicBezTo>
                  <a:pt x="1909237" y="2083719"/>
                  <a:pt x="1641784" y="2236365"/>
                  <a:pt x="1264141" y="2236365"/>
                </a:cubicBezTo>
                <a:cubicBezTo>
                  <a:pt x="1016293" y="2236365"/>
                  <a:pt x="834443" y="2112012"/>
                  <a:pt x="585284" y="1922342"/>
                </a:cubicBezTo>
                <a:cubicBezTo>
                  <a:pt x="557449" y="1901149"/>
                  <a:pt x="529613" y="1880210"/>
                  <a:pt x="502667" y="1859987"/>
                </a:cubicBezTo>
                <a:cubicBezTo>
                  <a:pt x="356623" y="1750240"/>
                  <a:pt x="218702" y="1646569"/>
                  <a:pt x="126912" y="1534012"/>
                </a:cubicBezTo>
                <a:cubicBezTo>
                  <a:pt x="39159" y="1426410"/>
                  <a:pt x="0" y="1318451"/>
                  <a:pt x="0" y="1183934"/>
                </a:cubicBezTo>
                <a:cubicBezTo>
                  <a:pt x="0" y="846776"/>
                  <a:pt x="101173" y="543630"/>
                  <a:pt x="284911" y="330315"/>
                </a:cubicBezTo>
                <a:cubicBezTo>
                  <a:pt x="374812" y="225981"/>
                  <a:pt x="482643" y="144883"/>
                  <a:pt x="605414" y="89320"/>
                </a:cubicBezTo>
                <a:cubicBezTo>
                  <a:pt x="736415" y="30080"/>
                  <a:pt x="884243" y="0"/>
                  <a:pt x="1044862"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0938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F6180B69-3B1A-F508-2731-2F0CA3C56876}"/>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A8259952-87FE-3768-BB8D-523863522436}"/>
              </a:ext>
            </a:extLst>
          </p:cNvPr>
          <p:cNvSpPr txBox="1"/>
          <p:nvPr/>
        </p:nvSpPr>
        <p:spPr>
          <a:xfrm>
            <a:off x="3886200" y="22334"/>
            <a:ext cx="9677400" cy="1730841"/>
          </a:xfrm>
          <a:prstGeom prst="rect">
            <a:avLst/>
          </a:prstGeom>
        </p:spPr>
        <p:txBody>
          <a:bodyPr vert="horz" lIns="91440" tIns="45720" rIns="91440" bIns="45720" rtlCol="0" anchor="ctr">
            <a:normAutofit/>
          </a:bodyPr>
          <a:lstStyle/>
          <a:p>
            <a:pPr>
              <a:lnSpc>
                <a:spcPct val="90000"/>
              </a:lnSpc>
              <a:spcBef>
                <a:spcPct val="0"/>
              </a:spcBef>
              <a:spcAft>
                <a:spcPts val="600"/>
              </a:spcAft>
            </a:pPr>
            <a:endParaRPr lang="en-US" sz="4400" kern="1200" dirty="0">
              <a:solidFill>
                <a:schemeClr val="bg1"/>
              </a:solidFill>
              <a:latin typeface="Amasis MT Pro Light" panose="02040304050005020304" pitchFamily="18" charset="0"/>
              <a:ea typeface="+mj-ea"/>
              <a:cs typeface="+mj-cs"/>
            </a:endParaRPr>
          </a:p>
        </p:txBody>
      </p:sp>
      <p:pic>
        <p:nvPicPr>
          <p:cNvPr id="2" name="Picture 1" descr="Clever Whales and the Violent Fight for Fish on the Line | Hakai Magazine">
            <a:extLst>
              <a:ext uri="{FF2B5EF4-FFF2-40B4-BE49-F238E27FC236}">
                <a16:creationId xmlns:a16="http://schemas.microsoft.com/office/drawing/2014/main" id="{9E7E9CC6-EDDC-4B43-2AD1-A8A3A2735155}"/>
              </a:ext>
            </a:extLst>
          </p:cNvPr>
          <p:cNvPicPr>
            <a:picLocks noChangeAspect="1"/>
          </p:cNvPicPr>
          <p:nvPr/>
        </p:nvPicPr>
        <p:blipFill>
          <a:blip r:embed="rId3"/>
          <a:stretch>
            <a:fillRect/>
          </a:stretch>
        </p:blipFill>
        <p:spPr>
          <a:xfrm>
            <a:off x="105795" y="1599174"/>
            <a:ext cx="18084567" cy="8687826"/>
          </a:xfrm>
          <a:prstGeom prst="rect">
            <a:avLst/>
          </a:prstGeom>
        </p:spPr>
      </p:pic>
      <p:sp>
        <p:nvSpPr>
          <p:cNvPr id="5" name="TextBox 4">
            <a:extLst>
              <a:ext uri="{FF2B5EF4-FFF2-40B4-BE49-F238E27FC236}">
                <a16:creationId xmlns:a16="http://schemas.microsoft.com/office/drawing/2014/main" id="{F9FE2E49-3013-BD8E-79E1-01AF74420B84}"/>
              </a:ext>
            </a:extLst>
          </p:cNvPr>
          <p:cNvSpPr txBox="1"/>
          <p:nvPr/>
        </p:nvSpPr>
        <p:spPr>
          <a:xfrm>
            <a:off x="822960" y="179899"/>
            <a:ext cx="16793595" cy="830997"/>
          </a:xfrm>
          <a:prstGeom prst="rect">
            <a:avLst/>
          </a:prstGeom>
          <a:noFill/>
          <a:ln w="19050">
            <a:solidFill>
              <a:schemeClr val="bg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4800" i="1" dirty="0">
                <a:solidFill>
                  <a:prstClr val="white"/>
                </a:solidFill>
                <a:latin typeface="Amasis MT Pro Light" panose="02040304050005020304" pitchFamily="18" charset="0"/>
              </a:rPr>
              <a:t>ORCINUS ORCA </a:t>
            </a:r>
            <a:r>
              <a:rPr lang="en-ZA" sz="4800" dirty="0">
                <a:solidFill>
                  <a:prstClr val="white"/>
                </a:solidFill>
                <a:latin typeface="Amasis MT Pro Light" panose="02040304050005020304" pitchFamily="18" charset="0"/>
              </a:rPr>
              <a:t>–FISHERIES INTERACTIONS IN SA </a:t>
            </a:r>
            <a:endParaRPr kumimoji="0" lang="en-ZA" sz="4800" b="0" i="0" u="none" strike="noStrike" kern="1200" cap="none" spc="0" normalizeH="0" baseline="0" noProof="0" dirty="0">
              <a:ln>
                <a:noFill/>
              </a:ln>
              <a:solidFill>
                <a:prstClr val="white"/>
              </a:solidFill>
              <a:effectLst/>
              <a:uLnTx/>
              <a:uFillTx/>
              <a:latin typeface="Amasis MT Pro Light" panose="02040304050005020304" pitchFamily="18" charset="0"/>
              <a:ea typeface="+mn-ea"/>
              <a:cs typeface="+mn-cs"/>
            </a:endParaRPr>
          </a:p>
        </p:txBody>
      </p:sp>
      <p:sp>
        <p:nvSpPr>
          <p:cNvPr id="8" name="Rectangle 7">
            <a:extLst>
              <a:ext uri="{FF2B5EF4-FFF2-40B4-BE49-F238E27FC236}">
                <a16:creationId xmlns:a16="http://schemas.microsoft.com/office/drawing/2014/main" id="{9B2372E5-7490-0D32-4F34-0705BE2B80A7}"/>
              </a:ext>
            </a:extLst>
          </p:cNvPr>
          <p:cNvSpPr/>
          <p:nvPr/>
        </p:nvSpPr>
        <p:spPr>
          <a:xfrm>
            <a:off x="4876799" y="4229100"/>
            <a:ext cx="1295401" cy="457200"/>
          </a:xfrm>
          <a:prstGeom prst="rect">
            <a:avLst/>
          </a:prstGeom>
          <a:solidFill>
            <a:srgbClr val="233E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2949880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C1D32"/>
        </a:solidFill>
        <a:effectLst/>
      </p:bgPr>
    </p:bg>
    <p:spTree>
      <p:nvGrpSpPr>
        <p:cNvPr id="1" name="">
          <a:extLst>
            <a:ext uri="{FF2B5EF4-FFF2-40B4-BE49-F238E27FC236}">
              <a16:creationId xmlns:a16="http://schemas.microsoft.com/office/drawing/2014/main" id="{9413F792-5EBF-AC42-C913-22B1D65AE30D}"/>
            </a:ext>
          </a:extLst>
        </p:cNvPr>
        <p:cNvGrpSpPr/>
        <p:nvPr/>
      </p:nvGrpSpPr>
      <p:grpSpPr>
        <a:xfrm>
          <a:off x="0" y="0"/>
          <a:ext cx="0" cy="0"/>
          <a:chOff x="0" y="0"/>
          <a:chExt cx="0" cy="0"/>
        </a:xfrm>
      </p:grpSpPr>
      <p:sp>
        <p:nvSpPr>
          <p:cNvPr id="16" name="TextBox 15">
            <a:extLst>
              <a:ext uri="{FF2B5EF4-FFF2-40B4-BE49-F238E27FC236}">
                <a16:creationId xmlns:a16="http://schemas.microsoft.com/office/drawing/2014/main" id="{5A63C695-3912-4FB1-5B6F-50DF40C884D4}"/>
              </a:ext>
            </a:extLst>
          </p:cNvPr>
          <p:cNvSpPr txBox="1"/>
          <p:nvPr/>
        </p:nvSpPr>
        <p:spPr>
          <a:xfrm>
            <a:off x="149204" y="179495"/>
            <a:ext cx="8388384" cy="1827751"/>
          </a:xfrm>
          <a:prstGeom prst="rect">
            <a:avLst/>
          </a:prstGeom>
          <a:ln w="19050">
            <a:solidFill>
              <a:schemeClr val="bg1"/>
            </a:solidFill>
          </a:ln>
        </p:spPr>
        <p:txBody>
          <a:bodyPr vert="horz" lIns="91440" tIns="45720" rIns="91440" bIns="45720" rtlCol="0" anchor="ctr">
            <a:normAutofit/>
          </a:bodyPr>
          <a:lstStyle/>
          <a:p>
            <a:pPr>
              <a:lnSpc>
                <a:spcPct val="90000"/>
              </a:lnSpc>
              <a:spcBef>
                <a:spcPct val="0"/>
              </a:spcBef>
              <a:spcAft>
                <a:spcPts val="600"/>
              </a:spcAft>
            </a:pPr>
            <a:r>
              <a:rPr lang="en-US" sz="4800" kern="1200" dirty="0">
                <a:solidFill>
                  <a:schemeClr val="bg1"/>
                </a:solidFill>
                <a:latin typeface="Amasis MT Pro Light" panose="02040304050005020304" pitchFamily="18" charset="0"/>
                <a:ea typeface="+mj-ea"/>
                <a:cs typeface="+mj-cs"/>
              </a:rPr>
              <a:t>KILLER WHALES IN SOUTHERN AFRICA  </a:t>
            </a:r>
          </a:p>
        </p:txBody>
      </p:sp>
      <p:pic>
        <p:nvPicPr>
          <p:cNvPr id="21" name="Picture 20" descr="Clever Whales and the Violent Fight for Fish on the Line | Hakai Magazine">
            <a:extLst>
              <a:ext uri="{FF2B5EF4-FFF2-40B4-BE49-F238E27FC236}">
                <a16:creationId xmlns:a16="http://schemas.microsoft.com/office/drawing/2014/main" id="{BB6CE1E7-EC59-C05E-94EB-98E166D6D200}"/>
              </a:ext>
            </a:extLst>
          </p:cNvPr>
          <p:cNvPicPr>
            <a:picLocks noChangeAspect="1"/>
          </p:cNvPicPr>
          <p:nvPr/>
        </p:nvPicPr>
        <p:blipFill>
          <a:blip r:embed="rId3"/>
          <a:srcRect l="6867" r="19536" b="2"/>
          <a:stretch>
            <a:fillRect/>
          </a:stretch>
        </p:blipFill>
        <p:spPr>
          <a:xfrm>
            <a:off x="13691249" y="2651624"/>
            <a:ext cx="4524460" cy="3335007"/>
          </a:xfrm>
          <a:prstGeom prst="rect">
            <a:avLst/>
          </a:prstGeom>
        </p:spPr>
      </p:pic>
      <p:pic>
        <p:nvPicPr>
          <p:cNvPr id="27" name="Picture 26" descr="Killer whales return to False Bay – bad news for dolphins">
            <a:extLst>
              <a:ext uri="{FF2B5EF4-FFF2-40B4-BE49-F238E27FC236}">
                <a16:creationId xmlns:a16="http://schemas.microsoft.com/office/drawing/2014/main" id="{4F8FD538-26A9-60B7-C1CB-62407404E6A8}"/>
              </a:ext>
            </a:extLst>
          </p:cNvPr>
          <p:cNvPicPr>
            <a:picLocks noChangeAspect="1"/>
          </p:cNvPicPr>
          <p:nvPr/>
        </p:nvPicPr>
        <p:blipFill>
          <a:blip r:embed="rId4"/>
          <a:srcRect l="6663" r="3930" b="-2"/>
          <a:stretch>
            <a:fillRect/>
          </a:stretch>
        </p:blipFill>
        <p:spPr>
          <a:xfrm>
            <a:off x="13783316" y="52020"/>
            <a:ext cx="4504684" cy="2519253"/>
          </a:xfrm>
          <a:prstGeom prst="rect">
            <a:avLst/>
          </a:prstGeom>
        </p:spPr>
      </p:pic>
      <p:sp>
        <p:nvSpPr>
          <p:cNvPr id="29" name="TextBox 28">
            <a:extLst>
              <a:ext uri="{FF2B5EF4-FFF2-40B4-BE49-F238E27FC236}">
                <a16:creationId xmlns:a16="http://schemas.microsoft.com/office/drawing/2014/main" id="{59E0AD68-FE89-C1A1-660A-023E24A690A9}"/>
              </a:ext>
            </a:extLst>
          </p:cNvPr>
          <p:cNvSpPr txBox="1"/>
          <p:nvPr/>
        </p:nvSpPr>
        <p:spPr>
          <a:xfrm>
            <a:off x="304800" y="3066917"/>
            <a:ext cx="7203374" cy="5617307"/>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r>
              <a:rPr lang="en-US" sz="3300" dirty="0">
                <a:solidFill>
                  <a:schemeClr val="bg1"/>
                </a:solidFill>
                <a:latin typeface="Amasis MT Pro Light" panose="02040304050005020304" pitchFamily="18" charset="0"/>
              </a:rPr>
              <a:t>Potential ecotypes </a:t>
            </a:r>
          </a:p>
          <a:p>
            <a:pPr marL="285750" indent="-228600">
              <a:lnSpc>
                <a:spcPct val="90000"/>
              </a:lnSpc>
              <a:spcAft>
                <a:spcPts val="600"/>
              </a:spcAft>
              <a:buFont typeface="Arial" panose="020B0604020202020204" pitchFamily="34" charset="0"/>
              <a:buChar char="•"/>
            </a:pPr>
            <a:r>
              <a:rPr lang="en-US" sz="3300" dirty="0">
                <a:solidFill>
                  <a:schemeClr val="bg1"/>
                </a:solidFill>
                <a:latin typeface="Amasis MT Pro Light" panose="02040304050005020304" pitchFamily="18" charset="0"/>
              </a:rPr>
              <a:t>Populations = coastal and offshore</a:t>
            </a:r>
          </a:p>
          <a:p>
            <a:pPr marL="285750" indent="-228600">
              <a:lnSpc>
                <a:spcPct val="90000"/>
              </a:lnSpc>
              <a:spcAft>
                <a:spcPts val="600"/>
              </a:spcAft>
              <a:buFont typeface="Arial" panose="020B0604020202020204" pitchFamily="34" charset="0"/>
              <a:buChar char="•"/>
            </a:pPr>
            <a:r>
              <a:rPr lang="en-US" sz="3300" dirty="0">
                <a:solidFill>
                  <a:schemeClr val="bg1"/>
                </a:solidFill>
                <a:latin typeface="Amasis MT Pro Light" panose="02040304050005020304" pitchFamily="18" charset="0"/>
              </a:rPr>
              <a:t>Diet – broad but specialization has been observed </a:t>
            </a:r>
          </a:p>
          <a:p>
            <a:pPr marL="57150">
              <a:lnSpc>
                <a:spcPct val="90000"/>
              </a:lnSpc>
              <a:spcAft>
                <a:spcPts val="600"/>
              </a:spcAft>
            </a:pPr>
            <a:endParaRPr lang="en-US" sz="3300" dirty="0">
              <a:solidFill>
                <a:schemeClr val="bg1"/>
              </a:solidFill>
              <a:latin typeface="Amasis MT Pro Light" panose="02040304050005020304" pitchFamily="18" charset="0"/>
            </a:endParaRPr>
          </a:p>
          <a:p>
            <a:pPr marL="285750" indent="-228600">
              <a:lnSpc>
                <a:spcPct val="90000"/>
              </a:lnSpc>
              <a:spcAft>
                <a:spcPts val="600"/>
              </a:spcAft>
              <a:buFont typeface="Arial" panose="020B0604020202020204" pitchFamily="34" charset="0"/>
              <a:buChar char="•"/>
            </a:pPr>
            <a:r>
              <a:rPr lang="en-US" sz="3300" b="1" dirty="0">
                <a:solidFill>
                  <a:schemeClr val="bg1"/>
                </a:solidFill>
                <a:latin typeface="Amasis MT Pro Light" panose="02040304050005020304" pitchFamily="18" charset="0"/>
              </a:rPr>
              <a:t>Knowledge gaps </a:t>
            </a:r>
          </a:p>
          <a:p>
            <a:pPr>
              <a:lnSpc>
                <a:spcPct val="90000"/>
              </a:lnSpc>
              <a:spcAft>
                <a:spcPts val="600"/>
              </a:spcAft>
            </a:pPr>
            <a:r>
              <a:rPr lang="en-US" sz="3300" dirty="0">
                <a:solidFill>
                  <a:schemeClr val="bg1"/>
                </a:solidFill>
                <a:latin typeface="Amasis MT Pro Light" panose="02040304050005020304" pitchFamily="18" charset="0"/>
              </a:rPr>
              <a:t>- Not much known about the ecology and behaviour of killer whales  </a:t>
            </a:r>
          </a:p>
        </p:txBody>
      </p:sp>
      <p:pic>
        <p:nvPicPr>
          <p:cNvPr id="9" name="Picture 8">
            <a:extLst>
              <a:ext uri="{FF2B5EF4-FFF2-40B4-BE49-F238E27FC236}">
                <a16:creationId xmlns:a16="http://schemas.microsoft.com/office/drawing/2014/main" id="{88D5CD5E-1C57-C799-B688-3727B7C8862E}"/>
              </a:ext>
            </a:extLst>
          </p:cNvPr>
          <p:cNvPicPr>
            <a:picLocks noChangeAspect="1"/>
          </p:cNvPicPr>
          <p:nvPr/>
        </p:nvPicPr>
        <p:blipFill>
          <a:blip r:embed="rId5"/>
          <a:srcRect l="17662" r="15173" b="3"/>
          <a:stretch>
            <a:fillRect/>
          </a:stretch>
        </p:blipFill>
        <p:spPr>
          <a:xfrm>
            <a:off x="9053468" y="55206"/>
            <a:ext cx="4524461" cy="3351270"/>
          </a:xfrm>
          <a:prstGeom prst="rect">
            <a:avLst/>
          </a:prstGeom>
        </p:spPr>
      </p:pic>
      <p:pic>
        <p:nvPicPr>
          <p:cNvPr id="4" name="Picture 3">
            <a:extLst>
              <a:ext uri="{FF2B5EF4-FFF2-40B4-BE49-F238E27FC236}">
                <a16:creationId xmlns:a16="http://schemas.microsoft.com/office/drawing/2014/main" id="{2BD2337B-6741-2E67-7795-4168C8BF4DD4}"/>
              </a:ext>
            </a:extLst>
          </p:cNvPr>
          <p:cNvPicPr>
            <a:picLocks noChangeAspect="1"/>
          </p:cNvPicPr>
          <p:nvPr/>
        </p:nvPicPr>
        <p:blipFill>
          <a:blip r:embed="rId6"/>
          <a:srcRect l="6946" r="20701" b="-1"/>
          <a:stretch>
            <a:fillRect/>
          </a:stretch>
        </p:blipFill>
        <p:spPr>
          <a:xfrm>
            <a:off x="9024160" y="7118495"/>
            <a:ext cx="4511015" cy="3101831"/>
          </a:xfrm>
          <a:prstGeom prst="rect">
            <a:avLst/>
          </a:prstGeom>
        </p:spPr>
      </p:pic>
      <p:pic>
        <p:nvPicPr>
          <p:cNvPr id="11" name="Picture 10">
            <a:extLst>
              <a:ext uri="{FF2B5EF4-FFF2-40B4-BE49-F238E27FC236}">
                <a16:creationId xmlns:a16="http://schemas.microsoft.com/office/drawing/2014/main" id="{4540B8BB-104C-2373-AA4A-13C178125571}"/>
              </a:ext>
            </a:extLst>
          </p:cNvPr>
          <p:cNvPicPr>
            <a:picLocks noChangeAspect="1"/>
          </p:cNvPicPr>
          <p:nvPr/>
        </p:nvPicPr>
        <p:blipFill>
          <a:blip r:embed="rId7"/>
          <a:srcRect l="5859" r="21574" b="-1"/>
          <a:stretch>
            <a:fillRect/>
          </a:stretch>
        </p:blipFill>
        <p:spPr>
          <a:xfrm>
            <a:off x="9024160" y="3711570"/>
            <a:ext cx="4524460" cy="3101831"/>
          </a:xfrm>
          <a:prstGeom prst="rect">
            <a:avLst/>
          </a:prstGeom>
        </p:spPr>
      </p:pic>
      <p:pic>
        <p:nvPicPr>
          <p:cNvPr id="25" name="Picture 24">
            <a:extLst>
              <a:ext uri="{FF2B5EF4-FFF2-40B4-BE49-F238E27FC236}">
                <a16:creationId xmlns:a16="http://schemas.microsoft.com/office/drawing/2014/main" id="{E0102CC4-CA36-3BA6-B939-80339F287546}"/>
              </a:ext>
            </a:extLst>
          </p:cNvPr>
          <p:cNvPicPr>
            <a:picLocks noChangeAspect="1"/>
          </p:cNvPicPr>
          <p:nvPr/>
        </p:nvPicPr>
        <p:blipFill>
          <a:blip r:embed="rId8" cstate="print">
            <a:extLst>
              <a:ext uri="{28A0092B-C50C-407E-A947-70E740481C1C}">
                <a14:useLocalDpi xmlns:a14="http://schemas.microsoft.com/office/drawing/2010/main" val="0"/>
              </a:ext>
            </a:extLst>
          </a:blip>
          <a:srcRect r="28539" b="-2"/>
          <a:stretch>
            <a:fillRect/>
          </a:stretch>
        </p:blipFill>
        <p:spPr>
          <a:xfrm rot="5400000">
            <a:off x="13850549" y="5884474"/>
            <a:ext cx="4167019" cy="4504684"/>
          </a:xfrm>
          <a:prstGeom prst="rect">
            <a:avLst/>
          </a:prstGeom>
        </p:spPr>
      </p:pic>
    </p:spTree>
    <p:extLst>
      <p:ext uri="{BB962C8B-B14F-4D97-AF65-F5344CB8AC3E}">
        <p14:creationId xmlns:p14="http://schemas.microsoft.com/office/powerpoint/2010/main" val="3185760399"/>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2013 - 2022 Theme</Template>
  <TotalTime>30714</TotalTime>
  <Words>1625</Words>
  <Application>Microsoft Office PowerPoint</Application>
  <PresentationFormat>Custom</PresentationFormat>
  <Paragraphs>205</Paragraphs>
  <Slides>18</Slides>
  <Notes>18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18</vt:i4>
      </vt:variant>
    </vt:vector>
  </HeadingPairs>
  <TitlesOfParts>
    <vt:vector size="30" baseType="lpstr">
      <vt:lpstr>Arial</vt:lpstr>
      <vt:lpstr>Perpetua Titling MT</vt:lpstr>
      <vt:lpstr>Cambria Math</vt:lpstr>
      <vt:lpstr>Calibri</vt:lpstr>
      <vt:lpstr>Bodoni MT</vt:lpstr>
      <vt:lpstr>Calibri Light</vt:lpstr>
      <vt:lpstr>Wingdings</vt:lpstr>
      <vt:lpstr>Meiryo</vt:lpstr>
      <vt:lpstr>Amasis MT Pro Light</vt:lpstr>
      <vt:lpstr>Aptos</vt:lpstr>
      <vt:lpstr>Symbol</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Illustrative Ocean Presentation</dc:title>
  <dc:creator>lindiwe makapela</dc:creator>
  <cp:lastModifiedBy>Makapela, L, Miss [21206651@sun.ac.za]</cp:lastModifiedBy>
  <cp:revision>111</cp:revision>
  <dcterms:created xsi:type="dcterms:W3CDTF">2006-08-16T00:00:00Z</dcterms:created>
  <dcterms:modified xsi:type="dcterms:W3CDTF">2026-05-27T08:57:57Z</dcterms:modified>
  <dc:identifier>DAG4781z4S4</dc:identifier>
</cp:coreProperties>
</file>