
<file path=[Content_Types].xml><?xml version="1.0" encoding="utf-8"?>
<Types xmlns="http://schemas.openxmlformats.org/package/2006/content-types">
  <Default Extension="heic" ContentType="image/heic"/>
  <Default Extension="jpeg" ContentType="image/jpeg"/>
  <Default Extension="JPG" ContentType="image/jpeg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modernComment_109_0.xml" ContentType="application/vnd.ms-powerpoint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modernComment_350_4FB8954D.xml" ContentType="application/vnd.ms-powerpoint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modernComment_10A_0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65" r:id="rId3"/>
    <p:sldId id="848" r:id="rId4"/>
    <p:sldId id="398" r:id="rId5"/>
    <p:sldId id="400" r:id="rId6"/>
    <p:sldId id="272" r:id="rId7"/>
    <p:sldId id="313" r:id="rId8"/>
    <p:sldId id="290" r:id="rId9"/>
    <p:sldId id="418" r:id="rId10"/>
    <p:sldId id="419" r:id="rId11"/>
    <p:sldId id="420" r:id="rId12"/>
    <p:sldId id="308" r:id="rId13"/>
    <p:sldId id="406" r:id="rId14"/>
    <p:sldId id="417" r:id="rId15"/>
    <p:sldId id="833" r:id="rId16"/>
    <p:sldId id="838" r:id="rId17"/>
    <p:sldId id="402" r:id="rId18"/>
    <p:sldId id="303" r:id="rId19"/>
    <p:sldId id="292" r:id="rId20"/>
    <p:sldId id="397" r:id="rId21"/>
    <p:sldId id="266" r:id="rId22"/>
    <p:sldId id="26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294E710-2DE6-AA47-230F-019E8B37EA34}" name="Nadine Marupen" initials="NM" userId="S::nmarupen@Mandela.ac.za::72e87c83-963e-4865-96fa-d2467fa9b6e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12" y="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omments/modernComment_109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7603AC0-CDD5-495D-8300-E49B1FDA05BE}" authorId="{B294E710-2DE6-AA47-230F-019E8B37EA34}" created="2026-04-21T13:06:43.588">
    <pc:sldMkLst xmlns:pc="http://schemas.microsoft.com/office/powerpoint/2013/main/command">
      <pc:docMk/>
      <pc:sldMk cId="0" sldId="265"/>
    </pc:sldMkLst>
    <p188:txBody>
      <a:bodyPr/>
      <a:lstStyle/>
      <a:p>
        <a:r>
          <a:rPr lang="en-ZA"/>
          <a:t>1. Camera
2. Arrow down
3. Speed - racing car / aeroplane
</a:t>
        </a:r>
      </a:p>
    </p188:txBody>
  </p188:cm>
</p188:cmLst>
</file>

<file path=ppt/comments/modernComment_10A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AF24344-F243-486D-8F51-C213CAD6015F}" authorId="{B294E710-2DE6-AA47-230F-019E8B37EA34}" created="2026-04-21T13:19:09.188">
    <pc:sldMkLst xmlns:pc="http://schemas.microsoft.com/office/powerpoint/2013/main/command">
      <pc:docMk/>
      <pc:sldMk cId="0" sldId="266"/>
    </pc:sldMkLst>
    <p188:txBody>
      <a:bodyPr/>
      <a:lstStyle/>
      <a:p>
        <a:r>
          <a:rPr lang="en-ZA"/>
          <a:t>Add GRW058 image with Garion and Henko in the background
</a:t>
        </a:r>
      </a:p>
    </p188:txBody>
  </p188:cm>
</p188:cmLst>
</file>

<file path=ppt/comments/modernComment_350_4FB8954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E9FD6D3-9059-4375-A799-6A6C63CBF229}" authorId="{B294E710-2DE6-AA47-230F-019E8B37EA34}" created="2026-04-21T13:19:09.188">
    <pc:sldMkLst xmlns:pc="http://schemas.microsoft.com/office/powerpoint/2013/main/command">
      <pc:docMk/>
      <pc:sldMk cId="0" sldId="266"/>
    </pc:sldMkLst>
    <p188:txBody>
      <a:bodyPr/>
      <a:lstStyle/>
      <a:p>
        <a:r>
          <a:rPr lang="en-ZA"/>
          <a:t>Add GRW058 image with Garion and Henko in the background
</a:t>
        </a:r>
      </a:p>
    </p188:txBody>
  </p188:cm>
</p188:cmLst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9CC035-581E-4BFF-86DD-2B77489666E9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DFE65E20-6DF5-478B-A890-E52C23DB179E}">
      <dgm:prSet custT="1"/>
      <dgm:spPr/>
      <dgm:t>
        <a:bodyPr/>
        <a:lstStyle/>
        <a:p>
          <a:pPr>
            <a:defRPr cap="all"/>
          </a:pPr>
          <a:r>
            <a:rPr lang="en-US" sz="1400" b="1">
              <a:solidFill>
                <a:schemeClr val="tx1"/>
              </a:solidFill>
            </a:rPr>
            <a:t>demand for autonomous and surveillance capabilities</a:t>
          </a:r>
        </a:p>
      </dgm:t>
    </dgm:pt>
    <dgm:pt modelId="{53E4DFDB-A662-484A-958A-817B8505607B}" type="parTrans" cxnId="{CE505500-F47F-48C4-8AD7-E3BC12C98ABC}">
      <dgm:prSet/>
      <dgm:spPr/>
      <dgm:t>
        <a:bodyPr/>
        <a:lstStyle/>
        <a:p>
          <a:endParaRPr lang="en-US"/>
        </a:p>
      </dgm:t>
    </dgm:pt>
    <dgm:pt modelId="{54818152-DC29-4F4F-AE1C-BD428977EF47}" type="sibTrans" cxnId="{CE505500-F47F-48C4-8AD7-E3BC12C98ABC}">
      <dgm:prSet/>
      <dgm:spPr/>
      <dgm:t>
        <a:bodyPr/>
        <a:lstStyle/>
        <a:p>
          <a:endParaRPr lang="en-US"/>
        </a:p>
      </dgm:t>
    </dgm:pt>
    <dgm:pt modelId="{AF117CDC-3A7F-4ADD-927E-5B5587DDF719}">
      <dgm:prSet custT="1"/>
      <dgm:spPr/>
      <dgm:t>
        <a:bodyPr/>
        <a:lstStyle/>
        <a:p>
          <a:pPr>
            <a:defRPr cap="all"/>
          </a:pPr>
          <a:r>
            <a:rPr lang="en-US" sz="1400" b="1">
              <a:solidFill>
                <a:schemeClr val="tx1"/>
              </a:solidFill>
            </a:rPr>
            <a:t>reduce reliance on imported systems</a:t>
          </a:r>
        </a:p>
      </dgm:t>
    </dgm:pt>
    <dgm:pt modelId="{F6CBC4E0-D5DF-415C-980E-0313B82373CC}" type="parTrans" cxnId="{F608B692-DECF-4BD1-AA54-EDF68F572A6A}">
      <dgm:prSet/>
      <dgm:spPr/>
      <dgm:t>
        <a:bodyPr/>
        <a:lstStyle/>
        <a:p>
          <a:endParaRPr lang="en-US"/>
        </a:p>
      </dgm:t>
    </dgm:pt>
    <dgm:pt modelId="{E40F730F-F05D-49F2-A406-60D826A8DE58}" type="sibTrans" cxnId="{F608B692-DECF-4BD1-AA54-EDF68F572A6A}">
      <dgm:prSet/>
      <dgm:spPr/>
      <dgm:t>
        <a:bodyPr/>
        <a:lstStyle/>
        <a:p>
          <a:endParaRPr lang="en-US"/>
        </a:p>
      </dgm:t>
    </dgm:pt>
    <dgm:pt modelId="{CBA0D169-DAED-4CB8-98A8-0724E5D2F93D}">
      <dgm:prSet custT="1"/>
      <dgm:spPr/>
      <dgm:t>
        <a:bodyPr/>
        <a:lstStyle/>
        <a:p>
          <a:pPr>
            <a:defRPr cap="all"/>
          </a:pPr>
          <a:r>
            <a:rPr lang="en-US" sz="1400" b="1">
              <a:solidFill>
                <a:schemeClr val="tx1"/>
              </a:solidFill>
            </a:rPr>
            <a:t>Need for faster development‑to‑deployment cycles</a:t>
          </a:r>
        </a:p>
      </dgm:t>
    </dgm:pt>
    <dgm:pt modelId="{BE4934C8-A7ED-41AE-90CE-3F68CFF84C5D}" type="parTrans" cxnId="{080B8312-0C52-4EED-AD3C-A444A863C095}">
      <dgm:prSet/>
      <dgm:spPr/>
      <dgm:t>
        <a:bodyPr/>
        <a:lstStyle/>
        <a:p>
          <a:endParaRPr lang="en-US"/>
        </a:p>
      </dgm:t>
    </dgm:pt>
    <dgm:pt modelId="{6718FA25-6B9D-4CCA-BBCB-DE8B8E1DE66A}" type="sibTrans" cxnId="{080B8312-0C52-4EED-AD3C-A444A863C095}">
      <dgm:prSet/>
      <dgm:spPr/>
      <dgm:t>
        <a:bodyPr/>
        <a:lstStyle/>
        <a:p>
          <a:endParaRPr lang="en-US"/>
        </a:p>
      </dgm:t>
    </dgm:pt>
    <dgm:pt modelId="{69F9A55E-B3CF-4940-AC00-B23F5836BD2A}">
      <dgm:prSet custT="1"/>
      <dgm:spPr/>
      <dgm:t>
        <a:bodyPr/>
        <a:lstStyle/>
        <a:p>
          <a:pPr>
            <a:defRPr cap="all"/>
          </a:pPr>
          <a:r>
            <a:rPr lang="en-US" sz="1400" b="1">
              <a:solidFill>
                <a:schemeClr val="tx1"/>
              </a:solidFill>
            </a:rPr>
            <a:t>importance of data‑driven maritime decision‑making</a:t>
          </a:r>
        </a:p>
      </dgm:t>
    </dgm:pt>
    <dgm:pt modelId="{DB8ECB51-27AC-43D3-AFD3-EB0355F92029}" type="parTrans" cxnId="{522D46D8-CBB1-4357-A91B-0EB7F6FD4A72}">
      <dgm:prSet/>
      <dgm:spPr/>
      <dgm:t>
        <a:bodyPr/>
        <a:lstStyle/>
        <a:p>
          <a:endParaRPr lang="en-US"/>
        </a:p>
      </dgm:t>
    </dgm:pt>
    <dgm:pt modelId="{68855DAA-5211-4F1B-A2ED-8708BB52AE0D}" type="sibTrans" cxnId="{522D46D8-CBB1-4357-A91B-0EB7F6FD4A72}">
      <dgm:prSet/>
      <dgm:spPr/>
      <dgm:t>
        <a:bodyPr/>
        <a:lstStyle/>
        <a:p>
          <a:endParaRPr lang="en-US"/>
        </a:p>
      </dgm:t>
    </dgm:pt>
    <dgm:pt modelId="{74310753-6B5D-4F57-85B3-B28585F6273E}" type="pres">
      <dgm:prSet presAssocID="{3D9CC035-581E-4BFF-86DD-2B77489666E9}" presName="root" presStyleCnt="0">
        <dgm:presLayoutVars>
          <dgm:dir/>
          <dgm:resizeHandles val="exact"/>
        </dgm:presLayoutVars>
      </dgm:prSet>
      <dgm:spPr/>
    </dgm:pt>
    <dgm:pt modelId="{0B4BF3E1-423E-4B1E-BD17-B69A978BBAFA}" type="pres">
      <dgm:prSet presAssocID="{DFE65E20-6DF5-478B-A890-E52C23DB179E}" presName="compNode" presStyleCnt="0"/>
      <dgm:spPr/>
    </dgm:pt>
    <dgm:pt modelId="{02E53DAC-1463-4C71-90DF-E3555E523340}" type="pres">
      <dgm:prSet presAssocID="{DFE65E20-6DF5-478B-A890-E52C23DB179E}" presName="iconBgRect" presStyleLbl="bgShp" presStyleIdx="0" presStyleCnt="4" custLinFactNeighborY="1877"/>
      <dgm:spPr>
        <a:prstGeom prst="round2DiagRect">
          <a:avLst>
            <a:gd name="adj1" fmla="val 29727"/>
            <a:gd name="adj2" fmla="val 0"/>
          </a:avLst>
        </a:prstGeom>
      </dgm:spPr>
    </dgm:pt>
    <dgm:pt modelId="{267724B0-6A78-4C0F-A516-72623C613364}" type="pres">
      <dgm:prSet presAssocID="{DFE65E20-6DF5-478B-A890-E52C23DB179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1FB5FE23-1D2E-43D6-9C89-40D69811474D}" type="pres">
      <dgm:prSet presAssocID="{DFE65E20-6DF5-478B-A890-E52C23DB179E}" presName="spaceRect" presStyleCnt="0"/>
      <dgm:spPr/>
    </dgm:pt>
    <dgm:pt modelId="{4C215484-EF9D-4B55-8D6F-7484EE28161F}" type="pres">
      <dgm:prSet presAssocID="{DFE65E20-6DF5-478B-A890-E52C23DB179E}" presName="textRect" presStyleLbl="revTx" presStyleIdx="0" presStyleCnt="4" custLinFactNeighborY="3771">
        <dgm:presLayoutVars>
          <dgm:chMax val="1"/>
          <dgm:chPref val="1"/>
        </dgm:presLayoutVars>
      </dgm:prSet>
      <dgm:spPr/>
    </dgm:pt>
    <dgm:pt modelId="{1F455671-7420-4D3B-A312-12FA880BF404}" type="pres">
      <dgm:prSet presAssocID="{54818152-DC29-4F4F-AE1C-BD428977EF47}" presName="sibTrans" presStyleCnt="0"/>
      <dgm:spPr/>
    </dgm:pt>
    <dgm:pt modelId="{BB2628C0-1DFD-437A-933A-A87FAEC5FEFF}" type="pres">
      <dgm:prSet presAssocID="{AF117CDC-3A7F-4ADD-927E-5B5587DDF719}" presName="compNode" presStyleCnt="0"/>
      <dgm:spPr/>
    </dgm:pt>
    <dgm:pt modelId="{7E3D4B61-3BBD-4390-8D90-6DE962AD14DD}" type="pres">
      <dgm:prSet presAssocID="{AF117CDC-3A7F-4ADD-927E-5B5587DDF719}" presName="iconBgRect" presStyleLbl="bgShp" presStyleIdx="1" presStyleCnt="4" custLinFactNeighborY="1877"/>
      <dgm:spPr>
        <a:prstGeom prst="round2DiagRect">
          <a:avLst>
            <a:gd name="adj1" fmla="val 29727"/>
            <a:gd name="adj2" fmla="val 0"/>
          </a:avLst>
        </a:prstGeom>
      </dgm:spPr>
    </dgm:pt>
    <dgm:pt modelId="{0C86E6CC-8C87-4E1B-B68B-9C99D013B5DA}" type="pres">
      <dgm:prSet presAssocID="{AF117CDC-3A7F-4ADD-927E-5B5587DDF719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6CC66B3D-77B3-48D9-BF42-507270034173}" type="pres">
      <dgm:prSet presAssocID="{AF117CDC-3A7F-4ADD-927E-5B5587DDF719}" presName="spaceRect" presStyleCnt="0"/>
      <dgm:spPr/>
    </dgm:pt>
    <dgm:pt modelId="{92700010-5CE8-4D0A-9038-44BB1B708A6D}" type="pres">
      <dgm:prSet presAssocID="{AF117CDC-3A7F-4ADD-927E-5B5587DDF719}" presName="textRect" presStyleLbl="revTx" presStyleIdx="1" presStyleCnt="4" custLinFactNeighborY="3771">
        <dgm:presLayoutVars>
          <dgm:chMax val="1"/>
          <dgm:chPref val="1"/>
        </dgm:presLayoutVars>
      </dgm:prSet>
      <dgm:spPr/>
    </dgm:pt>
    <dgm:pt modelId="{5F425443-B360-4B43-8AE1-FB5C8022F4DE}" type="pres">
      <dgm:prSet presAssocID="{E40F730F-F05D-49F2-A406-60D826A8DE58}" presName="sibTrans" presStyleCnt="0"/>
      <dgm:spPr/>
    </dgm:pt>
    <dgm:pt modelId="{90008C41-B9AC-4934-B1C1-9CD628EFAB0A}" type="pres">
      <dgm:prSet presAssocID="{CBA0D169-DAED-4CB8-98A8-0724E5D2F93D}" presName="compNode" presStyleCnt="0"/>
      <dgm:spPr/>
    </dgm:pt>
    <dgm:pt modelId="{D9FA1C30-71D9-46E1-8FBE-B5A0E32A5808}" type="pres">
      <dgm:prSet presAssocID="{CBA0D169-DAED-4CB8-98A8-0724E5D2F93D}" presName="iconBgRect" presStyleLbl="bgShp" presStyleIdx="2" presStyleCnt="4" custLinFactNeighborY="1877"/>
      <dgm:spPr>
        <a:prstGeom prst="round2DiagRect">
          <a:avLst>
            <a:gd name="adj1" fmla="val 29727"/>
            <a:gd name="adj2" fmla="val 0"/>
          </a:avLst>
        </a:prstGeom>
      </dgm:spPr>
    </dgm:pt>
    <dgm:pt modelId="{F82A1517-1447-4DB7-A465-444E92A2214C}" type="pres">
      <dgm:prSet presAssocID="{CBA0D169-DAED-4CB8-98A8-0724E5D2F93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row Circle"/>
        </a:ext>
      </dgm:extLst>
    </dgm:pt>
    <dgm:pt modelId="{A57AFD86-B166-4740-8E41-00FAE55B92C6}" type="pres">
      <dgm:prSet presAssocID="{CBA0D169-DAED-4CB8-98A8-0724E5D2F93D}" presName="spaceRect" presStyleCnt="0"/>
      <dgm:spPr/>
    </dgm:pt>
    <dgm:pt modelId="{4D2D1A01-2391-43D9-AA6E-CE8E6294BC0E}" type="pres">
      <dgm:prSet presAssocID="{CBA0D169-DAED-4CB8-98A8-0724E5D2F93D}" presName="textRect" presStyleLbl="revTx" presStyleIdx="2" presStyleCnt="4" custScaleX="137260" custLinFactNeighborX="1340" custLinFactNeighborY="2355">
        <dgm:presLayoutVars>
          <dgm:chMax val="1"/>
          <dgm:chPref val="1"/>
        </dgm:presLayoutVars>
      </dgm:prSet>
      <dgm:spPr/>
    </dgm:pt>
    <dgm:pt modelId="{E901D859-FD9D-43EB-8D74-03DD51DA85D1}" type="pres">
      <dgm:prSet presAssocID="{6718FA25-6B9D-4CCA-BBCB-DE8B8E1DE66A}" presName="sibTrans" presStyleCnt="0"/>
      <dgm:spPr/>
    </dgm:pt>
    <dgm:pt modelId="{E3677E76-37E2-4862-A60D-DEC1EB276DCF}" type="pres">
      <dgm:prSet presAssocID="{69F9A55E-B3CF-4940-AC00-B23F5836BD2A}" presName="compNode" presStyleCnt="0"/>
      <dgm:spPr/>
    </dgm:pt>
    <dgm:pt modelId="{2B937EB2-54A2-4BF5-8E7F-D46E1A28A6E8}" type="pres">
      <dgm:prSet presAssocID="{69F9A55E-B3CF-4940-AC00-B23F5836BD2A}" presName="iconBgRect" presStyleLbl="bgShp" presStyleIdx="3" presStyleCnt="4" custLinFactNeighborY="2386"/>
      <dgm:spPr>
        <a:prstGeom prst="round2DiagRect">
          <a:avLst>
            <a:gd name="adj1" fmla="val 29727"/>
            <a:gd name="adj2" fmla="val 0"/>
          </a:avLst>
        </a:prstGeom>
      </dgm:spPr>
    </dgm:pt>
    <dgm:pt modelId="{75C3E5FD-D81D-4B36-BAB8-AAC824FF51BA}" type="pres">
      <dgm:prSet presAssocID="{69F9A55E-B3CF-4940-AC00-B23F5836BD2A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2FDF65E6-A0D7-479A-92A3-F41AF01A09BF}" type="pres">
      <dgm:prSet presAssocID="{69F9A55E-B3CF-4940-AC00-B23F5836BD2A}" presName="spaceRect" presStyleCnt="0"/>
      <dgm:spPr/>
    </dgm:pt>
    <dgm:pt modelId="{E7CD5C9B-9971-4065-98D7-8EEC0AEA06F9}" type="pres">
      <dgm:prSet presAssocID="{69F9A55E-B3CF-4940-AC00-B23F5836BD2A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CE505500-F47F-48C4-8AD7-E3BC12C98ABC}" srcId="{3D9CC035-581E-4BFF-86DD-2B77489666E9}" destId="{DFE65E20-6DF5-478B-A890-E52C23DB179E}" srcOrd="0" destOrd="0" parTransId="{53E4DFDB-A662-484A-958A-817B8505607B}" sibTransId="{54818152-DC29-4F4F-AE1C-BD428977EF47}"/>
    <dgm:cxn modelId="{A34DDB06-BB33-4FF1-AE9A-4D1DC6651811}" type="presOf" srcId="{CBA0D169-DAED-4CB8-98A8-0724E5D2F93D}" destId="{4D2D1A01-2391-43D9-AA6E-CE8E6294BC0E}" srcOrd="0" destOrd="0" presId="urn:microsoft.com/office/officeart/2018/5/layout/IconLeafLabelList"/>
    <dgm:cxn modelId="{080B8312-0C52-4EED-AD3C-A444A863C095}" srcId="{3D9CC035-581E-4BFF-86DD-2B77489666E9}" destId="{CBA0D169-DAED-4CB8-98A8-0724E5D2F93D}" srcOrd="2" destOrd="0" parTransId="{BE4934C8-A7ED-41AE-90CE-3F68CFF84C5D}" sibTransId="{6718FA25-6B9D-4CCA-BBCB-DE8B8E1DE66A}"/>
    <dgm:cxn modelId="{431D2A87-27B0-43FD-8DD3-B482DA925E36}" type="presOf" srcId="{AF117CDC-3A7F-4ADD-927E-5B5587DDF719}" destId="{92700010-5CE8-4D0A-9038-44BB1B708A6D}" srcOrd="0" destOrd="0" presId="urn:microsoft.com/office/officeart/2018/5/layout/IconLeafLabelList"/>
    <dgm:cxn modelId="{F608B692-DECF-4BD1-AA54-EDF68F572A6A}" srcId="{3D9CC035-581E-4BFF-86DD-2B77489666E9}" destId="{AF117CDC-3A7F-4ADD-927E-5B5587DDF719}" srcOrd="1" destOrd="0" parTransId="{F6CBC4E0-D5DF-415C-980E-0313B82373CC}" sibTransId="{E40F730F-F05D-49F2-A406-60D826A8DE58}"/>
    <dgm:cxn modelId="{987C0B96-B555-4600-9B9C-7D41C10165C9}" type="presOf" srcId="{DFE65E20-6DF5-478B-A890-E52C23DB179E}" destId="{4C215484-EF9D-4B55-8D6F-7484EE28161F}" srcOrd="0" destOrd="0" presId="urn:microsoft.com/office/officeart/2018/5/layout/IconLeafLabelList"/>
    <dgm:cxn modelId="{62DF199D-DF54-4DB7-9B6A-F0C7869E1C0C}" type="presOf" srcId="{69F9A55E-B3CF-4940-AC00-B23F5836BD2A}" destId="{E7CD5C9B-9971-4065-98D7-8EEC0AEA06F9}" srcOrd="0" destOrd="0" presId="urn:microsoft.com/office/officeart/2018/5/layout/IconLeafLabelList"/>
    <dgm:cxn modelId="{3B11C2C4-48B5-4C12-9D98-68315BF1A322}" type="presOf" srcId="{3D9CC035-581E-4BFF-86DD-2B77489666E9}" destId="{74310753-6B5D-4F57-85B3-B28585F6273E}" srcOrd="0" destOrd="0" presId="urn:microsoft.com/office/officeart/2018/5/layout/IconLeafLabelList"/>
    <dgm:cxn modelId="{522D46D8-CBB1-4357-A91B-0EB7F6FD4A72}" srcId="{3D9CC035-581E-4BFF-86DD-2B77489666E9}" destId="{69F9A55E-B3CF-4940-AC00-B23F5836BD2A}" srcOrd="3" destOrd="0" parTransId="{DB8ECB51-27AC-43D3-AFD3-EB0355F92029}" sibTransId="{68855DAA-5211-4F1B-A2ED-8708BB52AE0D}"/>
    <dgm:cxn modelId="{C752B30A-A99E-49C9-9E67-EBF3EE0BFE99}" type="presParOf" srcId="{74310753-6B5D-4F57-85B3-B28585F6273E}" destId="{0B4BF3E1-423E-4B1E-BD17-B69A978BBAFA}" srcOrd="0" destOrd="0" presId="urn:microsoft.com/office/officeart/2018/5/layout/IconLeafLabelList"/>
    <dgm:cxn modelId="{41E0FC89-4409-4003-9AEE-02C2AA6C4195}" type="presParOf" srcId="{0B4BF3E1-423E-4B1E-BD17-B69A978BBAFA}" destId="{02E53DAC-1463-4C71-90DF-E3555E523340}" srcOrd="0" destOrd="0" presId="urn:microsoft.com/office/officeart/2018/5/layout/IconLeafLabelList"/>
    <dgm:cxn modelId="{1DEA559F-C968-45C5-B774-F1C4C27FE35F}" type="presParOf" srcId="{0B4BF3E1-423E-4B1E-BD17-B69A978BBAFA}" destId="{267724B0-6A78-4C0F-A516-72623C613364}" srcOrd="1" destOrd="0" presId="urn:microsoft.com/office/officeart/2018/5/layout/IconLeafLabelList"/>
    <dgm:cxn modelId="{31E7F0E2-A04A-441D-8A63-DC26A68ED5B1}" type="presParOf" srcId="{0B4BF3E1-423E-4B1E-BD17-B69A978BBAFA}" destId="{1FB5FE23-1D2E-43D6-9C89-40D69811474D}" srcOrd="2" destOrd="0" presId="urn:microsoft.com/office/officeart/2018/5/layout/IconLeafLabelList"/>
    <dgm:cxn modelId="{DB3603D4-5750-4361-8575-8146AFBE55EA}" type="presParOf" srcId="{0B4BF3E1-423E-4B1E-BD17-B69A978BBAFA}" destId="{4C215484-EF9D-4B55-8D6F-7484EE28161F}" srcOrd="3" destOrd="0" presId="urn:microsoft.com/office/officeart/2018/5/layout/IconLeafLabelList"/>
    <dgm:cxn modelId="{A13F3228-2E81-49F7-9412-FB89FA284F46}" type="presParOf" srcId="{74310753-6B5D-4F57-85B3-B28585F6273E}" destId="{1F455671-7420-4D3B-A312-12FA880BF404}" srcOrd="1" destOrd="0" presId="urn:microsoft.com/office/officeart/2018/5/layout/IconLeafLabelList"/>
    <dgm:cxn modelId="{CBAAF964-06B1-4FAE-976A-5C429A541F6F}" type="presParOf" srcId="{74310753-6B5D-4F57-85B3-B28585F6273E}" destId="{BB2628C0-1DFD-437A-933A-A87FAEC5FEFF}" srcOrd="2" destOrd="0" presId="urn:microsoft.com/office/officeart/2018/5/layout/IconLeafLabelList"/>
    <dgm:cxn modelId="{223B0ED3-668E-49A8-B6A5-F89D90155AA2}" type="presParOf" srcId="{BB2628C0-1DFD-437A-933A-A87FAEC5FEFF}" destId="{7E3D4B61-3BBD-4390-8D90-6DE962AD14DD}" srcOrd="0" destOrd="0" presId="urn:microsoft.com/office/officeart/2018/5/layout/IconLeafLabelList"/>
    <dgm:cxn modelId="{A186BFF9-941B-4C9D-9E48-FD20F19D8A79}" type="presParOf" srcId="{BB2628C0-1DFD-437A-933A-A87FAEC5FEFF}" destId="{0C86E6CC-8C87-4E1B-B68B-9C99D013B5DA}" srcOrd="1" destOrd="0" presId="urn:microsoft.com/office/officeart/2018/5/layout/IconLeafLabelList"/>
    <dgm:cxn modelId="{E4DEA416-71A8-403D-9E5A-A437C1F62D3B}" type="presParOf" srcId="{BB2628C0-1DFD-437A-933A-A87FAEC5FEFF}" destId="{6CC66B3D-77B3-48D9-BF42-507270034173}" srcOrd="2" destOrd="0" presId="urn:microsoft.com/office/officeart/2018/5/layout/IconLeafLabelList"/>
    <dgm:cxn modelId="{EB66514B-787C-4063-ABDF-F019CD9CA301}" type="presParOf" srcId="{BB2628C0-1DFD-437A-933A-A87FAEC5FEFF}" destId="{92700010-5CE8-4D0A-9038-44BB1B708A6D}" srcOrd="3" destOrd="0" presId="urn:microsoft.com/office/officeart/2018/5/layout/IconLeafLabelList"/>
    <dgm:cxn modelId="{FC3B5380-56F2-43BF-9A15-AA29772CDC42}" type="presParOf" srcId="{74310753-6B5D-4F57-85B3-B28585F6273E}" destId="{5F425443-B360-4B43-8AE1-FB5C8022F4DE}" srcOrd="3" destOrd="0" presId="urn:microsoft.com/office/officeart/2018/5/layout/IconLeafLabelList"/>
    <dgm:cxn modelId="{A2A9DD82-0DDD-4AD5-86DC-9AD3B0CCAE32}" type="presParOf" srcId="{74310753-6B5D-4F57-85B3-B28585F6273E}" destId="{90008C41-B9AC-4934-B1C1-9CD628EFAB0A}" srcOrd="4" destOrd="0" presId="urn:microsoft.com/office/officeart/2018/5/layout/IconLeafLabelList"/>
    <dgm:cxn modelId="{BCF0ACA7-F4D8-498F-A724-E712CC919286}" type="presParOf" srcId="{90008C41-B9AC-4934-B1C1-9CD628EFAB0A}" destId="{D9FA1C30-71D9-46E1-8FBE-B5A0E32A5808}" srcOrd="0" destOrd="0" presId="urn:microsoft.com/office/officeart/2018/5/layout/IconLeafLabelList"/>
    <dgm:cxn modelId="{1EC7A3B9-DB80-462F-BDB8-466E01811ECC}" type="presParOf" srcId="{90008C41-B9AC-4934-B1C1-9CD628EFAB0A}" destId="{F82A1517-1447-4DB7-A465-444E92A2214C}" srcOrd="1" destOrd="0" presId="urn:microsoft.com/office/officeart/2018/5/layout/IconLeafLabelList"/>
    <dgm:cxn modelId="{D8CFF4E7-4685-4D95-87B4-4BD40FB0B0AA}" type="presParOf" srcId="{90008C41-B9AC-4934-B1C1-9CD628EFAB0A}" destId="{A57AFD86-B166-4740-8E41-00FAE55B92C6}" srcOrd="2" destOrd="0" presId="urn:microsoft.com/office/officeart/2018/5/layout/IconLeafLabelList"/>
    <dgm:cxn modelId="{3D609E10-4751-403B-8315-958E5DD25F4C}" type="presParOf" srcId="{90008C41-B9AC-4934-B1C1-9CD628EFAB0A}" destId="{4D2D1A01-2391-43D9-AA6E-CE8E6294BC0E}" srcOrd="3" destOrd="0" presId="urn:microsoft.com/office/officeart/2018/5/layout/IconLeafLabelList"/>
    <dgm:cxn modelId="{50228A8B-250E-46AF-A2FB-67BE463C62FB}" type="presParOf" srcId="{74310753-6B5D-4F57-85B3-B28585F6273E}" destId="{E901D859-FD9D-43EB-8D74-03DD51DA85D1}" srcOrd="5" destOrd="0" presId="urn:microsoft.com/office/officeart/2018/5/layout/IconLeafLabelList"/>
    <dgm:cxn modelId="{5E967F54-FB1C-4859-9A60-4E5C9B795CB1}" type="presParOf" srcId="{74310753-6B5D-4F57-85B3-B28585F6273E}" destId="{E3677E76-37E2-4862-A60D-DEC1EB276DCF}" srcOrd="6" destOrd="0" presId="urn:microsoft.com/office/officeart/2018/5/layout/IconLeafLabelList"/>
    <dgm:cxn modelId="{59A7B8BC-5BFF-4C4A-98A2-47CC15C34609}" type="presParOf" srcId="{E3677E76-37E2-4862-A60D-DEC1EB276DCF}" destId="{2B937EB2-54A2-4BF5-8E7F-D46E1A28A6E8}" srcOrd="0" destOrd="0" presId="urn:microsoft.com/office/officeart/2018/5/layout/IconLeafLabelList"/>
    <dgm:cxn modelId="{3D7462D1-DF7A-434B-96E1-16ECC4FEB1DC}" type="presParOf" srcId="{E3677E76-37E2-4862-A60D-DEC1EB276DCF}" destId="{75C3E5FD-D81D-4B36-BAB8-AAC824FF51BA}" srcOrd="1" destOrd="0" presId="urn:microsoft.com/office/officeart/2018/5/layout/IconLeafLabelList"/>
    <dgm:cxn modelId="{8DC63A24-F62F-459E-B2AB-8D0A8E4CDD12}" type="presParOf" srcId="{E3677E76-37E2-4862-A60D-DEC1EB276DCF}" destId="{2FDF65E6-A0D7-479A-92A3-F41AF01A09BF}" srcOrd="2" destOrd="0" presId="urn:microsoft.com/office/officeart/2018/5/layout/IconLeafLabelList"/>
    <dgm:cxn modelId="{ABDA88CE-6528-4465-B6C5-381E9E945D47}" type="presParOf" srcId="{E3677E76-37E2-4862-A60D-DEC1EB276DCF}" destId="{E7CD5C9B-9971-4065-98D7-8EEC0AEA06F9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E53DAC-1463-4C71-90DF-E3555E523340}">
      <dsp:nvSpPr>
        <dsp:cNvPr id="0" name=""/>
        <dsp:cNvSpPr/>
      </dsp:nvSpPr>
      <dsp:spPr>
        <a:xfrm>
          <a:off x="659614" y="676926"/>
          <a:ext cx="1267358" cy="1267358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7724B0-6A78-4C0F-A516-72623C613364}">
      <dsp:nvSpPr>
        <dsp:cNvPr id="0" name=""/>
        <dsp:cNvSpPr/>
      </dsp:nvSpPr>
      <dsp:spPr>
        <a:xfrm>
          <a:off x="929707" y="923230"/>
          <a:ext cx="727172" cy="72717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215484-EF9D-4B55-8D6F-7484EE28161F}">
      <dsp:nvSpPr>
        <dsp:cNvPr id="0" name=""/>
        <dsp:cNvSpPr/>
      </dsp:nvSpPr>
      <dsp:spPr>
        <a:xfrm>
          <a:off x="254475" y="2344944"/>
          <a:ext cx="2077637" cy="78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b="1" kern="1200">
              <a:solidFill>
                <a:schemeClr val="tx1"/>
              </a:solidFill>
            </a:rPr>
            <a:t>demand for autonomous and surveillance capabilities</a:t>
          </a:r>
        </a:p>
      </dsp:txBody>
      <dsp:txXfrm>
        <a:off x="254475" y="2344944"/>
        <a:ext cx="2077637" cy="787500"/>
      </dsp:txXfrm>
    </dsp:sp>
    <dsp:sp modelId="{7E3D4B61-3BBD-4390-8D90-6DE962AD14DD}">
      <dsp:nvSpPr>
        <dsp:cNvPr id="0" name=""/>
        <dsp:cNvSpPr/>
      </dsp:nvSpPr>
      <dsp:spPr>
        <a:xfrm>
          <a:off x="3100838" y="676926"/>
          <a:ext cx="1267358" cy="1267358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86E6CC-8C87-4E1B-B68B-9C99D013B5DA}">
      <dsp:nvSpPr>
        <dsp:cNvPr id="0" name=""/>
        <dsp:cNvSpPr/>
      </dsp:nvSpPr>
      <dsp:spPr>
        <a:xfrm>
          <a:off x="3370930" y="923230"/>
          <a:ext cx="727172" cy="72717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700010-5CE8-4D0A-9038-44BB1B708A6D}">
      <dsp:nvSpPr>
        <dsp:cNvPr id="0" name=""/>
        <dsp:cNvSpPr/>
      </dsp:nvSpPr>
      <dsp:spPr>
        <a:xfrm>
          <a:off x="2695698" y="2344944"/>
          <a:ext cx="2077637" cy="78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b="1" kern="1200">
              <a:solidFill>
                <a:schemeClr val="tx1"/>
              </a:solidFill>
            </a:rPr>
            <a:t>reduce reliance on imported systems</a:t>
          </a:r>
        </a:p>
      </dsp:txBody>
      <dsp:txXfrm>
        <a:off x="2695698" y="2344944"/>
        <a:ext cx="2077637" cy="787500"/>
      </dsp:txXfrm>
    </dsp:sp>
    <dsp:sp modelId="{D9FA1C30-71D9-46E1-8FBE-B5A0E32A5808}">
      <dsp:nvSpPr>
        <dsp:cNvPr id="0" name=""/>
        <dsp:cNvSpPr/>
      </dsp:nvSpPr>
      <dsp:spPr>
        <a:xfrm>
          <a:off x="5929125" y="676926"/>
          <a:ext cx="1267358" cy="1267358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2A1517-1447-4DB7-A465-444E92A2214C}">
      <dsp:nvSpPr>
        <dsp:cNvPr id="0" name=""/>
        <dsp:cNvSpPr/>
      </dsp:nvSpPr>
      <dsp:spPr>
        <a:xfrm>
          <a:off x="6199218" y="923230"/>
          <a:ext cx="727172" cy="72717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2D1A01-2391-43D9-AA6E-CE8E6294BC0E}">
      <dsp:nvSpPr>
        <dsp:cNvPr id="0" name=""/>
        <dsp:cNvSpPr/>
      </dsp:nvSpPr>
      <dsp:spPr>
        <a:xfrm>
          <a:off x="5164762" y="2333793"/>
          <a:ext cx="2851764" cy="78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b="1" kern="1200">
              <a:solidFill>
                <a:schemeClr val="tx1"/>
              </a:solidFill>
            </a:rPr>
            <a:t>Need for faster development‑to‑deployment cycles</a:t>
          </a:r>
        </a:p>
      </dsp:txBody>
      <dsp:txXfrm>
        <a:off x="5164762" y="2333793"/>
        <a:ext cx="2851764" cy="787500"/>
      </dsp:txXfrm>
    </dsp:sp>
    <dsp:sp modelId="{2B937EB2-54A2-4BF5-8E7F-D46E1A28A6E8}">
      <dsp:nvSpPr>
        <dsp:cNvPr id="0" name=""/>
        <dsp:cNvSpPr/>
      </dsp:nvSpPr>
      <dsp:spPr>
        <a:xfrm>
          <a:off x="8757412" y="683377"/>
          <a:ext cx="1267358" cy="1267358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C3E5FD-D81D-4B36-BAB8-AAC824FF51BA}">
      <dsp:nvSpPr>
        <dsp:cNvPr id="0" name=""/>
        <dsp:cNvSpPr/>
      </dsp:nvSpPr>
      <dsp:spPr>
        <a:xfrm>
          <a:off x="9027505" y="923230"/>
          <a:ext cx="727172" cy="72717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CD5C9B-9971-4065-98D7-8EEC0AEA06F9}">
      <dsp:nvSpPr>
        <dsp:cNvPr id="0" name=""/>
        <dsp:cNvSpPr/>
      </dsp:nvSpPr>
      <dsp:spPr>
        <a:xfrm>
          <a:off x="8352273" y="2315247"/>
          <a:ext cx="2077637" cy="78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b="1" kern="1200">
              <a:solidFill>
                <a:schemeClr val="tx1"/>
              </a:solidFill>
            </a:rPr>
            <a:t>importance of data‑driven maritime decision‑making</a:t>
          </a:r>
        </a:p>
      </dsp:txBody>
      <dsp:txXfrm>
        <a:off x="8352273" y="2315247"/>
        <a:ext cx="2077637" cy="787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72C09A-3EBF-41D6-BE52-ACB43A567227}" type="datetimeFigureOut">
              <a:rPr lang="en-ZA" smtClean="0"/>
              <a:t>2026/05/27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EFBBAA-F753-4F41-BFC5-341D52C0DDC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4308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BE3C1D48-74A3-4B31-9EA1-7921A76DC8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95DDA443-0B7D-4160-A7B0-235711D0B5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ZA" altLang="af-ZA"/>
              <a:t>Consistency is key</a:t>
            </a:r>
          </a:p>
          <a:p>
            <a:r>
              <a:rPr lang="en-ZA" altLang="af-ZA"/>
              <a:t>Speed is self regulated – will maintain commanded velocity</a:t>
            </a:r>
          </a:p>
          <a:p>
            <a:r>
              <a:rPr lang="en-ZA" altLang="af-ZA"/>
              <a:t>Smart RTL when battery fall below battery crytical threshold</a:t>
            </a:r>
            <a:endParaRPr lang="af-ZA" altLang="af-ZA"/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ED32CEB8-BB81-473F-B050-D22D58EDB6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9976066-968F-4AC4-8159-66498AFB8A6C}" type="slidenum">
              <a:rPr lang="en-ZA" altLang="af-ZA" smtClean="0"/>
              <a:pPr/>
              <a:t>8</a:t>
            </a:fld>
            <a:endParaRPr lang="en-ZA" altLang="af-Z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A59F9C6E-C566-4FA2-B215-E38F8CFD3A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C7DA38D3-564C-420F-B34D-8B430EC332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ZA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To guarantee localization accuracy is a recurring problem in mobile robotics. </a:t>
            </a:r>
          </a:p>
          <a:p>
            <a:r>
              <a:rPr lang="en-ZA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Localization accuracy mainly depends on the sensor's accuracy and its refresh rate. </a:t>
            </a:r>
          </a:p>
          <a:p>
            <a:r>
              <a:rPr lang="en-ZA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In the absence of additional external sensor data, the covariance matrix of location is a good precision indicator.</a:t>
            </a:r>
          </a:p>
          <a:p>
            <a:r>
              <a:rPr lang="en-ZA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In this field experiment the square root of the covariance of the Kalman filter's estimate in position remains sufficiently low</a:t>
            </a:r>
            <a:endParaRPr lang="en-ZA" altLang="en-US"/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190C269C-B762-46A6-9E20-5D0451D2BA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A0C2500-BF5D-4BF8-AA8D-16F1E36B5D79}" type="slidenum">
              <a:rPr lang="en-ZA" altLang="en-US" smtClean="0"/>
              <a:pPr/>
              <a:t>13</a:t>
            </a:fld>
            <a:endParaRPr lang="en-ZA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A55B8-3155-4744-DEB4-C55311ACD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598170-97C6-C90C-AEC8-7F5C9A8BF8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292F45-B7FC-0643-DE88-89A03AEF5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220E43-DDA7-B22E-012F-E71AC6549B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550C9-02FF-4662-A800-4A438E485815}" type="slidenum">
              <a:rPr lang="en-ZA" smtClean="0"/>
              <a:t>15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9547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4267B-FB79-1F56-CA64-A518B1BE1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96871D-5E10-DD55-249F-5414C30799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711674-E475-552D-0CC2-982A4D0F33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55EE6C-394E-7CBA-86AC-6988E907B6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550C9-02FF-4662-A800-4A438E485815}" type="slidenum">
              <a:rPr lang="en-ZA" smtClean="0"/>
              <a:t>16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50557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D775B-0720-E14C-BF11-6587E55B4F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7C689-550A-7141-B096-791FB9CEDD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3A8AAC-2C61-4149-8BA1-ACCAE2143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2D99-3BAC-E34B-B342-0E9452DCEF5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43CCB-C867-EE43-8086-4144729B8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0A9FCC-FE5C-E34A-9F90-29B5CD71E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52AB0-8A04-B046-A35E-CA1A080C5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848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222DC-C591-6843-9C36-C9146975B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3DD9C6-7321-034C-87BF-30CA78AF8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B1B7CA-51D6-9240-B9CA-203DBCF29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2D99-3BAC-E34B-B342-0E9452DCEF5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726D19-B975-A141-9B19-EA939604C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80210A-6222-0A49-97F0-9FAF4F9E5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52AB0-8A04-B046-A35E-CA1A080C5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565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590AAF-78F1-424A-AFA2-B479ECDAF6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DC4D53-DEFB-B147-8E0D-CAFF02E84C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378C59-686D-1442-A486-338D31F24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2D99-3BAC-E34B-B342-0E9452DCEF5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D66B0-C134-314D-82A3-9EC926A96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798095-A372-BE4B-BEAA-6DD8493C5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52AB0-8A04-B046-A35E-CA1A080C5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949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BF94E-5E8A-C54B-BF52-E4F57CCAF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702A0B-34E1-3549-B725-AF3158CE75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8DA97B-3653-024B-B7F6-F7F671F84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2D99-3BAC-E34B-B342-0E9452DCEF5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814860-FE05-9343-A396-68E6A2C43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F9631-83AD-6F45-9E7C-5057F7A21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52AB0-8A04-B046-A35E-CA1A080C5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210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0614B-C336-BF46-9D89-33AF1B183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30332-7168-CF4F-897D-A65BA9C4B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6C308A-0A8B-3247-98C3-6B52829B4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2D99-3BAC-E34B-B342-0E9452DCEF5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E3D67-60D6-574D-94EC-8A7CD26D0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AFF0DB-0B7B-2841-A7AB-08FEFEAA2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52AB0-8A04-B046-A35E-CA1A080C5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025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CDF6B-05EA-EE44-B961-1F7B73BED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D26D89-0F99-6F4D-9374-ED575E6B67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FABED4-CE47-4744-B199-15BED95D85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5BE3A1-43BB-2842-9D83-970723468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2D99-3BAC-E34B-B342-0E9452DCEF5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12FA10-F5A0-A24B-923B-F37E71643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292F86-363D-FD4B-951D-FFCB2FFC0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52AB0-8A04-B046-A35E-CA1A080C5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115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B6C35-86D9-3941-A1E1-2034940B1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AE83E3-858D-1847-877E-BB8FF2DFBB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318A32-B871-3844-959B-B7DDC12D57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5D136E-2A03-7D41-BF94-77F6F26DDF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38764F-DEA2-0647-B2D2-DA4399F3AA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5B9644-18CB-B045-8C2F-DC398CD2A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2D99-3BAC-E34B-B342-0E9452DCEF5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90459E-2A87-ED43-923F-20B927A41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16FCDD-C02D-1A47-A19F-4074BEBE0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52AB0-8A04-B046-A35E-CA1A080C5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871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26FAD-B351-6749-9F42-5806EA9DB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697BDC-E37F-8A41-8DA9-4363DB8EC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2D99-3BAC-E34B-B342-0E9452DCEF5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8522CB-60BC-894F-B723-8C2A93D7B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4F44A2-5AF8-7848-9D9C-B0FD9F4F7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52AB0-8A04-B046-A35E-CA1A080C5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970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84C55D-6416-E94F-9133-D3F5B8D5A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2D99-3BAC-E34B-B342-0E9452DCEF5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5DCCA3-9D7E-F54E-8522-525C08FD4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6B426C-16D4-E241-86E9-8E6D7B7C2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52AB0-8A04-B046-A35E-CA1A080C5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672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FC572-8E2B-BF4A-A601-FF84F2431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D7239-3604-1440-9658-3199384CB0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DB7FFA-464C-4F4E-BDEF-37B961AE26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83C4C9-8E4A-5240-B0E6-1CD46E01B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2D99-3BAC-E34B-B342-0E9452DCEF5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479677-949C-F042-9FA8-29CA96FE2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C10255-99BF-A345-B2A3-3CB1F58A2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52AB0-8A04-B046-A35E-CA1A080C5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395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FE04D-B6F0-4948-890B-5006F3477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3F388B-8FAD-CA4C-A8CA-E803815C81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B278D5-4861-E74F-98ED-E70B4FE2FD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6CC002-8033-794B-937A-A3B48053B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2D99-3BAC-E34B-B342-0E9452DCEF5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BC627D-FD8B-B043-A69F-5632DAD47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86C1C0-81D4-934A-A318-0B9D52838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52AB0-8A04-B046-A35E-CA1A080C5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291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1FA18A-5F25-7741-B70F-4165C9E52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29F059-D614-914F-A5C0-D4581FC20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DD3BB0-22C6-4143-ABB9-1B1940D8AC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92D99-3BAC-E34B-B342-0E9452DCEF54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91ACC6-0D75-ED42-BDDD-C92B134F21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30A0EB-2306-1D41-B40D-8371676CEB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52AB0-8A04-B046-A35E-CA1A080C5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116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3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3.png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microsoft.com/office/2018/10/relationships/comments" Target="../comments/modernComment_109_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2.png"/><Relationship Id="rId5" Type="http://schemas.openxmlformats.org/officeDocument/2006/relationships/image" Target="../media/image50.png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microsoft.com/office/2018/10/relationships/comments" Target="../comments/modernComment_10A_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51.heic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microsoft.com/office/2018/10/relationships/comments" Target="../comments/modernComment_350_4FB8954D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2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12.png"/><Relationship Id="rId5" Type="http://schemas.openxmlformats.org/officeDocument/2006/relationships/image" Target="../media/image21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70765B54-7E28-5B48-8606-86D320889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75"/>
            <a:ext cx="12192000" cy="6851650"/>
          </a:xfrm>
          <a:prstGeom prst="rect">
            <a:avLst/>
          </a:prstGeom>
        </p:spPr>
      </p:pic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D946B21F-2750-A442-975F-483C294712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0"/>
            <a:ext cx="10515600" cy="412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206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>
            <a:extLst>
              <a:ext uri="{FF2B5EF4-FFF2-40B4-BE49-F238E27FC236}">
                <a16:creationId xmlns:a16="http://schemas.microsoft.com/office/drawing/2014/main" id="{B36BF99B-8243-4C9F-B92F-6A4BD0878F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1800" y="404285"/>
            <a:ext cx="11135784" cy="791633"/>
          </a:xfrm>
        </p:spPr>
        <p:txBody>
          <a:bodyPr/>
          <a:lstStyle/>
          <a:p>
            <a:r>
              <a:rPr lang="en-ZA" altLang="af-ZA" dirty="0">
                <a:latin typeface="Avenir Medium" charset="0"/>
                <a:ea typeface="ＭＳ Ｐゴシック" panose="020B0600070205080204" pitchFamily="34" charset="-128"/>
              </a:rPr>
              <a:t>Combining scan data</a:t>
            </a:r>
            <a:endParaRPr lang="af-ZA" altLang="af-ZA" dirty="0">
              <a:latin typeface="Avenir Medium" charset="0"/>
              <a:ea typeface="ＭＳ Ｐゴシック" panose="020B0600070205080204" pitchFamily="34" charset="-128"/>
            </a:endParaRPr>
          </a:p>
        </p:txBody>
      </p:sp>
      <p:sp>
        <p:nvSpPr>
          <p:cNvPr id="48131" name="Content Placeholder 3">
            <a:extLst>
              <a:ext uri="{FF2B5EF4-FFF2-40B4-BE49-F238E27FC236}">
                <a16:creationId xmlns:a16="http://schemas.microsoft.com/office/drawing/2014/main" id="{95F8CA80-53E5-45DD-8D9D-3F9B0B1CF640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8303685" y="740834"/>
            <a:ext cx="2592916" cy="455084"/>
          </a:xfrm>
        </p:spPr>
        <p:txBody>
          <a:bodyPr>
            <a:normAutofit lnSpcReduction="10000"/>
          </a:bodyPr>
          <a:lstStyle/>
          <a:p>
            <a:r>
              <a:rPr lang="en-ZA" altLang="af-ZA">
                <a:latin typeface="Avenir Book" charset="0"/>
                <a:ea typeface="ＭＳ Ｐゴシック" panose="020B0600070205080204" pitchFamily="34" charset="-128"/>
              </a:rPr>
              <a:t>Combined map</a:t>
            </a:r>
            <a:endParaRPr lang="af-ZA" altLang="af-ZA">
              <a:latin typeface="Avenir Book" charset="0"/>
              <a:ea typeface="ＭＳ Ｐゴシック" panose="020B0600070205080204" pitchFamily="34" charset="-128"/>
            </a:endParaRPr>
          </a:p>
        </p:txBody>
      </p:sp>
      <p:pic>
        <p:nvPicPr>
          <p:cNvPr id="48132" name="Picture 8">
            <a:extLst>
              <a:ext uri="{FF2B5EF4-FFF2-40B4-BE49-F238E27FC236}">
                <a16:creationId xmlns:a16="http://schemas.microsoft.com/office/drawing/2014/main" id="{F738C66E-3FCB-4D4F-BD10-D82A59FB3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51" y="1339851"/>
            <a:ext cx="3268133" cy="4629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id="{FDFF6937-ED8A-49D5-B5A4-D6C63236B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3185" y="1339851"/>
            <a:ext cx="3069167" cy="454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8134" name="Group 16">
            <a:extLst>
              <a:ext uri="{FF2B5EF4-FFF2-40B4-BE49-F238E27FC236}">
                <a16:creationId xmlns:a16="http://schemas.microsoft.com/office/drawing/2014/main" id="{24F76206-6A09-4352-B057-4560DD237E72}"/>
              </a:ext>
            </a:extLst>
          </p:cNvPr>
          <p:cNvGrpSpPr>
            <a:grpSpLocks/>
          </p:cNvGrpSpPr>
          <p:nvPr/>
        </p:nvGrpSpPr>
        <p:grpSpPr bwMode="auto">
          <a:xfrm>
            <a:off x="431801" y="1339851"/>
            <a:ext cx="3238500" cy="4629149"/>
            <a:chOff x="323528" y="1005576"/>
            <a:chExt cx="2429753" cy="3471076"/>
          </a:xfrm>
        </p:grpSpPr>
        <p:pic>
          <p:nvPicPr>
            <p:cNvPr id="48145" name="Picture 5">
              <a:extLst>
                <a:ext uri="{FF2B5EF4-FFF2-40B4-BE49-F238E27FC236}">
                  <a16:creationId xmlns:a16="http://schemas.microsoft.com/office/drawing/2014/main" id="{89F8B1C3-57BE-4828-BB43-7EA4D2EF3E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1005576"/>
              <a:ext cx="2429753" cy="34710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98C4692-1FF1-4258-AA35-597879C34961}"/>
                </a:ext>
              </a:extLst>
            </p:cNvPr>
            <p:cNvSpPr/>
            <p:nvPr/>
          </p:nvSpPr>
          <p:spPr>
            <a:xfrm>
              <a:off x="757073" y="1203968"/>
              <a:ext cx="1294280" cy="1944248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af-ZA" sz="240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6745A751-785A-4910-84C9-8C1741803618}"/>
              </a:ext>
            </a:extLst>
          </p:cNvPr>
          <p:cNvSpPr/>
          <p:nvPr/>
        </p:nvSpPr>
        <p:spPr>
          <a:xfrm>
            <a:off x="5856818" y="3812118"/>
            <a:ext cx="960967" cy="1221316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af-ZA" sz="2400"/>
          </a:p>
        </p:txBody>
      </p:sp>
      <p:grpSp>
        <p:nvGrpSpPr>
          <p:cNvPr id="48136" name="Group 15">
            <a:extLst>
              <a:ext uri="{FF2B5EF4-FFF2-40B4-BE49-F238E27FC236}">
                <a16:creationId xmlns:a16="http://schemas.microsoft.com/office/drawing/2014/main" id="{1CDFCBE4-8811-4646-84B9-CEC3F8E49F6C}"/>
              </a:ext>
            </a:extLst>
          </p:cNvPr>
          <p:cNvGrpSpPr>
            <a:grpSpLocks/>
          </p:cNvGrpSpPr>
          <p:nvPr/>
        </p:nvGrpSpPr>
        <p:grpSpPr bwMode="auto">
          <a:xfrm>
            <a:off x="4237567" y="1365252"/>
            <a:ext cx="3268133" cy="4627033"/>
            <a:chOff x="3178862" y="1023614"/>
            <a:chExt cx="2450171" cy="3471076"/>
          </a:xfrm>
        </p:grpSpPr>
        <p:pic>
          <p:nvPicPr>
            <p:cNvPr id="48143" name="Picture 13">
              <a:extLst>
                <a:ext uri="{FF2B5EF4-FFF2-40B4-BE49-F238E27FC236}">
                  <a16:creationId xmlns:a16="http://schemas.microsoft.com/office/drawing/2014/main" id="{13D31BFA-ECA5-4632-B0CF-9FDF1FB363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8862" y="1023614"/>
              <a:ext cx="2450171" cy="34710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3E4BFA4-A835-44FC-B749-F7532A65243A}"/>
                </a:ext>
              </a:extLst>
            </p:cNvPr>
            <p:cNvSpPr/>
            <p:nvPr/>
          </p:nvSpPr>
          <p:spPr>
            <a:xfrm>
              <a:off x="4403948" y="2878242"/>
              <a:ext cx="720452" cy="914611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af-ZA" sz="2400"/>
            </a:p>
          </p:txBody>
        </p:sp>
      </p:grp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094378A-150D-41D0-8814-319B8139065D}"/>
              </a:ext>
            </a:extLst>
          </p:cNvPr>
          <p:cNvCxnSpPr/>
          <p:nvPr/>
        </p:nvCxnSpPr>
        <p:spPr>
          <a:xfrm>
            <a:off x="2734734" y="3429001"/>
            <a:ext cx="3136900" cy="13440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8138" name="TextBox 1">
            <a:extLst>
              <a:ext uri="{FF2B5EF4-FFF2-40B4-BE49-F238E27FC236}">
                <a16:creationId xmlns:a16="http://schemas.microsoft.com/office/drawing/2014/main" id="{137380B5-EA28-41D1-B1DB-1D24BC8139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0634" y="2654301"/>
            <a:ext cx="37041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EC000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venir Book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EC000"/>
              </a:buClr>
              <a:buSzPct val="75000"/>
              <a:buChar char="•"/>
              <a:defRPr sz="2000">
                <a:solidFill>
                  <a:schemeClr val="tx1"/>
                </a:solidFill>
                <a:latin typeface="Avenir Book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EC000"/>
              </a:buClr>
              <a:buSzPct val="75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venir Book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ZA" altLang="af-ZA" sz="2400">
                <a:latin typeface="Arial" panose="020B0604020202020204" pitchFamily="34" charset="0"/>
              </a:rPr>
              <a:t>1</a:t>
            </a:r>
            <a:endParaRPr lang="af-ZA" altLang="af-ZA" sz="2400">
              <a:latin typeface="Arial" panose="020B0604020202020204" pitchFamily="34" charset="0"/>
            </a:endParaRPr>
          </a:p>
        </p:txBody>
      </p:sp>
      <p:sp>
        <p:nvSpPr>
          <p:cNvPr id="48139" name="TextBox 15">
            <a:extLst>
              <a:ext uri="{FF2B5EF4-FFF2-40B4-BE49-F238E27FC236}">
                <a16:creationId xmlns:a16="http://schemas.microsoft.com/office/drawing/2014/main" id="{418529BF-1296-4233-8980-C721F20BBF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4484" y="5179485"/>
            <a:ext cx="3704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EC000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venir Book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EC000"/>
              </a:buClr>
              <a:buSzPct val="75000"/>
              <a:buChar char="•"/>
              <a:defRPr sz="2000">
                <a:solidFill>
                  <a:schemeClr val="tx1"/>
                </a:solidFill>
                <a:latin typeface="Avenir Book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EC000"/>
              </a:buClr>
              <a:buSzPct val="75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venir Book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ZA" altLang="af-ZA" sz="2400">
                <a:latin typeface="Arial" panose="020B0604020202020204" pitchFamily="34" charset="0"/>
              </a:rPr>
              <a:t>2</a:t>
            </a:r>
            <a:endParaRPr lang="af-ZA" altLang="af-ZA" sz="2400">
              <a:latin typeface="Arial" panose="020B0604020202020204" pitchFamily="34" charset="0"/>
            </a:endParaRPr>
          </a:p>
        </p:txBody>
      </p:sp>
      <p:sp>
        <p:nvSpPr>
          <p:cNvPr id="48140" name="TextBox 16">
            <a:extLst>
              <a:ext uri="{FF2B5EF4-FFF2-40B4-BE49-F238E27FC236}">
                <a16:creationId xmlns:a16="http://schemas.microsoft.com/office/drawing/2014/main" id="{8CDD1530-7AA6-4AE9-9FC6-E22F1BDDD1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6317" y="4138085"/>
            <a:ext cx="3704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EC000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venir Book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EC000"/>
              </a:buClr>
              <a:buSzPct val="75000"/>
              <a:buChar char="•"/>
              <a:defRPr sz="2000">
                <a:solidFill>
                  <a:schemeClr val="tx1"/>
                </a:solidFill>
                <a:latin typeface="Avenir Book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EC000"/>
              </a:buClr>
              <a:buSzPct val="75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venir Book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ZA" altLang="af-ZA" sz="2400">
                <a:latin typeface="Arial" panose="020B0604020202020204" pitchFamily="34" charset="0"/>
              </a:rPr>
              <a:t>3</a:t>
            </a:r>
            <a:endParaRPr lang="af-ZA" altLang="af-ZA" sz="2400">
              <a:latin typeface="Arial" panose="020B0604020202020204" pitchFamily="34" charset="0"/>
            </a:endParaRPr>
          </a:p>
        </p:txBody>
      </p:sp>
      <p:sp>
        <p:nvSpPr>
          <p:cNvPr id="48141" name="TextBox 17">
            <a:extLst>
              <a:ext uri="{FF2B5EF4-FFF2-40B4-BE49-F238E27FC236}">
                <a16:creationId xmlns:a16="http://schemas.microsoft.com/office/drawing/2014/main" id="{9D091098-8D29-4B1B-86F3-ADCA755885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6185" y="2876552"/>
            <a:ext cx="3683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EC000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venir Book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EC000"/>
              </a:buClr>
              <a:buSzPct val="75000"/>
              <a:buChar char="•"/>
              <a:defRPr sz="2000">
                <a:solidFill>
                  <a:schemeClr val="tx1"/>
                </a:solidFill>
                <a:latin typeface="Avenir Book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EC000"/>
              </a:buClr>
              <a:buSzPct val="75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venir Book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ZA" altLang="af-ZA" sz="2400">
                <a:latin typeface="Arial" panose="020B0604020202020204" pitchFamily="34" charset="0"/>
              </a:rPr>
              <a:t>4</a:t>
            </a:r>
            <a:endParaRPr lang="af-ZA" altLang="af-ZA" sz="2400">
              <a:latin typeface="Arial" panose="020B0604020202020204" pitchFamily="34" charset="0"/>
            </a:endParaRPr>
          </a:p>
        </p:txBody>
      </p:sp>
      <p:sp>
        <p:nvSpPr>
          <p:cNvPr id="48142" name="TextBox 19">
            <a:extLst>
              <a:ext uri="{FF2B5EF4-FFF2-40B4-BE49-F238E27FC236}">
                <a16:creationId xmlns:a16="http://schemas.microsoft.com/office/drawing/2014/main" id="{CF047553-72E4-4869-82EE-E80C41E3DE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3517" y="4237568"/>
            <a:ext cx="3704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EC000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venir Book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EC000"/>
              </a:buClr>
              <a:buSzPct val="75000"/>
              <a:buChar char="•"/>
              <a:defRPr sz="2000">
                <a:solidFill>
                  <a:schemeClr val="tx1"/>
                </a:solidFill>
                <a:latin typeface="Avenir Book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EC000"/>
              </a:buClr>
              <a:buSzPct val="75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venir Book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ZA" altLang="af-ZA" sz="2400">
                <a:latin typeface="Arial" panose="020B0604020202020204" pitchFamily="34" charset="0"/>
              </a:rPr>
              <a:t>1</a:t>
            </a:r>
            <a:endParaRPr lang="af-ZA" altLang="af-ZA" sz="2400">
              <a:latin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DD5EEB0-B0B6-2871-5B9E-F57122B5887A}"/>
              </a:ext>
            </a:extLst>
          </p:cNvPr>
          <p:cNvGrpSpPr/>
          <p:nvPr/>
        </p:nvGrpSpPr>
        <p:grpSpPr>
          <a:xfrm>
            <a:off x="0" y="6243574"/>
            <a:ext cx="12192000" cy="669332"/>
            <a:chOff x="0" y="6243574"/>
            <a:chExt cx="12192000" cy="66933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64B798D-0711-6ECF-65C3-9723F40C37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6248400"/>
              <a:ext cx="12192000" cy="6096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F02BF62-50DE-F77F-E163-52407A761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08298" y="6248400"/>
              <a:ext cx="2003793" cy="664506"/>
            </a:xfrm>
            <a:prstGeom prst="rect">
              <a:avLst/>
            </a:prstGeom>
          </p:spPr>
        </p:pic>
        <p:pic>
          <p:nvPicPr>
            <p:cNvPr id="5" name="Picture 1">
              <a:extLst>
                <a:ext uri="{FF2B5EF4-FFF2-40B4-BE49-F238E27FC236}">
                  <a16:creationId xmlns:a16="http://schemas.microsoft.com/office/drawing/2014/main" id="{A93C2D25-0E39-8F59-E1F8-67FE1322AE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5" y="6243574"/>
              <a:ext cx="1547086" cy="614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>
            <a:extLst>
              <a:ext uri="{FF2B5EF4-FFF2-40B4-BE49-F238E27FC236}">
                <a16:creationId xmlns:a16="http://schemas.microsoft.com/office/drawing/2014/main" id="{06B6CC83-D57A-420E-B2F2-6390075C79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27051" y="359834"/>
            <a:ext cx="11137900" cy="791633"/>
          </a:xfrm>
        </p:spPr>
        <p:txBody>
          <a:bodyPr/>
          <a:lstStyle/>
          <a:p>
            <a:r>
              <a:rPr lang="en-US" altLang="af-ZA" dirty="0">
                <a:latin typeface="Avenir Medium" charset="0"/>
                <a:ea typeface="ＭＳ Ｐゴシック" panose="020B0600070205080204" pitchFamily="34" charset="-128"/>
              </a:rPr>
              <a:t>Navy key - scan</a:t>
            </a:r>
            <a:endParaRPr lang="af-ZA" altLang="af-ZA" dirty="0">
              <a:latin typeface="Avenir Medium" charset="0"/>
              <a:ea typeface="ＭＳ Ｐゴシック" panose="020B0600070205080204" pitchFamily="34" charset="-128"/>
            </a:endParaRPr>
          </a:p>
        </p:txBody>
      </p:sp>
      <p:sp>
        <p:nvSpPr>
          <p:cNvPr id="50179" name="Content Placeholder 3">
            <a:extLst>
              <a:ext uri="{FF2B5EF4-FFF2-40B4-BE49-F238E27FC236}">
                <a16:creationId xmlns:a16="http://schemas.microsoft.com/office/drawing/2014/main" id="{7D0E9F9A-8272-40B2-8AB2-5D7C915B7B4F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8826500" y="1485900"/>
            <a:ext cx="3083984" cy="4616451"/>
          </a:xfrm>
        </p:spPr>
        <p:txBody>
          <a:bodyPr/>
          <a:lstStyle/>
          <a:p>
            <a:r>
              <a:rPr lang="en-ZA" altLang="af-ZA" dirty="0">
                <a:latin typeface="Avenir Book" charset="0"/>
                <a:ea typeface="ＭＳ Ｐゴシック" panose="020B0600070205080204" pitchFamily="34" charset="-128"/>
              </a:rPr>
              <a:t>Hart beat - to indicate logging status</a:t>
            </a:r>
          </a:p>
          <a:p>
            <a:r>
              <a:rPr lang="en-ZA" altLang="af-ZA" dirty="0">
                <a:latin typeface="Avenir Book" charset="0"/>
                <a:ea typeface="ＭＳ Ｐゴシック" panose="020B0600070205080204" pitchFamily="34" charset="-128"/>
              </a:rPr>
              <a:t>Shortcoming of this software – map not real time</a:t>
            </a:r>
          </a:p>
        </p:txBody>
      </p:sp>
      <p:pic>
        <p:nvPicPr>
          <p:cNvPr id="50180" name="Picture 4">
            <a:extLst>
              <a:ext uri="{FF2B5EF4-FFF2-40B4-BE49-F238E27FC236}">
                <a16:creationId xmlns:a16="http://schemas.microsoft.com/office/drawing/2014/main" id="{C4575289-A009-4C34-90E1-31F786E6F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67" y="1803401"/>
            <a:ext cx="7641167" cy="4298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1" name="TextBox 6">
            <a:extLst>
              <a:ext uri="{FF2B5EF4-FFF2-40B4-BE49-F238E27FC236}">
                <a16:creationId xmlns:a16="http://schemas.microsoft.com/office/drawing/2014/main" id="{BB9C8780-AB96-43DD-B5E2-EC1B1D421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417" y="1227667"/>
            <a:ext cx="6096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EC000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venir Book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EC000"/>
              </a:buClr>
              <a:buSzPct val="75000"/>
              <a:buChar char="•"/>
              <a:defRPr sz="2000">
                <a:solidFill>
                  <a:schemeClr val="tx1"/>
                </a:solidFill>
                <a:latin typeface="Avenir Book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EC000"/>
              </a:buClr>
              <a:buSzPct val="75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venir Book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ZA" altLang="af-ZA" sz="2400" i="1"/>
              <a:t>Old Navy key </a:t>
            </a:r>
            <a:r>
              <a:rPr lang="en-ZA" altLang="af-ZA" sz="2400"/>
              <a:t>in Port Elizabeth harbour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BD61913-AF81-B1B9-6C53-1F6FC8C744C6}"/>
              </a:ext>
            </a:extLst>
          </p:cNvPr>
          <p:cNvGrpSpPr/>
          <p:nvPr/>
        </p:nvGrpSpPr>
        <p:grpSpPr>
          <a:xfrm>
            <a:off x="0" y="6273338"/>
            <a:ext cx="12192000" cy="664506"/>
            <a:chOff x="0" y="6248400"/>
            <a:chExt cx="12192000" cy="66450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C44E57B-1810-29A7-73E9-86D0345E61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6248400"/>
              <a:ext cx="12192000" cy="6096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09AE33F-30B7-9CE6-5876-1335FCA286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08298" y="6248400"/>
              <a:ext cx="2003793" cy="66450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>
            <a:extLst>
              <a:ext uri="{FF2B5EF4-FFF2-40B4-BE49-F238E27FC236}">
                <a16:creationId xmlns:a16="http://schemas.microsoft.com/office/drawing/2014/main" id="{E4854927-4B16-4054-B777-5807F4164B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05007" y="2159721"/>
            <a:ext cx="4965180" cy="3552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2" name="Title 1">
            <a:extLst>
              <a:ext uri="{FF2B5EF4-FFF2-40B4-BE49-F238E27FC236}">
                <a16:creationId xmlns:a16="http://schemas.microsoft.com/office/drawing/2014/main" id="{FE0751B7-4DE7-4063-9446-7429C1FFE1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27051" y="359834"/>
            <a:ext cx="11137900" cy="791633"/>
          </a:xfrm>
        </p:spPr>
        <p:txBody>
          <a:bodyPr/>
          <a:lstStyle/>
          <a:p>
            <a:r>
              <a:rPr lang="en-US" altLang="af-ZA" dirty="0">
                <a:latin typeface="Avenir Medium" charset="0"/>
                <a:ea typeface="ＭＳ Ｐゴシック" panose="020B0600070205080204" pitchFamily="34" charset="-128"/>
              </a:rPr>
              <a:t>Old Navy key – results</a:t>
            </a:r>
            <a:endParaRPr lang="af-ZA" altLang="af-ZA" dirty="0">
              <a:latin typeface="Avenir Medium" charset="0"/>
              <a:ea typeface="ＭＳ Ｐゴシック" panose="020B0600070205080204" pitchFamily="34" charset="-128"/>
            </a:endParaRPr>
          </a:p>
        </p:txBody>
      </p:sp>
      <p:sp>
        <p:nvSpPr>
          <p:cNvPr id="51203" name="TextBox 6">
            <a:extLst>
              <a:ext uri="{FF2B5EF4-FFF2-40B4-BE49-F238E27FC236}">
                <a16:creationId xmlns:a16="http://schemas.microsoft.com/office/drawing/2014/main" id="{81395D74-F439-4860-8117-4BFF06F5ED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417" y="1227667"/>
            <a:ext cx="6096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EC000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venir Book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EC000"/>
              </a:buClr>
              <a:buSzPct val="75000"/>
              <a:buChar char="•"/>
              <a:defRPr sz="2000">
                <a:solidFill>
                  <a:schemeClr val="tx1"/>
                </a:solidFill>
                <a:latin typeface="Avenir Book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EC000"/>
              </a:buClr>
              <a:buSzPct val="75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venir Book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ZA" altLang="af-ZA" sz="2400" i="1" dirty="0"/>
              <a:t>Old Navy key </a:t>
            </a:r>
            <a:r>
              <a:rPr lang="en-ZA" altLang="af-ZA" sz="2400" dirty="0"/>
              <a:t>in Port Elizabeth harbour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C35F2A-FE85-4D47-8C03-DCDB0ECBA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350" y="1754455"/>
            <a:ext cx="6965657" cy="393020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E0AA6BD-AD7C-55B0-D97A-2CAFD5500B2F}"/>
              </a:ext>
            </a:extLst>
          </p:cNvPr>
          <p:cNvGrpSpPr/>
          <p:nvPr/>
        </p:nvGrpSpPr>
        <p:grpSpPr>
          <a:xfrm>
            <a:off x="0" y="6248400"/>
            <a:ext cx="12192000" cy="664506"/>
            <a:chOff x="0" y="6248400"/>
            <a:chExt cx="12192000" cy="66450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CFC8C2A-8038-9637-1A94-947B2D974A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6248400"/>
              <a:ext cx="12192000" cy="6096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C7EFF7F-47C4-B268-10C7-A9176809FC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08298" y="6248400"/>
              <a:ext cx="2003793" cy="66450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3">
            <a:extLst>
              <a:ext uri="{FF2B5EF4-FFF2-40B4-BE49-F238E27FC236}">
                <a16:creationId xmlns:a16="http://schemas.microsoft.com/office/drawing/2014/main" id="{6750CFED-282B-4EB8-BED4-FFDBBA5F49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7717" y="80433"/>
            <a:ext cx="10972800" cy="1143000"/>
          </a:xfrm>
        </p:spPr>
        <p:txBody>
          <a:bodyPr/>
          <a:lstStyle/>
          <a:p>
            <a:r>
              <a:rPr lang="en-US" altLang="en-US" dirty="0">
                <a:latin typeface="Avenir Medium" charset="0"/>
                <a:ea typeface="ＭＳ Ｐゴシック" panose="020B0600070205080204" pitchFamily="34" charset="-128"/>
              </a:rPr>
              <a:t>Harbor survey</a:t>
            </a:r>
          </a:p>
        </p:txBody>
      </p:sp>
      <p:pic>
        <p:nvPicPr>
          <p:cNvPr id="21507" name="image8.png">
            <a:extLst>
              <a:ext uri="{FF2B5EF4-FFF2-40B4-BE49-F238E27FC236}">
                <a16:creationId xmlns:a16="http://schemas.microsoft.com/office/drawing/2014/main" id="{29505C94-6823-4F1D-8C8D-2D9177E14D5E}"/>
              </a:ext>
            </a:extLst>
          </p:cNvPr>
          <p:cNvPicPr>
            <a:picLocks noGrp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7867" y="1282700"/>
            <a:ext cx="5808133" cy="3481917"/>
          </a:xfrm>
        </p:spPr>
      </p:pic>
      <p:pic>
        <p:nvPicPr>
          <p:cNvPr id="21508" name="image14.png">
            <a:extLst>
              <a:ext uri="{FF2B5EF4-FFF2-40B4-BE49-F238E27FC236}">
                <a16:creationId xmlns:a16="http://schemas.microsoft.com/office/drawing/2014/main" id="{DCF8AB04-69BD-4673-B589-CAC3418290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067" y="1284817"/>
            <a:ext cx="5571067" cy="347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1">
            <a:extLst>
              <a:ext uri="{FF2B5EF4-FFF2-40B4-BE49-F238E27FC236}">
                <a16:creationId xmlns:a16="http://schemas.microsoft.com/office/drawing/2014/main" id="{328AE78A-E920-40A1-9E5F-E65F4BEFF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734" y="4798485"/>
            <a:ext cx="5052484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2">
            <a:extLst>
              <a:ext uri="{FF2B5EF4-FFF2-40B4-BE49-F238E27FC236}">
                <a16:creationId xmlns:a16="http://schemas.microsoft.com/office/drawing/2014/main" id="{E1AC0791-15A3-47B3-B608-A821E7B6E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67" y="4796367"/>
            <a:ext cx="5808133" cy="1947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97B9E83-9AC6-E722-9EB4-1C8B79EB447F}"/>
              </a:ext>
            </a:extLst>
          </p:cNvPr>
          <p:cNvGrpSpPr/>
          <p:nvPr/>
        </p:nvGrpSpPr>
        <p:grpSpPr>
          <a:xfrm>
            <a:off x="0" y="6289964"/>
            <a:ext cx="12192000" cy="664506"/>
            <a:chOff x="0" y="6248400"/>
            <a:chExt cx="12192000" cy="66450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BF941E6-E4B0-E974-557B-7AB57FC4BA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6248400"/>
              <a:ext cx="12192000" cy="6096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C645BA37-8E35-D256-70DE-80B71C93157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908298" y="6248400"/>
              <a:ext cx="2003793" cy="66450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46E6FC-711A-7E44-86DD-1635289CC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48400"/>
            <a:ext cx="12192000" cy="6096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EE3BEFC-3D3A-DA49-84CD-8C8D34C12FCD}"/>
              </a:ext>
            </a:extLst>
          </p:cNvPr>
          <p:cNvSpPr txBox="1">
            <a:spLocks/>
          </p:cNvSpPr>
          <p:nvPr/>
        </p:nvSpPr>
        <p:spPr>
          <a:xfrm>
            <a:off x="645694" y="1745340"/>
            <a:ext cx="8305799" cy="42672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BFDB57-ADF9-589B-4F3B-10E4A835B6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923" t="21218" r="37802" b="8889"/>
          <a:stretch/>
        </p:blipFill>
        <p:spPr>
          <a:xfrm>
            <a:off x="2576222" y="-41659"/>
            <a:ext cx="6375271" cy="629006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46F3452-0828-8789-50E5-972402EA98C7}"/>
              </a:ext>
            </a:extLst>
          </p:cNvPr>
          <p:cNvGrpSpPr/>
          <p:nvPr/>
        </p:nvGrpSpPr>
        <p:grpSpPr>
          <a:xfrm>
            <a:off x="0" y="6248400"/>
            <a:ext cx="12192000" cy="664506"/>
            <a:chOff x="0" y="6248400"/>
            <a:chExt cx="12192000" cy="66450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99CB479-05B4-668D-CF21-2C277B13DF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248400"/>
              <a:ext cx="12192000" cy="6096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DB7AF5F-875D-1F16-F04A-2DD70DE024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08298" y="6248400"/>
              <a:ext cx="2003793" cy="6645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32818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90B82-0964-F945-9DD9-E204F153C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men standing on a boat&#10;&#10;AI-generated content may be incorrect.">
            <a:extLst>
              <a:ext uri="{FF2B5EF4-FFF2-40B4-BE49-F238E27FC236}">
                <a16:creationId xmlns:a16="http://schemas.microsoft.com/office/drawing/2014/main" id="{84FA38EF-1861-AF26-55E1-23F1A09F75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755" b="425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49A6E6F-09ED-BAC8-1D32-A3CECBE3D5B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48400"/>
            <a:ext cx="12192000" cy="6096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8A51D58-8E0D-A931-9323-5B41DC36BEEE}"/>
              </a:ext>
            </a:extLst>
          </p:cNvPr>
          <p:cNvGrpSpPr/>
          <p:nvPr/>
        </p:nvGrpSpPr>
        <p:grpSpPr>
          <a:xfrm>
            <a:off x="0" y="6248400"/>
            <a:ext cx="12192000" cy="664506"/>
            <a:chOff x="0" y="6248400"/>
            <a:chExt cx="12192000" cy="66450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D3DA70F-04F1-EE69-F8F3-150F1705DA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6248400"/>
              <a:ext cx="12192000" cy="6096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892D72C-B424-BDF3-9DE7-2A497BBDFF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08298" y="6248400"/>
              <a:ext cx="2003793" cy="6645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52403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A7749-CADA-1E14-979B-394E542AF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-20250820-WA0006">
            <a:hlinkClick r:id="" action="ppaction://media"/>
            <a:extLst>
              <a:ext uri="{FF2B5EF4-FFF2-40B4-BE49-F238E27FC236}">
                <a16:creationId xmlns:a16="http://schemas.microsoft.com/office/drawing/2014/main" id="{C39069CE-C819-AE3F-1DF3-8D8E4B4365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47628" y="-1042960"/>
            <a:ext cx="4361306" cy="77191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4AA30D4-E419-16C5-7F82-D10531DAF0B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48400"/>
            <a:ext cx="12192000" cy="6096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DB2A8F9-5CBD-84E2-56B2-97FEB8A2B2A6}"/>
              </a:ext>
            </a:extLst>
          </p:cNvPr>
          <p:cNvGrpSpPr/>
          <p:nvPr/>
        </p:nvGrpSpPr>
        <p:grpSpPr>
          <a:xfrm>
            <a:off x="0" y="6248400"/>
            <a:ext cx="12192000" cy="664506"/>
            <a:chOff x="0" y="6248400"/>
            <a:chExt cx="12192000" cy="66450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3CA5603-F227-532A-C5EB-22D09AB6415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6248400"/>
              <a:ext cx="12192000" cy="6096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CB1EAC7-39D1-806C-913F-DC72E337190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908298" y="6248400"/>
              <a:ext cx="2003793" cy="6645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74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indoor, cluttered&#10;&#10;Description automatically generated">
            <a:extLst>
              <a:ext uri="{FF2B5EF4-FFF2-40B4-BE49-F238E27FC236}">
                <a16:creationId xmlns:a16="http://schemas.microsoft.com/office/drawing/2014/main" id="{6364CCA0-A19A-CFCB-D6B4-DE392A4969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444" r="2985" b="1"/>
          <a:stretch/>
        </p:blipFill>
        <p:spPr>
          <a:xfrm>
            <a:off x="7794519" y="3506112"/>
            <a:ext cx="4397481" cy="3351888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</p:spPr>
      </p:pic>
      <p:pic>
        <p:nvPicPr>
          <p:cNvPr id="5" name="Picture 4" descr="A picture containing orange&#10;&#10;Description automatically generated">
            <a:extLst>
              <a:ext uri="{FF2B5EF4-FFF2-40B4-BE49-F238E27FC236}">
                <a16:creationId xmlns:a16="http://schemas.microsoft.com/office/drawing/2014/main" id="{7B7641EB-146A-B156-C899-E85D237AF2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968"/>
          <a:stretch/>
        </p:blipFill>
        <p:spPr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2" name="Picture 11" descr="A picture containing person, indoor, orange">
            <a:extLst>
              <a:ext uri="{FF2B5EF4-FFF2-40B4-BE49-F238E27FC236}">
                <a16:creationId xmlns:a16="http://schemas.microsoft.com/office/drawing/2014/main" id="{1C970E9A-9A8E-402E-99D9-55E59142F8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" b="16777"/>
          <a:stretch/>
        </p:blipFill>
        <p:spPr>
          <a:xfrm>
            <a:off x="6168189" y="10"/>
            <a:ext cx="6023811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46E6FC-711A-7E44-86DD-1635289CCF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48400"/>
            <a:ext cx="12192000" cy="6096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EE3BEFC-3D3A-DA49-84CD-8C8D34C12FCD}"/>
              </a:ext>
            </a:extLst>
          </p:cNvPr>
          <p:cNvSpPr txBox="1">
            <a:spLocks/>
          </p:cNvSpPr>
          <p:nvPr/>
        </p:nvSpPr>
        <p:spPr>
          <a:xfrm>
            <a:off x="645694" y="1745340"/>
            <a:ext cx="8305799" cy="42672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C30FDF-8E2F-A07B-BBC9-CDC0112B9510}"/>
              </a:ext>
            </a:extLst>
          </p:cNvPr>
          <p:cNvGrpSpPr/>
          <p:nvPr/>
        </p:nvGrpSpPr>
        <p:grpSpPr>
          <a:xfrm>
            <a:off x="0" y="6248400"/>
            <a:ext cx="12192000" cy="664506"/>
            <a:chOff x="0" y="6248400"/>
            <a:chExt cx="12192000" cy="66450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0E2E9FF-EC5E-CA21-C619-FA62AAE42B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6248400"/>
              <a:ext cx="12192000" cy="6096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0B4CDC4-78A9-B3E6-4809-EECC1E0F0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08298" y="6248400"/>
              <a:ext cx="2003793" cy="6645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216438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AA03DB1-4E77-4B6D-B614-877B319F732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5" t="7466" r="2788" b="11232"/>
          <a:stretch/>
        </p:blipFill>
        <p:spPr bwMode="auto">
          <a:xfrm>
            <a:off x="2186379" y="927507"/>
            <a:ext cx="9474506" cy="48999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71C74C-D23C-8345-89FD-9096328A6F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48400"/>
            <a:ext cx="12192000" cy="6096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A650C08-06C4-8744-8178-6FEBE759B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94" y="595062"/>
            <a:ext cx="10515600" cy="1960387"/>
          </a:xfrm>
        </p:spPr>
        <p:txBody>
          <a:bodyPr anchor="t">
            <a:normAutofit fontScale="90000"/>
          </a:bodyPr>
          <a:lstStyle/>
          <a:p>
            <a:r>
              <a:rPr lang="en-ZA" sz="3900" b="1" dirty="0">
                <a:latin typeface="Arial" panose="020B0604020202020204" pitchFamily="34" charset="0"/>
                <a:cs typeface="Arial" panose="020B0604020202020204" pitchFamily="34" charset="0"/>
              </a:rPr>
              <a:t>Glider components</a:t>
            </a:r>
            <a:br>
              <a:rPr lang="en-ZA" sz="5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ZA" sz="2800" i="1" dirty="0"/>
              <a:t>Glider v2</a:t>
            </a:r>
            <a:br>
              <a:rPr lang="en-ZA" dirty="0"/>
            </a:br>
            <a:br>
              <a:rPr lang="en-ZA" sz="5000" dirty="0"/>
            </a:br>
            <a:endParaRPr lang="en-US" sz="5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AAEC51-4326-4E20-B73E-480EA7F282C2}"/>
              </a:ext>
            </a:extLst>
          </p:cNvPr>
          <p:cNvSpPr txBox="1"/>
          <p:nvPr/>
        </p:nvSpPr>
        <p:spPr>
          <a:xfrm>
            <a:off x="3931252" y="2370783"/>
            <a:ext cx="847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Wings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55D139-909C-4DAB-BE68-1BAB26C99737}"/>
              </a:ext>
            </a:extLst>
          </p:cNvPr>
          <p:cNvSpPr txBox="1"/>
          <p:nvPr/>
        </p:nvSpPr>
        <p:spPr>
          <a:xfrm>
            <a:off x="2007897" y="3497653"/>
            <a:ext cx="1336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Nose cone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79F22F-D031-4391-9329-5F77CF7B2E8C}"/>
              </a:ext>
            </a:extLst>
          </p:cNvPr>
          <p:cNvSpPr txBox="1"/>
          <p:nvPr/>
        </p:nvSpPr>
        <p:spPr>
          <a:xfrm>
            <a:off x="2521830" y="5642825"/>
            <a:ext cx="741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Sonar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4AD79D-4349-4ABB-A301-2C52422F258D}"/>
              </a:ext>
            </a:extLst>
          </p:cNvPr>
          <p:cNvSpPr txBox="1"/>
          <p:nvPr/>
        </p:nvSpPr>
        <p:spPr>
          <a:xfrm>
            <a:off x="4643194" y="4752198"/>
            <a:ext cx="1684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Aluminium hull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71D939-D1D4-469D-AB5E-647BC45C552F}"/>
              </a:ext>
            </a:extLst>
          </p:cNvPr>
          <p:cNvSpPr txBox="1"/>
          <p:nvPr/>
        </p:nvSpPr>
        <p:spPr>
          <a:xfrm>
            <a:off x="7640856" y="753808"/>
            <a:ext cx="1303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Wing straps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B3DB64-3E84-4457-BA49-839F434C3B23}"/>
              </a:ext>
            </a:extLst>
          </p:cNvPr>
          <p:cNvSpPr txBox="1"/>
          <p:nvPr/>
        </p:nvSpPr>
        <p:spPr>
          <a:xfrm>
            <a:off x="6238944" y="2657219"/>
            <a:ext cx="1096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Battery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04AB6A-AF1D-4350-B52B-7A10861E72F1}"/>
              </a:ext>
            </a:extLst>
          </p:cNvPr>
          <p:cNvSpPr txBox="1"/>
          <p:nvPr/>
        </p:nvSpPr>
        <p:spPr>
          <a:xfrm>
            <a:off x="7984902" y="3664428"/>
            <a:ext cx="1096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Oil pump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422D46-CA67-4BD4-9CB5-B04C8EA90A78}"/>
              </a:ext>
            </a:extLst>
          </p:cNvPr>
          <p:cNvSpPr txBox="1"/>
          <p:nvPr/>
        </p:nvSpPr>
        <p:spPr>
          <a:xfrm>
            <a:off x="3522383" y="3179995"/>
            <a:ext cx="1684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Internal bladder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270C955-69D8-4766-9603-27F2303EFB8C}"/>
              </a:ext>
            </a:extLst>
          </p:cNvPr>
          <p:cNvSpPr txBox="1"/>
          <p:nvPr/>
        </p:nvSpPr>
        <p:spPr>
          <a:xfrm>
            <a:off x="9311974" y="3364661"/>
            <a:ext cx="1744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External bladder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88B21A-FF9F-4DE4-95C7-A4398C7BF728}"/>
              </a:ext>
            </a:extLst>
          </p:cNvPr>
          <p:cNvSpPr txBox="1"/>
          <p:nvPr/>
        </p:nvSpPr>
        <p:spPr>
          <a:xfrm>
            <a:off x="9311974" y="1001174"/>
            <a:ext cx="1163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Antennae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93BC156-D04F-49C2-A6C4-EBC25C873500}"/>
              </a:ext>
            </a:extLst>
          </p:cNvPr>
          <p:cNvSpPr txBox="1"/>
          <p:nvPr/>
        </p:nvSpPr>
        <p:spPr>
          <a:xfrm>
            <a:off x="10747319" y="2829107"/>
            <a:ext cx="1280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Rear cover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ECF5445-1125-4BB4-AAF0-00430B675BA0}"/>
              </a:ext>
            </a:extLst>
          </p:cNvPr>
          <p:cNvSpPr txBox="1"/>
          <p:nvPr/>
        </p:nvSpPr>
        <p:spPr>
          <a:xfrm>
            <a:off x="8110017" y="1722300"/>
            <a:ext cx="1087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O-ring seals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52CB271-A0F0-4BD8-B18E-926D34AF4C58}"/>
              </a:ext>
            </a:extLst>
          </p:cNvPr>
          <p:cNvCxnSpPr>
            <a:cxnSpLocks/>
          </p:cNvCxnSpPr>
          <p:nvPr/>
        </p:nvCxnSpPr>
        <p:spPr>
          <a:xfrm flipV="1">
            <a:off x="2993491" y="5642825"/>
            <a:ext cx="350410" cy="10192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EAA88FE-BF08-44BE-A7D4-812D096D9848}"/>
              </a:ext>
            </a:extLst>
          </p:cNvPr>
          <p:cNvCxnSpPr>
            <a:cxnSpLocks/>
          </p:cNvCxnSpPr>
          <p:nvPr/>
        </p:nvCxnSpPr>
        <p:spPr>
          <a:xfrm>
            <a:off x="4643194" y="2591623"/>
            <a:ext cx="469437" cy="1245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849C154-315D-467A-8E88-ADE8DDD10B43}"/>
              </a:ext>
            </a:extLst>
          </p:cNvPr>
          <p:cNvCxnSpPr>
            <a:cxnSpLocks/>
          </p:cNvCxnSpPr>
          <p:nvPr/>
        </p:nvCxnSpPr>
        <p:spPr>
          <a:xfrm flipH="1" flipV="1">
            <a:off x="8110017" y="3429000"/>
            <a:ext cx="257831" cy="30499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5C0EBCC-5CBE-4BA1-96D2-5ADB9F1B46E1}"/>
              </a:ext>
            </a:extLst>
          </p:cNvPr>
          <p:cNvCxnSpPr>
            <a:cxnSpLocks/>
          </p:cNvCxnSpPr>
          <p:nvPr/>
        </p:nvCxnSpPr>
        <p:spPr>
          <a:xfrm>
            <a:off x="6558542" y="2954087"/>
            <a:ext cx="108065" cy="30870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44F55B73-EB16-4370-A1AC-AC1E685479EE}"/>
              </a:ext>
            </a:extLst>
          </p:cNvPr>
          <p:cNvCxnSpPr>
            <a:cxnSpLocks/>
          </p:cNvCxnSpPr>
          <p:nvPr/>
        </p:nvCxnSpPr>
        <p:spPr>
          <a:xfrm flipH="1">
            <a:off x="9539066" y="1370303"/>
            <a:ext cx="354698" cy="29143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252A431-177D-4973-B477-7207EA684791}"/>
              </a:ext>
            </a:extLst>
          </p:cNvPr>
          <p:cNvCxnSpPr>
            <a:cxnSpLocks/>
          </p:cNvCxnSpPr>
          <p:nvPr/>
        </p:nvCxnSpPr>
        <p:spPr>
          <a:xfrm flipH="1">
            <a:off x="7828740" y="1116001"/>
            <a:ext cx="281277" cy="48513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126BEAE-988C-4DD3-908B-C20BBDC3A7A8}"/>
              </a:ext>
            </a:extLst>
          </p:cNvPr>
          <p:cNvCxnSpPr>
            <a:cxnSpLocks/>
          </p:cNvCxnSpPr>
          <p:nvPr/>
        </p:nvCxnSpPr>
        <p:spPr>
          <a:xfrm>
            <a:off x="8672895" y="2089439"/>
            <a:ext cx="108065" cy="30870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504800D4-E6BA-4C2D-98B5-E892A2D522A4}"/>
              </a:ext>
            </a:extLst>
          </p:cNvPr>
          <p:cNvCxnSpPr>
            <a:cxnSpLocks/>
            <a:stCxn id="16" idx="2"/>
          </p:cNvCxnSpPr>
          <p:nvPr/>
        </p:nvCxnSpPr>
        <p:spPr>
          <a:xfrm>
            <a:off x="4364477" y="3549327"/>
            <a:ext cx="334373" cy="31140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FB59BD52-4ADF-471E-9405-EADF740E750E}"/>
              </a:ext>
            </a:extLst>
          </p:cNvPr>
          <p:cNvCxnSpPr>
            <a:cxnSpLocks/>
          </p:cNvCxnSpPr>
          <p:nvPr/>
        </p:nvCxnSpPr>
        <p:spPr>
          <a:xfrm flipH="1" flipV="1">
            <a:off x="9622279" y="3068793"/>
            <a:ext cx="354697" cy="36020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C0C9D628-512A-402B-0265-8443BF5D6EB4}"/>
              </a:ext>
            </a:extLst>
          </p:cNvPr>
          <p:cNvGrpSpPr/>
          <p:nvPr/>
        </p:nvGrpSpPr>
        <p:grpSpPr>
          <a:xfrm>
            <a:off x="0" y="6248400"/>
            <a:ext cx="12192000" cy="664506"/>
            <a:chOff x="0" y="6248400"/>
            <a:chExt cx="12192000" cy="66450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537979A-564D-A958-A8C3-27A03834D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6248400"/>
              <a:ext cx="12192000" cy="6096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F2C3D7A-667F-765C-AF24-98FB9436B6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08298" y="6248400"/>
              <a:ext cx="2003793" cy="6645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48564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machine&#10;&#10;Description automatically generated">
            <a:extLst>
              <a:ext uri="{FF2B5EF4-FFF2-40B4-BE49-F238E27FC236}">
                <a16:creationId xmlns:a16="http://schemas.microsoft.com/office/drawing/2014/main" id="{7FA6C36C-AF2F-4A7D-94CF-F172B2F21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229" y="2702799"/>
            <a:ext cx="10507541" cy="38215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71C74C-D23C-8345-89FD-9096328A6F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48400"/>
            <a:ext cx="12192000" cy="6096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A650C08-06C4-8744-8178-6FEBE759B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94" y="595062"/>
            <a:ext cx="10515600" cy="1960387"/>
          </a:xfrm>
        </p:spPr>
        <p:txBody>
          <a:bodyPr anchor="t">
            <a:normAutofit fontScale="90000"/>
          </a:bodyPr>
          <a:lstStyle/>
          <a:p>
            <a:r>
              <a:rPr lang="en-ZA" sz="3900" b="1" dirty="0">
                <a:latin typeface="Arial" panose="020B0604020202020204" pitchFamily="34" charset="0"/>
                <a:cs typeface="Arial" panose="020B0604020202020204" pitchFamily="34" charset="0"/>
              </a:rPr>
              <a:t>Mechanical Design – internal view</a:t>
            </a:r>
            <a:br>
              <a:rPr lang="en-ZA" sz="5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ZA" sz="2800" i="1" dirty="0"/>
              <a:t>Component assembly</a:t>
            </a:r>
            <a:br>
              <a:rPr lang="en-ZA" dirty="0"/>
            </a:br>
            <a:br>
              <a:rPr lang="en-ZA" sz="5000" dirty="0"/>
            </a:br>
            <a:endParaRPr lang="en-US" sz="5000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8433823-780A-F042-B8A0-DE5247A44F30}"/>
              </a:ext>
            </a:extLst>
          </p:cNvPr>
          <p:cNvSpPr txBox="1">
            <a:spLocks/>
          </p:cNvSpPr>
          <p:nvPr/>
        </p:nvSpPr>
        <p:spPr>
          <a:xfrm>
            <a:off x="539163" y="1892282"/>
            <a:ext cx="5710717" cy="229797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is wetted surfaces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Blue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dry compartment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Bladder positions: 1 Wet &amp; 1 Dry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Battery pack, offset weight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Pump – far from IMU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Antennae tube at stern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Sonar for object detection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3762CFB-B394-CB4E-1CE0-3DC1BE7B70BD}"/>
              </a:ext>
            </a:extLst>
          </p:cNvPr>
          <p:cNvGrpSpPr/>
          <p:nvPr/>
        </p:nvGrpSpPr>
        <p:grpSpPr>
          <a:xfrm>
            <a:off x="0" y="6267764"/>
            <a:ext cx="12192000" cy="664506"/>
            <a:chOff x="0" y="6248400"/>
            <a:chExt cx="12192000" cy="66450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E9B3615-6C45-98D7-5451-E058E65AA7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6248400"/>
              <a:ext cx="12192000" cy="6096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5994932-0720-F766-6F9B-3CDB21CA9D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08298" y="6248400"/>
              <a:ext cx="2003793" cy="6645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70453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sz="4800" b="1"/>
              <a:t>Global Maritime Challenges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16F8E505-F3B8-0D53-78E8-AA629E65DE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1295086"/>
              </p:ext>
            </p:extLst>
          </p:nvPr>
        </p:nvGraphicFramePr>
        <p:xfrm>
          <a:off x="838200" y="1704976"/>
          <a:ext cx="10684386" cy="37558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B5CB43EB-8850-2CC3-20F5-EF6526C20021}"/>
              </a:ext>
            </a:extLst>
          </p:cNvPr>
          <p:cNvGrpSpPr/>
          <p:nvPr/>
        </p:nvGrpSpPr>
        <p:grpSpPr>
          <a:xfrm>
            <a:off x="0" y="6248400"/>
            <a:ext cx="12192000" cy="664506"/>
            <a:chOff x="0" y="6248400"/>
            <a:chExt cx="12192000" cy="66450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6D9D851-B04D-EAB9-A1A8-3BF709AEB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6248400"/>
              <a:ext cx="12192000" cy="6096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988D661-C6F3-E0B2-5F42-EDAC81CF4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908298" y="6248400"/>
              <a:ext cx="2003793" cy="664506"/>
            </a:xfrm>
            <a:prstGeom prst="rect">
              <a:avLst/>
            </a:prstGeom>
          </p:spPr>
        </p:pic>
      </p:grpSp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C46E6FC-711A-7E44-86DD-1635289CCF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48400"/>
            <a:ext cx="12192000" cy="6096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EE3BEFC-3D3A-DA49-84CD-8C8D34C12FCD}"/>
              </a:ext>
            </a:extLst>
          </p:cNvPr>
          <p:cNvSpPr txBox="1">
            <a:spLocks/>
          </p:cNvSpPr>
          <p:nvPr/>
        </p:nvSpPr>
        <p:spPr>
          <a:xfrm>
            <a:off x="645694" y="1745340"/>
            <a:ext cx="8305799" cy="42672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ceanSim with a Quadcopter" descr="OceanSim with a Quadcopter">
            <a:hlinkClick r:id="" action="ppaction://media"/>
            <a:extLst>
              <a:ext uri="{FF2B5EF4-FFF2-40B4-BE49-F238E27FC236}">
                <a16:creationId xmlns:a16="http://schemas.microsoft.com/office/drawing/2014/main" id="{F9F2D2BF-8CBE-A543-A1CF-20EFF4C8FB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50" y="1588"/>
            <a:ext cx="12192000" cy="63627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C29CAE-5F60-CF6F-B6B6-3B5AA3C69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733" y="236005"/>
            <a:ext cx="10545220" cy="1015623"/>
          </a:xfrm>
        </p:spPr>
        <p:txBody>
          <a:bodyPr anchor="t">
            <a:normAutofit fontScale="90000"/>
          </a:bodyPr>
          <a:lstStyle/>
          <a:p>
            <a:r>
              <a:rPr lang="en-GB" sz="3900" b="1" dirty="0">
                <a:latin typeface="Arial" panose="020B0604020202020204" pitchFamily="34" charset="0"/>
                <a:cs typeface="Arial" panose="020B0604020202020204" pitchFamily="34" charset="0"/>
              </a:rPr>
              <a:t>Last mile flight landing</a:t>
            </a:r>
            <a:br>
              <a:rPr lang="en-GB" sz="39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ZA" dirty="0"/>
            </a:br>
            <a:br>
              <a:rPr lang="en-ZA" sz="5000" dirty="0"/>
            </a:br>
            <a:endParaRPr lang="en-US" sz="50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66DDEA3-85CA-76A7-FDDB-2B1970FB2D00}"/>
              </a:ext>
            </a:extLst>
          </p:cNvPr>
          <p:cNvGrpSpPr/>
          <p:nvPr/>
        </p:nvGrpSpPr>
        <p:grpSpPr>
          <a:xfrm>
            <a:off x="0" y="6248400"/>
            <a:ext cx="12192000" cy="664506"/>
            <a:chOff x="0" y="6248400"/>
            <a:chExt cx="12192000" cy="66450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722C5DB-5D36-1559-81A9-3905CAC43D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6248400"/>
              <a:ext cx="12192000" cy="6096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73EEC3E-4E7E-F948-B9F4-3FEDC62BC4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08298" y="6248400"/>
              <a:ext cx="2003793" cy="6645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987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1767" y="146223"/>
            <a:ext cx="10515600" cy="1325563"/>
          </a:xfrm>
        </p:spPr>
        <p:txBody>
          <a:bodyPr/>
          <a:lstStyle/>
          <a:p>
            <a:r>
              <a:rPr b="1" dirty="0"/>
              <a:t>Where </a:t>
            </a:r>
            <a:r>
              <a:rPr lang="en-ZA" b="1" dirty="0"/>
              <a:t>AI</a:t>
            </a:r>
            <a:r>
              <a:rPr b="1" dirty="0"/>
              <a:t> Fits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211083"/>
            <a:ext cx="10515600" cy="1200604"/>
          </a:xfrm>
        </p:spPr>
        <p:txBody>
          <a:bodyPr/>
          <a:lstStyle/>
          <a:p>
            <a:endParaRPr/>
          </a:p>
          <a:p>
            <a:pPr marL="0" indent="0" algn="ctr">
              <a:buNone/>
            </a:pPr>
            <a:r>
              <a:rPr sz="3200" b="1"/>
              <a:t>“We translate ideas into deployable engineering systems.”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DE8D29-5518-9E33-9667-E059116CE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48400"/>
            <a:ext cx="12192000" cy="609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B2F9F9-934C-3FFF-DE75-7014713676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598"/>
          <a:stretch/>
        </p:blipFill>
        <p:spPr>
          <a:xfrm>
            <a:off x="939802" y="1041536"/>
            <a:ext cx="9503909" cy="4619035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CBC1098-628F-BF22-1EDE-63D0F647BC53}"/>
              </a:ext>
            </a:extLst>
          </p:cNvPr>
          <p:cNvGrpSpPr/>
          <p:nvPr/>
        </p:nvGrpSpPr>
        <p:grpSpPr>
          <a:xfrm>
            <a:off x="0" y="6253226"/>
            <a:ext cx="12192000" cy="664506"/>
            <a:chOff x="0" y="6248400"/>
            <a:chExt cx="12192000" cy="66450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BC4B838-F964-BD9E-1D0A-2DAC59F5CB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6248400"/>
              <a:ext cx="12192000" cy="6096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9C2C647-EEC9-3F47-C50A-0E32DF5667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08298" y="6248400"/>
              <a:ext cx="2003793" cy="664506"/>
            </a:xfrm>
            <a:prstGeom prst="rect">
              <a:avLst/>
            </a:prstGeom>
          </p:spPr>
        </p:pic>
      </p:grpSp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ird&#10;&#10;Description automatically generated">
            <a:extLst>
              <a:ext uri="{FF2B5EF4-FFF2-40B4-BE49-F238E27FC236}">
                <a16:creationId xmlns:a16="http://schemas.microsoft.com/office/drawing/2014/main" id="{644BABC8-FEF2-0F4D-AE38-7B3B3033AE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697" b="1031"/>
          <a:stretch/>
        </p:blipFill>
        <p:spPr>
          <a:xfrm>
            <a:off x="-1" y="-121025"/>
            <a:ext cx="12192001" cy="697902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91F0744-9CEA-6E4E-A721-92A9642087D2}"/>
              </a:ext>
            </a:extLst>
          </p:cNvPr>
          <p:cNvSpPr txBox="1">
            <a:spLocks/>
          </p:cNvSpPr>
          <p:nvPr/>
        </p:nvSpPr>
        <p:spPr>
          <a:xfrm>
            <a:off x="3305173" y="2806198"/>
            <a:ext cx="5581652" cy="112457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F1222056-9D30-934B-AD1D-FD77ABADD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-32084"/>
            <a:ext cx="10515600" cy="412991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57FB3EB-82C1-0649-8797-302B91894482}"/>
              </a:ext>
            </a:extLst>
          </p:cNvPr>
          <p:cNvSpPr/>
          <p:nvPr/>
        </p:nvSpPr>
        <p:spPr>
          <a:xfrm>
            <a:off x="1" y="5818710"/>
            <a:ext cx="12192000" cy="103929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B5CF74-D75F-1A41-9B98-AF6A821E1A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487" y="5846726"/>
            <a:ext cx="10123026" cy="101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434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32037"/>
            <a:ext cx="10515600" cy="1325563"/>
          </a:xfrm>
        </p:spPr>
        <p:txBody>
          <a:bodyPr/>
          <a:lstStyle/>
          <a:p>
            <a:r>
              <a:rPr b="1"/>
              <a:t>Where eNtsa Fits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211083"/>
            <a:ext cx="10515600" cy="1200604"/>
          </a:xfrm>
        </p:spPr>
        <p:txBody>
          <a:bodyPr/>
          <a:lstStyle/>
          <a:p>
            <a:endParaRPr/>
          </a:p>
          <a:p>
            <a:pPr marL="0" indent="0" algn="ctr">
              <a:buNone/>
            </a:pPr>
            <a:r>
              <a:rPr sz="3200" b="1"/>
              <a:t>“We translate ideas into deployable engineering systems.”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DE8D29-5518-9E33-9667-E059116CE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48400"/>
            <a:ext cx="12192000" cy="609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BBF27D-EC25-697D-C776-AE86E04F5F49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78" b="17925"/>
          <a:stretch/>
        </p:blipFill>
        <p:spPr bwMode="auto">
          <a:xfrm>
            <a:off x="2122714" y="1251063"/>
            <a:ext cx="7946572" cy="43558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9865055-4E97-A1BA-2E70-7212245D716B}"/>
              </a:ext>
            </a:extLst>
          </p:cNvPr>
          <p:cNvGrpSpPr/>
          <p:nvPr/>
        </p:nvGrpSpPr>
        <p:grpSpPr>
          <a:xfrm>
            <a:off x="0" y="6253290"/>
            <a:ext cx="12192000" cy="664506"/>
            <a:chOff x="0" y="6248400"/>
            <a:chExt cx="12192000" cy="66450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CB26F16-044C-2996-0088-D69B7B4C69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6248400"/>
              <a:ext cx="12192000" cy="6096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C4B0330-2230-153A-6460-F1730766DD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08298" y="6248400"/>
              <a:ext cx="2003793" cy="6645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749690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group of men working on a yellow boat&#10;&#10;Description automatically generated with low confidence">
            <a:extLst>
              <a:ext uri="{FF2B5EF4-FFF2-40B4-BE49-F238E27FC236}">
                <a16:creationId xmlns:a16="http://schemas.microsoft.com/office/drawing/2014/main" id="{99BC41F1-98BC-AA05-7771-848D83032C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10" b="11114"/>
          <a:stretch/>
        </p:blipFill>
        <p:spPr>
          <a:xfrm>
            <a:off x="321734" y="321733"/>
            <a:ext cx="5674894" cy="3030842"/>
          </a:xfrm>
          <a:prstGeom prst="rect">
            <a:avLst/>
          </a:prstGeom>
        </p:spPr>
      </p:pic>
      <p:pic>
        <p:nvPicPr>
          <p:cNvPr id="10" name="Picture 9" descr="A group of men standing next to a yellow kayak&#10;&#10;Description automatically generated with medium confidence">
            <a:extLst>
              <a:ext uri="{FF2B5EF4-FFF2-40B4-BE49-F238E27FC236}">
                <a16:creationId xmlns:a16="http://schemas.microsoft.com/office/drawing/2014/main" id="{DE67BEC7-A7D4-330C-5D4F-C58A61BB16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11" r="21374" b="-4"/>
          <a:stretch/>
        </p:blipFill>
        <p:spPr>
          <a:xfrm>
            <a:off x="321735" y="3524289"/>
            <a:ext cx="2676579" cy="2776517"/>
          </a:xfrm>
          <a:prstGeom prst="rect">
            <a:avLst/>
          </a:prstGeom>
        </p:spPr>
      </p:pic>
      <p:pic>
        <p:nvPicPr>
          <p:cNvPr id="23" name="Picture 22" descr="A picture containing yellow, outdoor, person, transport&#10;&#10;Description automatically generated">
            <a:extLst>
              <a:ext uri="{FF2B5EF4-FFF2-40B4-BE49-F238E27FC236}">
                <a16:creationId xmlns:a16="http://schemas.microsoft.com/office/drawing/2014/main" id="{BD7B123E-3055-A4C0-D80D-0CC8F96F8CC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5" b="2779"/>
          <a:stretch/>
        </p:blipFill>
        <p:spPr>
          <a:xfrm>
            <a:off x="3159553" y="3514855"/>
            <a:ext cx="2837076" cy="2785951"/>
          </a:xfrm>
          <a:prstGeom prst="rect">
            <a:avLst/>
          </a:prstGeom>
        </p:spPr>
      </p:pic>
      <p:pic>
        <p:nvPicPr>
          <p:cNvPr id="33" name="Picture 32" descr="A person standing next to a yellow boat on water">
            <a:extLst>
              <a:ext uri="{FF2B5EF4-FFF2-40B4-BE49-F238E27FC236}">
                <a16:creationId xmlns:a16="http://schemas.microsoft.com/office/drawing/2014/main" id="{55D976A8-7FDF-803F-4125-E321AA4F142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2647" b="2"/>
          <a:stretch/>
        </p:blipFill>
        <p:spPr>
          <a:xfrm>
            <a:off x="6195373" y="321733"/>
            <a:ext cx="5674892" cy="59790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46E6FC-711A-7E44-86DD-1635289CCF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248400"/>
            <a:ext cx="12192000" cy="6096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EE3BEFC-3D3A-DA49-84CD-8C8D34C12FCD}"/>
              </a:ext>
            </a:extLst>
          </p:cNvPr>
          <p:cNvSpPr txBox="1">
            <a:spLocks/>
          </p:cNvSpPr>
          <p:nvPr/>
        </p:nvSpPr>
        <p:spPr>
          <a:xfrm>
            <a:off x="645694" y="1745340"/>
            <a:ext cx="8305799" cy="42672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4CA7A86-E6F1-2677-E911-A2B853580A52}"/>
              </a:ext>
            </a:extLst>
          </p:cNvPr>
          <p:cNvGrpSpPr/>
          <p:nvPr/>
        </p:nvGrpSpPr>
        <p:grpSpPr>
          <a:xfrm>
            <a:off x="0" y="6253226"/>
            <a:ext cx="12192000" cy="664506"/>
            <a:chOff x="0" y="6248400"/>
            <a:chExt cx="12192000" cy="66450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887C670-58CC-9DD2-EFC8-019DBEC425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6248400"/>
              <a:ext cx="12192000" cy="6096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7C4A9AC-F7CB-B47D-59BE-419882FB5E7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908298" y="6248400"/>
              <a:ext cx="2003793" cy="6645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09470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person, person, indoor&#10;&#10;Description automatically generated">
            <a:extLst>
              <a:ext uri="{FF2B5EF4-FFF2-40B4-BE49-F238E27FC236}">
                <a16:creationId xmlns:a16="http://schemas.microsoft.com/office/drawing/2014/main" id="{A926CEE0-32FA-05B1-DF34-A26442C842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65" r="26300" b="-1"/>
          <a:stretch/>
        </p:blipFill>
        <p:spPr>
          <a:xfrm>
            <a:off x="-1" y="10"/>
            <a:ext cx="7370057" cy="6857990"/>
          </a:xfrm>
          <a:prstGeom prst="rect">
            <a:avLst/>
          </a:prstGeom>
        </p:spPr>
      </p:pic>
      <p:pic>
        <p:nvPicPr>
          <p:cNvPr id="9" name="Picture 8" descr="A picture containing yellow&#10;&#10;Description automatically generated">
            <a:extLst>
              <a:ext uri="{FF2B5EF4-FFF2-40B4-BE49-F238E27FC236}">
                <a16:creationId xmlns:a16="http://schemas.microsoft.com/office/drawing/2014/main" id="{27E52A5C-CCB6-CA42-74C4-B8357F3582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3025" b="1"/>
          <a:stretch/>
        </p:blipFill>
        <p:spPr>
          <a:xfrm>
            <a:off x="7534656" y="1"/>
            <a:ext cx="4657344" cy="3346704"/>
          </a:xfrm>
          <a:prstGeom prst="rect">
            <a:avLst/>
          </a:prstGeom>
        </p:spPr>
      </p:pic>
      <p:pic>
        <p:nvPicPr>
          <p:cNvPr id="3" name="Picture 2" descr="A picture containing yellow, indoor&#10;&#10;Description automatically generated">
            <a:extLst>
              <a:ext uri="{FF2B5EF4-FFF2-40B4-BE49-F238E27FC236}">
                <a16:creationId xmlns:a16="http://schemas.microsoft.com/office/drawing/2014/main" id="{C937B703-3F83-7359-A111-F25B17AE3F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17" r="5788" b="-4"/>
          <a:stretch/>
        </p:blipFill>
        <p:spPr>
          <a:xfrm>
            <a:off x="7534654" y="3511296"/>
            <a:ext cx="4657346" cy="33467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46E6FC-711A-7E44-86DD-1635289CCF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48400"/>
            <a:ext cx="12192000" cy="6096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EE3BEFC-3D3A-DA49-84CD-8C8D34C12FCD}"/>
              </a:ext>
            </a:extLst>
          </p:cNvPr>
          <p:cNvSpPr txBox="1">
            <a:spLocks/>
          </p:cNvSpPr>
          <p:nvPr/>
        </p:nvSpPr>
        <p:spPr>
          <a:xfrm>
            <a:off x="645694" y="1745340"/>
            <a:ext cx="8305799" cy="42672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E9F8D5C-8AF3-E8B9-C8C4-7E9B114BA921}"/>
              </a:ext>
            </a:extLst>
          </p:cNvPr>
          <p:cNvGrpSpPr/>
          <p:nvPr/>
        </p:nvGrpSpPr>
        <p:grpSpPr>
          <a:xfrm>
            <a:off x="0" y="6253226"/>
            <a:ext cx="12192000" cy="664506"/>
            <a:chOff x="0" y="6248400"/>
            <a:chExt cx="12192000" cy="66450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D87BB1D-4D4E-2926-4137-886DF0368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6248400"/>
              <a:ext cx="12192000" cy="6096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0B35884-412A-ACE9-E837-7903FC22B1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08298" y="6248400"/>
              <a:ext cx="2003793" cy="6645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5650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4FAB6E1-9E53-DC4E-58B0-0ABE067470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48400"/>
            <a:ext cx="12192000" cy="609600"/>
          </a:xfrm>
          <a:prstGeom prst="rect">
            <a:avLst/>
          </a:prstGeom>
        </p:spPr>
      </p:pic>
      <p:pic>
        <p:nvPicPr>
          <p:cNvPr id="10" name="USV Sea Trial">
            <a:hlinkClick r:id="" action="ppaction://media"/>
            <a:extLst>
              <a:ext uri="{FF2B5EF4-FFF2-40B4-BE49-F238E27FC236}">
                <a16:creationId xmlns:a16="http://schemas.microsoft.com/office/drawing/2014/main" id="{7D4314D6-7C2C-0DD7-FB9F-099ECAF1369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7249" y="0"/>
            <a:ext cx="11108266" cy="62484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8DDA3E0-2568-1AB6-8344-97CCE2BC2850}"/>
              </a:ext>
            </a:extLst>
          </p:cNvPr>
          <p:cNvGrpSpPr/>
          <p:nvPr/>
        </p:nvGrpSpPr>
        <p:grpSpPr>
          <a:xfrm>
            <a:off x="0" y="6248400"/>
            <a:ext cx="12192000" cy="664506"/>
            <a:chOff x="0" y="6248400"/>
            <a:chExt cx="12192000" cy="66450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E0F1D0C-284D-30FE-FF8F-4FE3E35A13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6248400"/>
              <a:ext cx="12192000" cy="6096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F35D7C9-C1FE-CE0B-57A9-881C0620B6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08298" y="6248400"/>
              <a:ext cx="2003793" cy="66450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2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map of a body of water&#10;&#10;Description automatically generated">
            <a:extLst>
              <a:ext uri="{FF2B5EF4-FFF2-40B4-BE49-F238E27FC236}">
                <a16:creationId xmlns:a16="http://schemas.microsoft.com/office/drawing/2014/main" id="{F1854476-6B46-4D76-B70C-DCBC57F7D2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8821"/>
            <a:ext cx="4639809" cy="2113057"/>
          </a:xfrm>
          <a:prstGeom prst="rect">
            <a:avLst/>
          </a:prstGeom>
        </p:spPr>
      </p:pic>
      <p:pic>
        <p:nvPicPr>
          <p:cNvPr id="4" name="Content Placeholder 3" descr="A group of people on a beach&#10;&#10;Description automatically generated">
            <a:extLst>
              <a:ext uri="{FF2B5EF4-FFF2-40B4-BE49-F238E27FC236}">
                <a16:creationId xmlns:a16="http://schemas.microsoft.com/office/drawing/2014/main" id="{AEA52E95-72B8-4A6B-8EC0-A967CD7C996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238" y="3647985"/>
            <a:ext cx="6332887" cy="2854180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3538E58-6288-4594-9AE9-662677C691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7883" y="989120"/>
            <a:ext cx="4969157" cy="265886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3934EB0-7336-4995-8C20-B200DD9406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6122" y="989121"/>
            <a:ext cx="3529069" cy="5513044"/>
          </a:xfrm>
          <a:prstGeom prst="rect">
            <a:avLst/>
          </a:prstGeom>
        </p:spPr>
      </p:pic>
      <p:sp>
        <p:nvSpPr>
          <p:cNvPr id="49154" name="Title 1">
            <a:extLst>
              <a:ext uri="{FF2B5EF4-FFF2-40B4-BE49-F238E27FC236}">
                <a16:creationId xmlns:a16="http://schemas.microsoft.com/office/drawing/2014/main" id="{F47FE5EB-92AC-4364-ADD8-D5530104F7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34434" y="67734"/>
            <a:ext cx="11137900" cy="793751"/>
          </a:xfrm>
        </p:spPr>
        <p:txBody>
          <a:bodyPr/>
          <a:lstStyle/>
          <a:p>
            <a:pPr algn="ctr"/>
            <a:r>
              <a:rPr lang="en-ZA" altLang="af-ZA" dirty="0">
                <a:latin typeface="Avenir Medium" charset="0"/>
                <a:ea typeface="ＭＳ Ｐゴシック" panose="020B0600070205080204" pitchFamily="34" charset="-128"/>
              </a:rPr>
              <a:t>Case study: Maputo experiment</a:t>
            </a:r>
            <a:endParaRPr lang="af-ZA" altLang="af-ZA" dirty="0">
              <a:latin typeface="Avenir Medium" charset="0"/>
              <a:ea typeface="ＭＳ Ｐゴシック" panose="020B0600070205080204" pitchFamily="34" charset="-128"/>
            </a:endParaRP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D370663E-B7C9-4367-8823-EB1250E97EA9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288465" y="989121"/>
            <a:ext cx="3407268" cy="3272351"/>
          </a:xfrm>
        </p:spPr>
        <p:txBody>
          <a:bodyPr/>
          <a:lstStyle/>
          <a:p>
            <a:r>
              <a:rPr lang="en-ZA" altLang="af-ZA" dirty="0">
                <a:latin typeface="Avenir Book" charset="0"/>
                <a:ea typeface="ＭＳ Ｐゴシック" panose="020B0600070205080204" pitchFamily="34" charset="-128"/>
              </a:rPr>
              <a:t>South North: 6 hours</a:t>
            </a:r>
          </a:p>
          <a:p>
            <a:r>
              <a:rPr lang="en-ZA" altLang="af-ZA" dirty="0">
                <a:latin typeface="Avenir Book" charset="0"/>
                <a:ea typeface="ＭＳ Ｐゴシック" panose="020B0600070205080204" pitchFamily="34" charset="-128"/>
              </a:rPr>
              <a:t>East West:   3 hours</a:t>
            </a:r>
          </a:p>
          <a:p>
            <a:r>
              <a:rPr lang="en-ZA" altLang="af-ZA" dirty="0">
                <a:latin typeface="Avenir Book" charset="0"/>
                <a:ea typeface="ＭＳ Ｐゴシック" panose="020B0600070205080204" pitchFamily="34" charset="-128"/>
              </a:rPr>
              <a:t>CTD:</a:t>
            </a:r>
          </a:p>
          <a:p>
            <a:pPr lvl="2"/>
            <a:r>
              <a:rPr lang="en-ZA" altLang="af-ZA" dirty="0">
                <a:latin typeface="Avenir Book" charset="0"/>
                <a:ea typeface="ＭＳ Ｐゴシック" panose="020B0600070205080204" pitchFamily="34" charset="-128"/>
              </a:rPr>
              <a:t> </a:t>
            </a:r>
            <a:r>
              <a:rPr lang="en-ZA" altLang="af-ZA" sz="2133" dirty="0">
                <a:latin typeface="Avenir Book" charset="0"/>
                <a:ea typeface="ＭＳ Ｐゴシック" panose="020B0600070205080204" pitchFamily="34" charset="-128"/>
              </a:rPr>
              <a:t>Temp</a:t>
            </a:r>
          </a:p>
          <a:p>
            <a:pPr lvl="2"/>
            <a:r>
              <a:rPr lang="en-ZA" altLang="af-ZA" sz="2133" dirty="0">
                <a:latin typeface="Avenir Book" charset="0"/>
                <a:ea typeface="ＭＳ Ｐゴシック" panose="020B0600070205080204" pitchFamily="34" charset="-128"/>
              </a:rPr>
              <a:t>Conductivity</a:t>
            </a:r>
          </a:p>
          <a:p>
            <a:r>
              <a:rPr lang="en-ZA" altLang="af-ZA" dirty="0" err="1">
                <a:latin typeface="Avenir Book" charset="0"/>
                <a:ea typeface="ＭＳ Ｐゴシック" panose="020B0600070205080204" pitchFamily="34" charset="-128"/>
              </a:rPr>
              <a:t>Watersamples</a:t>
            </a:r>
            <a:endParaRPr lang="en-ZA" altLang="af-ZA" dirty="0">
              <a:latin typeface="Avenir Book" charset="0"/>
              <a:ea typeface="ＭＳ Ｐゴシック" panose="020B0600070205080204" pitchFamily="34" charset="-128"/>
            </a:endParaRPr>
          </a:p>
          <a:p>
            <a:endParaRPr lang="en-ZA" altLang="af-ZA" dirty="0">
              <a:latin typeface="Avenir Book" charset="0"/>
              <a:ea typeface="ＭＳ Ｐゴシック" panose="020B0600070205080204" pitchFamily="34" charset="-128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2F795C2-38C7-AFA7-F94B-BFAFF8603375}"/>
              </a:ext>
            </a:extLst>
          </p:cNvPr>
          <p:cNvGrpSpPr/>
          <p:nvPr/>
        </p:nvGrpSpPr>
        <p:grpSpPr>
          <a:xfrm>
            <a:off x="0" y="6248400"/>
            <a:ext cx="12192000" cy="664506"/>
            <a:chOff x="0" y="6248400"/>
            <a:chExt cx="12192000" cy="66450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1FE9687-9517-1585-AE39-6E235BF321E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6248400"/>
              <a:ext cx="12192000" cy="6096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27F393A-8A2F-5084-3E88-9E7FF029188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908298" y="6248400"/>
              <a:ext cx="2003793" cy="6645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31768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F4EB0975-BC22-4A9A-816D-09199FE99D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1800" y="404285"/>
            <a:ext cx="11135784" cy="791633"/>
          </a:xfrm>
        </p:spPr>
        <p:txBody>
          <a:bodyPr/>
          <a:lstStyle/>
          <a:p>
            <a:r>
              <a:rPr lang="en-ZA" altLang="af-ZA">
                <a:latin typeface="Avenir Medium" charset="0"/>
                <a:ea typeface="ＭＳ Ｐゴシック" panose="020B0600070205080204" pitchFamily="34" charset="-128"/>
              </a:rPr>
              <a:t>Corridor &amp; survey scan - execution</a:t>
            </a:r>
            <a:endParaRPr lang="af-ZA" altLang="af-ZA">
              <a:latin typeface="Avenir Medium" charset="0"/>
              <a:ea typeface="ＭＳ Ｐゴシック" panose="020B0600070205080204" pitchFamily="34" charset="-128"/>
            </a:endParaRPr>
          </a:p>
        </p:txBody>
      </p:sp>
      <p:pic>
        <p:nvPicPr>
          <p:cNvPr id="40963" name="Picture 5" descr="A screenshot of a video game&#10;&#10;Description automatically generated">
            <a:extLst>
              <a:ext uri="{FF2B5EF4-FFF2-40B4-BE49-F238E27FC236}">
                <a16:creationId xmlns:a16="http://schemas.microsoft.com/office/drawing/2014/main" id="{F9CD3B63-11B1-4325-AF0A-14F2C2892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385" y="1509184"/>
            <a:ext cx="6701367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E4495B66-3B3B-45D2-B557-B254CC9B7B5D}"/>
              </a:ext>
            </a:extLst>
          </p:cNvPr>
          <p:cNvSpPr txBox="1">
            <a:spLocks noChangeArrowheads="1"/>
          </p:cNvSpPr>
          <p:nvPr/>
        </p:nvSpPr>
        <p:spPr>
          <a:xfrm>
            <a:off x="95252" y="1509185"/>
            <a:ext cx="3194049" cy="2592916"/>
          </a:xfrm>
          <a:prstGeom prst="rect">
            <a:avLst/>
          </a:prstGeom>
        </p:spPr>
        <p:txBody>
          <a:bodyPr/>
          <a:lstStyle>
            <a:lvl1pPr marL="173038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000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venir Book"/>
                <a:ea typeface="ＭＳ Ｐゴシック" charset="0"/>
                <a:cs typeface="+mn-cs"/>
              </a:defRPr>
            </a:lvl1pPr>
            <a:lvl2pPr marL="347663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000"/>
              </a:buClr>
              <a:buSzPct val="75000"/>
              <a:buChar char="•"/>
              <a:defRPr sz="2000">
                <a:solidFill>
                  <a:schemeClr val="tx1"/>
                </a:solidFill>
                <a:latin typeface="Avenir Book"/>
                <a:ea typeface="ＭＳ Ｐゴシック" charset="0"/>
              </a:defRPr>
            </a:lvl2pPr>
            <a:lvl3pPr marL="547688" indent="-198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000"/>
              </a:buClr>
              <a:buSzPct val="75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venir Book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en-US" altLang="en-US" sz="2667" kern="0" dirty="0">
                <a:latin typeface="Avenir Book" charset="0"/>
                <a:ea typeface="ＭＳ Ｐゴシック" panose="020B0600070205080204" pitchFamily="34" charset="-128"/>
              </a:rPr>
              <a:t>Path following</a:t>
            </a:r>
          </a:p>
          <a:p>
            <a:pPr>
              <a:defRPr/>
            </a:pPr>
            <a:r>
              <a:rPr lang="en-US" altLang="en-US" sz="2667" kern="0" dirty="0">
                <a:latin typeface="Avenir Book" charset="0"/>
                <a:ea typeface="ＭＳ Ｐゴシック" panose="020B0600070205080204" pitchFamily="34" charset="-128"/>
              </a:rPr>
              <a:t>Speed control</a:t>
            </a:r>
          </a:p>
          <a:p>
            <a:pPr>
              <a:defRPr/>
            </a:pPr>
            <a:r>
              <a:rPr lang="en-US" altLang="en-US" sz="2667" kern="0" dirty="0">
                <a:latin typeface="Avenir Book" charset="0"/>
                <a:ea typeface="ＭＳ Ｐゴシック" panose="020B0600070205080204" pitchFamily="34" charset="-128"/>
              </a:rPr>
              <a:t>Loiter at waypoint</a:t>
            </a:r>
          </a:p>
          <a:p>
            <a:pPr>
              <a:defRPr/>
            </a:pPr>
            <a:r>
              <a:rPr lang="en-US" altLang="en-US" sz="2667" kern="0" dirty="0">
                <a:latin typeface="Avenir Book" charset="0"/>
                <a:ea typeface="ＭＳ Ｐゴシック" panose="020B0600070205080204" pitchFamily="34" charset="-128"/>
              </a:rPr>
              <a:t>Change speed</a:t>
            </a:r>
          </a:p>
          <a:p>
            <a:pPr>
              <a:defRPr/>
            </a:pPr>
            <a:r>
              <a:rPr lang="en-US" altLang="en-US" sz="2667" kern="0" dirty="0">
                <a:latin typeface="Avenir Book" charset="0"/>
                <a:ea typeface="ＭＳ Ｐゴシック" panose="020B0600070205080204" pitchFamily="34" charset="-128"/>
              </a:rPr>
              <a:t>Execute command</a:t>
            </a:r>
          </a:p>
          <a:p>
            <a:pPr>
              <a:defRPr/>
            </a:pPr>
            <a:r>
              <a:rPr lang="en-US" altLang="en-US" sz="2667" kern="0" dirty="0">
                <a:latin typeface="Avenir Book" charset="0"/>
                <a:ea typeface="ＭＳ Ｐゴシック" panose="020B0600070205080204" pitchFamily="34" charset="-128"/>
              </a:rPr>
              <a:t>Smart RTL</a:t>
            </a:r>
          </a:p>
          <a:p>
            <a:pPr>
              <a:defRPr/>
            </a:pPr>
            <a:endParaRPr lang="en-US" altLang="en-US" sz="2667" kern="0" dirty="0">
              <a:latin typeface="Avenir Book" charset="0"/>
              <a:ea typeface="ＭＳ Ｐゴシック" panose="020B0600070205080204" pitchFamily="34" charset="-128"/>
            </a:endParaRPr>
          </a:p>
        </p:txBody>
      </p:sp>
      <p:pic>
        <p:nvPicPr>
          <p:cNvPr id="40965" name="Picture 7">
            <a:extLst>
              <a:ext uri="{FF2B5EF4-FFF2-40B4-BE49-F238E27FC236}">
                <a16:creationId xmlns:a16="http://schemas.microsoft.com/office/drawing/2014/main" id="{7F61FC27-DE9D-48E9-8335-DD55B2D0F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301" y="1322918"/>
            <a:ext cx="4231217" cy="4897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69D6149-A99F-63B4-072B-F23F1FF2200C}"/>
              </a:ext>
            </a:extLst>
          </p:cNvPr>
          <p:cNvGrpSpPr/>
          <p:nvPr/>
        </p:nvGrpSpPr>
        <p:grpSpPr>
          <a:xfrm>
            <a:off x="0" y="6248400"/>
            <a:ext cx="12192000" cy="664506"/>
            <a:chOff x="0" y="6248400"/>
            <a:chExt cx="12192000" cy="66450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193A818-FB2A-0785-DCC3-8461493D54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6248400"/>
              <a:ext cx="12192000" cy="6096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1C6FA94-0259-D08C-1388-0C03E7EAE7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08298" y="6248400"/>
              <a:ext cx="2003793" cy="66450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>
            <a:extLst>
              <a:ext uri="{FF2B5EF4-FFF2-40B4-BE49-F238E27FC236}">
                <a16:creationId xmlns:a16="http://schemas.microsoft.com/office/drawing/2014/main" id="{87DDF074-D324-4162-9901-51D446BFAC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85167" y="-2942"/>
            <a:ext cx="3553883" cy="791633"/>
          </a:xfrm>
        </p:spPr>
        <p:txBody>
          <a:bodyPr/>
          <a:lstStyle/>
          <a:p>
            <a:r>
              <a:rPr lang="en-ZA" altLang="af-ZA" dirty="0">
                <a:latin typeface="Avenir Medium" charset="0"/>
                <a:ea typeface="ＭＳ Ｐゴシック" panose="020B0600070205080204" pitchFamily="34" charset="-128"/>
              </a:rPr>
              <a:t>Survey scan</a:t>
            </a:r>
            <a:endParaRPr lang="af-ZA" altLang="af-ZA" dirty="0">
              <a:latin typeface="Avenir Medium" charset="0"/>
              <a:ea typeface="ＭＳ Ｐゴシック" panose="020B0600070205080204" pitchFamily="34" charset="-128"/>
            </a:endParaRPr>
          </a:p>
        </p:txBody>
      </p:sp>
      <p:grpSp>
        <p:nvGrpSpPr>
          <p:cNvPr id="47107" name="Group 10">
            <a:extLst>
              <a:ext uri="{FF2B5EF4-FFF2-40B4-BE49-F238E27FC236}">
                <a16:creationId xmlns:a16="http://schemas.microsoft.com/office/drawing/2014/main" id="{A745D6B2-10B1-42BE-898A-4365275B4798}"/>
              </a:ext>
            </a:extLst>
          </p:cNvPr>
          <p:cNvGrpSpPr>
            <a:grpSpLocks/>
          </p:cNvGrpSpPr>
          <p:nvPr/>
        </p:nvGrpSpPr>
        <p:grpSpPr bwMode="auto">
          <a:xfrm>
            <a:off x="91018" y="1316567"/>
            <a:ext cx="12009967" cy="4944533"/>
            <a:chOff x="117261" y="987574"/>
            <a:chExt cx="9008643" cy="3708412"/>
          </a:xfrm>
        </p:grpSpPr>
        <p:pic>
          <p:nvPicPr>
            <p:cNvPr id="47111" name="Picture 5">
              <a:extLst>
                <a:ext uri="{FF2B5EF4-FFF2-40B4-BE49-F238E27FC236}">
                  <a16:creationId xmlns:a16="http://schemas.microsoft.com/office/drawing/2014/main" id="{FBF14172-F35D-48E3-B403-6D1659403A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261" y="987574"/>
              <a:ext cx="2582531" cy="3708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7112" name="Picture 7" descr="A picture containing diagram&#10;&#10;Description automatically generated">
              <a:extLst>
                <a:ext uri="{FF2B5EF4-FFF2-40B4-BE49-F238E27FC236}">
                  <a16:creationId xmlns:a16="http://schemas.microsoft.com/office/drawing/2014/main" id="{C5014F41-F743-45A6-BE36-49B99C1C77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1800" y="987574"/>
              <a:ext cx="2592288" cy="3703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7113" name="Picture 9">
              <a:extLst>
                <a:ext uri="{FF2B5EF4-FFF2-40B4-BE49-F238E27FC236}">
                  <a16:creationId xmlns:a16="http://schemas.microsoft.com/office/drawing/2014/main" id="{5522382B-6BF9-4FC9-9375-F6FBB91590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6096" y="987574"/>
              <a:ext cx="3689808" cy="3708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7108" name="Content Placeholder 2">
            <a:extLst>
              <a:ext uri="{FF2B5EF4-FFF2-40B4-BE49-F238E27FC236}">
                <a16:creationId xmlns:a16="http://schemas.microsoft.com/office/drawing/2014/main" id="{8A3B17F5-F7AA-41B5-8527-94D9F6647CCE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609600" y="836085"/>
            <a:ext cx="2305051" cy="552449"/>
          </a:xfrm>
        </p:spPr>
        <p:txBody>
          <a:bodyPr/>
          <a:lstStyle/>
          <a:p>
            <a:r>
              <a:rPr lang="en-ZA" altLang="af-ZA">
                <a:latin typeface="Avenir Book" charset="0"/>
                <a:ea typeface="ＭＳ Ｐゴシック" panose="020B0600070205080204" pitchFamily="34" charset="-128"/>
              </a:rPr>
              <a:t>Planned path</a:t>
            </a:r>
            <a:endParaRPr lang="af-ZA" altLang="af-ZA">
              <a:latin typeface="Avenir Book" charset="0"/>
              <a:ea typeface="ＭＳ Ｐゴシック" panose="020B0600070205080204" pitchFamily="34" charset="-128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5F56A7C-FA14-49EC-97F4-4A115B500B3F}"/>
              </a:ext>
            </a:extLst>
          </p:cNvPr>
          <p:cNvSpPr txBox="1">
            <a:spLocks/>
          </p:cNvSpPr>
          <p:nvPr/>
        </p:nvSpPr>
        <p:spPr bwMode="auto">
          <a:xfrm>
            <a:off x="4085167" y="836084"/>
            <a:ext cx="2305051" cy="55033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3038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000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venir Book"/>
                <a:ea typeface="ＭＳ Ｐゴシック" charset="0"/>
                <a:cs typeface="+mn-cs"/>
              </a:defRPr>
            </a:lvl1pPr>
            <a:lvl2pPr marL="347663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000"/>
              </a:buClr>
              <a:buSzPct val="75000"/>
              <a:buChar char="•"/>
              <a:defRPr sz="2000">
                <a:solidFill>
                  <a:schemeClr val="tx1"/>
                </a:solidFill>
                <a:latin typeface="Avenir Book"/>
                <a:ea typeface="ＭＳ Ｐゴシック" charset="0"/>
              </a:defRPr>
            </a:lvl2pPr>
            <a:lvl3pPr marL="547688" indent="-198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000"/>
              </a:buClr>
              <a:buSzPct val="75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venir Book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venir Book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venir Book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en-ZA" sz="2667" kern="0" dirty="0"/>
              <a:t>Data points</a:t>
            </a:r>
            <a:endParaRPr lang="af-ZA" sz="2667" kern="0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9F39909-23B7-45F2-908C-0BAF7D44B994}"/>
              </a:ext>
            </a:extLst>
          </p:cNvPr>
          <p:cNvSpPr txBox="1">
            <a:spLocks/>
          </p:cNvSpPr>
          <p:nvPr/>
        </p:nvSpPr>
        <p:spPr bwMode="auto">
          <a:xfrm>
            <a:off x="8257117" y="836084"/>
            <a:ext cx="2639483" cy="55033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173038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000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venir Book"/>
                <a:ea typeface="ＭＳ Ｐゴシック" charset="0"/>
                <a:cs typeface="+mn-cs"/>
              </a:defRPr>
            </a:lvl1pPr>
            <a:lvl2pPr marL="347663" indent="-1730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000"/>
              </a:buClr>
              <a:buSzPct val="75000"/>
              <a:buChar char="•"/>
              <a:defRPr sz="2000">
                <a:solidFill>
                  <a:schemeClr val="tx1"/>
                </a:solidFill>
                <a:latin typeface="Avenir Book"/>
                <a:ea typeface="ＭＳ Ｐゴシック" charset="0"/>
              </a:defRPr>
            </a:lvl2pPr>
            <a:lvl3pPr marL="547688" indent="-198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000"/>
              </a:buClr>
              <a:buSzPct val="75000"/>
              <a:buFont typeface="Arial" panose="020B0604020202020204" pitchFamily="34" charset="0"/>
              <a:buChar char="-"/>
              <a:defRPr sz="2000">
                <a:solidFill>
                  <a:schemeClr val="tx1"/>
                </a:solidFill>
                <a:latin typeface="Avenir Book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venir Book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C00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venir Book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3057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en-ZA" sz="2667" kern="0" dirty="0"/>
              <a:t>Processed data</a:t>
            </a:r>
            <a:endParaRPr lang="af-ZA" sz="2667" kern="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BC10251-47BB-8F8F-6580-90447D83BFCB}"/>
              </a:ext>
            </a:extLst>
          </p:cNvPr>
          <p:cNvGrpSpPr/>
          <p:nvPr/>
        </p:nvGrpSpPr>
        <p:grpSpPr>
          <a:xfrm>
            <a:off x="0" y="6248400"/>
            <a:ext cx="12192000" cy="664506"/>
            <a:chOff x="0" y="6248400"/>
            <a:chExt cx="12192000" cy="66450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274B661-BF46-6A55-B193-9C65DF1992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6248400"/>
              <a:ext cx="12192000" cy="6096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12BB3CC-0B61-1429-502B-D1A226A2525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08298" y="6248400"/>
              <a:ext cx="2003793" cy="66450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139</TotalTime>
  <Words>324</Words>
  <Application>Microsoft Office PowerPoint</Application>
  <PresentationFormat>Widescreen</PresentationFormat>
  <Paragraphs>78</Paragraphs>
  <Slides>22</Slides>
  <Notes>4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Avenir Book</vt:lpstr>
      <vt:lpstr>Avenir Medium</vt:lpstr>
      <vt:lpstr>Calibri</vt:lpstr>
      <vt:lpstr>Calibri Light</vt:lpstr>
      <vt:lpstr>Times New Roman</vt:lpstr>
      <vt:lpstr>Office Theme</vt:lpstr>
      <vt:lpstr>PowerPoint Presentation</vt:lpstr>
      <vt:lpstr>Global Maritime Challenges</vt:lpstr>
      <vt:lpstr>Where eNtsa Fits</vt:lpstr>
      <vt:lpstr>PowerPoint Presentation</vt:lpstr>
      <vt:lpstr>PowerPoint Presentation</vt:lpstr>
      <vt:lpstr>PowerPoint Presentation</vt:lpstr>
      <vt:lpstr>Case study: Maputo experiment</vt:lpstr>
      <vt:lpstr>Corridor &amp; survey scan - execution</vt:lpstr>
      <vt:lpstr>Survey scan</vt:lpstr>
      <vt:lpstr>Combining scan data</vt:lpstr>
      <vt:lpstr>Navy key - scan</vt:lpstr>
      <vt:lpstr>Old Navy key – results</vt:lpstr>
      <vt:lpstr>Harbor survey</vt:lpstr>
      <vt:lpstr>PowerPoint Presentation</vt:lpstr>
      <vt:lpstr>PowerPoint Presentation</vt:lpstr>
      <vt:lpstr>PowerPoint Presentation</vt:lpstr>
      <vt:lpstr>PowerPoint Presentation</vt:lpstr>
      <vt:lpstr>Glider components Glider v2  </vt:lpstr>
      <vt:lpstr>Mechanical Design – internal view Component assembly  </vt:lpstr>
      <vt:lpstr>Last mile flight landing   </vt:lpstr>
      <vt:lpstr>Where AI Fits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Gardner, Chelsea, (Miss) (s217868320)</dc:creator>
  <cp:lastModifiedBy>Young, Andrew (Mr) (Summerstrand Campus North)</cp:lastModifiedBy>
  <cp:revision>14</cp:revision>
  <dcterms:created xsi:type="dcterms:W3CDTF">2020-09-22T10:59:51Z</dcterms:created>
  <dcterms:modified xsi:type="dcterms:W3CDTF">2026-05-27T06:42:10Z</dcterms:modified>
</cp:coreProperties>
</file>