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KG Primary Penmanship" panose="02000506000000020003" pitchFamily="2" charset="77"/>
      <p:regular r:id="rId20"/>
    </p:embeddedFont>
    <p:embeddedFont>
      <p:font typeface="Quicksand Bold" pitchFamily="2" charset="77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585" autoAdjust="0"/>
  </p:normalViewPr>
  <p:slideViewPr>
    <p:cSldViewPr>
      <p:cViewPr varScale="1">
        <p:scale>
          <a:sx n="78" d="100"/>
          <a:sy n="78" d="100"/>
        </p:scale>
        <p:origin x="60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26.05.2026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“What if marine education began with relationship instead of scientific knowledge?”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Many children in coastal communities live near the ocean but remain excluded from meaningful access to it.</a:t>
            </a:r>
          </a:p>
          <a:p>
            <a:endParaRPr lang="en-US"/>
          </a:p>
          <a:p>
            <a:r>
              <a:rPr lang="en-US"/>
              <a:t>Apartheid histories continue to shape, environmental access</a:t>
            </a:r>
          </a:p>
          <a:p>
            <a:r>
              <a:rPr lang="en-US"/>
              <a:t>heritage visibility &amp; scientific participation.</a:t>
            </a:r>
          </a:p>
          <a:p>
            <a:endParaRPr lang="en-US"/>
          </a:p>
          <a:p>
            <a:r>
              <a:rPr lang="en-US"/>
              <a:t>In response to this, Marine Education organisations offer programmes to schools as educational school outings.</a:t>
            </a:r>
          </a:p>
          <a:p>
            <a:endParaRPr lang="en-US"/>
          </a:p>
          <a:p>
            <a:r>
              <a:rPr lang="en-US"/>
              <a:t>In this symposium I share some pedagogical moments as the Lead Researcher in the Voices of the Sea project that is currently underway.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 project investigates how</a:t>
            </a:r>
          </a:p>
          <a:p>
            <a:r>
              <a:rPr lang="en-US"/>
              <a:t>strengthening relationships between schools as communities and marine education organisations through heritage-based pedagogies, can</a:t>
            </a:r>
          </a:p>
          <a:p>
            <a:r>
              <a:rPr lang="en-US"/>
              <a:t>co-create meaningful, place-based learning experiences nurturing environmental care, justice, and ocean custodianship.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Inspired by stone ocean kraals along the coasts of South Africa and False Bay in particular, this project understands research as a relational, place-based practice.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 ocean kraal is not singular or bounded, but a porous structure shaped with tides, memory, and ecological knowledge. In Voices of the Sea, the ocean kraal as habitat, ecosystem, heritage, knowledge, and care inspires a methodology, data collection, and analysis that are participatory and diffractive—gathering without extracting and remaining accountable to place. </a:t>
            </a:r>
          </a:p>
          <a:p>
            <a:endParaRPr lang="en-US"/>
          </a:p>
          <a:p>
            <a:r>
              <a:rPr lang="en-US"/>
              <a:t>Research is therefore enacted as a carefully held processes of immersion and reciprocity, where stories can surface, relationships are tended, and intergenerational marine knowledge is honoured as living custodianship rather than archived past.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This phase of the project partners with participants from 3 schools, teachers and children sharing their voices and stories with the sea.</a:t>
            </a:r>
          </a:p>
          <a:p>
            <a:endParaRPr lang="en-US"/>
          </a:p>
          <a:p>
            <a:r>
              <a:rPr lang="en-US"/>
              <a:t>Historically marginalised areas and spaces that continue to carry the legacy of Apartheid laws, like Group Areas Act and Separate Amenities Act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 my work, storytelling is not a way of communicating knowledge. It is a way of orientating ourselves to place, memory, and relation.</a:t>
            </a:r>
          </a:p>
          <a:p>
            <a:endParaRPr lang="en-US"/>
          </a:p>
          <a:p>
            <a:r>
              <a:rPr lang="en-US"/>
              <a:t>Take a moment to look at this picture of the sea from above.</a:t>
            </a:r>
          </a:p>
          <a:p>
            <a:r>
              <a:rPr lang="en-US"/>
              <a:t>This is what a seabird would see from the sky.</a:t>
            </a:r>
          </a:p>
          <a:p>
            <a:endParaRPr lang="en-US"/>
          </a:p>
          <a:p>
            <a:r>
              <a:rPr lang="en-US"/>
              <a:t>In Voices of the Sea, storytelling is not only verbal narration.</a:t>
            </a:r>
          </a:p>
          <a:p>
            <a:r>
              <a:rPr lang="en-US"/>
              <a:t>It is a way of learning to notice relations, memories, movements, absences, and feelings with place.</a:t>
            </a:r>
          </a:p>
          <a:p>
            <a:endParaRPr lang="en-US"/>
          </a:p>
          <a:p>
            <a:r>
              <a:rPr lang="en-US"/>
              <a:t>children were asked to choose places of safety, fear, curiosity, and belonging from the aerial view</a:t>
            </a:r>
          </a:p>
          <a:p>
            <a:endParaRPr lang="en-US"/>
          </a:p>
          <a:p>
            <a:r>
              <a:rPr lang="en-US"/>
              <a:t>storytelling emerged through orientation rather than direct questioning the image became a shared relational map, creating conditions for responsiveness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children were asked to choose places of safety, fear, curiosity, and belonging from the aerial view</a:t>
            </a:r>
          </a:p>
          <a:p>
            <a:endParaRPr lang="en-US"/>
          </a:p>
          <a:p>
            <a:r>
              <a:rPr lang="en-US"/>
              <a:t>storytelling emerged through orientation rather than direct questioning the image became a shared relational map, creating conditions for responsiveness</a:t>
            </a:r>
          </a:p>
          <a:p>
            <a:endParaRPr lang="en-US"/>
          </a:p>
          <a:p>
            <a:r>
              <a:rPr lang="en-US"/>
              <a:t>I meant that through a story we are able to hear the voices of children saying:</a:t>
            </a:r>
          </a:p>
          <a:p>
            <a:endParaRPr lang="en-US"/>
          </a:p>
          <a:p>
            <a:r>
              <a:rPr lang="en-US"/>
              <a:t>I feel unsafe in the waves, the seagull would find me under the umbrella and I dream about being in the tidal pool.</a:t>
            </a:r>
          </a:p>
          <a:p>
            <a:endParaRPr lang="en-US"/>
          </a:p>
          <a:p>
            <a:r>
              <a:rPr lang="en-US"/>
              <a:t>OR </a:t>
            </a:r>
          </a:p>
          <a:p>
            <a:endParaRPr lang="en-US"/>
          </a:p>
          <a:p>
            <a:r>
              <a:rPr lang="en-US"/>
              <a:t>I feel unsafe on a train track, I feel safe in a tidal pool and dream about being in deep water.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36.jpe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5.jpe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6.mp4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7.png"/><Relationship Id="rId7" Type="http://schemas.openxmlformats.org/officeDocument/2006/relationships/image" Target="../media/image1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28.png"/><Relationship Id="rId4" Type="http://schemas.openxmlformats.org/officeDocument/2006/relationships/hyperlink" Target="https://canva.link/o1woavp5wv8rh7s" TargetMode="External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825258" y="2051711"/>
            <a:ext cx="9622674" cy="6561921"/>
            <a:chOff x="0" y="0"/>
            <a:chExt cx="12830232" cy="8749228"/>
          </a:xfrm>
        </p:grpSpPr>
        <p:grpSp>
          <p:nvGrpSpPr>
            <p:cNvPr id="3" name="Group 3"/>
            <p:cNvGrpSpPr/>
            <p:nvPr/>
          </p:nvGrpSpPr>
          <p:grpSpPr>
            <a:xfrm rot="-5400000">
              <a:off x="-3326596" y="3919908"/>
              <a:ext cx="7562604" cy="909412"/>
              <a:chOff x="0" y="0"/>
              <a:chExt cx="2178844" cy="262008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78844" cy="262008"/>
              </a:xfrm>
              <a:custGeom>
                <a:avLst/>
                <a:gdLst/>
                <a:ahLst/>
                <a:cxnLst/>
                <a:rect l="l" t="t" r="r" b="b"/>
                <a:pathLst>
                  <a:path w="2178844" h="262008">
                    <a:moveTo>
                      <a:pt x="0" y="0"/>
                    </a:moveTo>
                    <a:lnTo>
                      <a:pt x="2178844" y="0"/>
                    </a:lnTo>
                    <a:lnTo>
                      <a:pt x="2178844" y="262008"/>
                    </a:lnTo>
                    <a:lnTo>
                      <a:pt x="0" y="262008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27A29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28575"/>
                <a:ext cx="2178844" cy="29058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421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 rot="-5400000">
              <a:off x="-3291616" y="4094887"/>
              <a:ext cx="7562604" cy="5594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24"/>
                </a:lnSpc>
                <a:spcBef>
                  <a:spcPct val="0"/>
                </a:spcBef>
              </a:pPr>
              <a:r>
                <a:rPr lang="en-US" sz="2517">
                  <a:solidFill>
                    <a:srgbClr val="000000"/>
                  </a:solidFill>
                  <a:latin typeface="KG Primary Penmanship"/>
                  <a:ea typeface="KG Primary Penmanship"/>
                  <a:cs typeface="KG Primary Penmanship"/>
                  <a:sym typeface="KG Primary Penmanship"/>
                </a:rPr>
                <a:t>If the sea could talk, what would it say to humans?</a:t>
              </a:r>
            </a:p>
          </p:txBody>
        </p:sp>
        <p:grpSp>
          <p:nvGrpSpPr>
            <p:cNvPr id="7" name="Group 7"/>
            <p:cNvGrpSpPr/>
            <p:nvPr/>
          </p:nvGrpSpPr>
          <p:grpSpPr>
            <a:xfrm rot="-5400000">
              <a:off x="-18462" y="1528662"/>
              <a:ext cx="8749228" cy="5691903"/>
              <a:chOff x="0" y="0"/>
              <a:chExt cx="2520719" cy="163988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520719" cy="1639880"/>
              </a:xfrm>
              <a:custGeom>
                <a:avLst/>
                <a:gdLst/>
                <a:ahLst/>
                <a:cxnLst/>
                <a:rect l="l" t="t" r="r" b="b"/>
                <a:pathLst>
                  <a:path w="2520719" h="1639880">
                    <a:moveTo>
                      <a:pt x="0" y="0"/>
                    </a:moveTo>
                    <a:lnTo>
                      <a:pt x="2520719" y="0"/>
                    </a:lnTo>
                    <a:lnTo>
                      <a:pt x="2520719" y="1639880"/>
                    </a:lnTo>
                    <a:lnTo>
                      <a:pt x="0" y="1639880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sq">
                <a:solidFill>
                  <a:srgbClr val="27A29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28575"/>
                <a:ext cx="2520719" cy="1668455"/>
              </a:xfrm>
              <a:prstGeom prst="rect">
                <a:avLst/>
              </a:prstGeom>
            </p:spPr>
            <p:txBody>
              <a:bodyPr lIns="39490" tIns="39490" rIns="39490" bIns="39490" rtlCol="0" anchor="ctr"/>
              <a:lstStyle/>
              <a:p>
                <a:pPr algn="ctr">
                  <a:lnSpc>
                    <a:spcPts val="1421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-5400000">
              <a:off x="5055613" y="3919908"/>
              <a:ext cx="5893634" cy="909412"/>
              <a:chOff x="0" y="0"/>
              <a:chExt cx="1698001" cy="262008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698001" cy="262008"/>
              </a:xfrm>
              <a:custGeom>
                <a:avLst/>
                <a:gdLst/>
                <a:ahLst/>
                <a:cxnLst/>
                <a:rect l="l" t="t" r="r" b="b"/>
                <a:pathLst>
                  <a:path w="1698001" h="262008">
                    <a:moveTo>
                      <a:pt x="0" y="0"/>
                    </a:moveTo>
                    <a:lnTo>
                      <a:pt x="1698001" y="0"/>
                    </a:lnTo>
                    <a:lnTo>
                      <a:pt x="1698001" y="262008"/>
                    </a:lnTo>
                    <a:lnTo>
                      <a:pt x="0" y="262008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sq">
                <a:solidFill>
                  <a:srgbClr val="27A29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28575"/>
                <a:ext cx="1698001" cy="290583"/>
              </a:xfrm>
              <a:prstGeom prst="rect">
                <a:avLst/>
              </a:prstGeom>
            </p:spPr>
            <p:txBody>
              <a:bodyPr lIns="39490" tIns="39490" rIns="39490" bIns="39490" rtlCol="0" anchor="ctr"/>
              <a:lstStyle/>
              <a:p>
                <a:pPr algn="ctr">
                  <a:lnSpc>
                    <a:spcPts val="1421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>
              <a:off x="8802758" y="2368429"/>
              <a:ext cx="4027474" cy="4012371"/>
            </a:xfrm>
            <a:custGeom>
              <a:avLst/>
              <a:gdLst/>
              <a:ahLst/>
              <a:cxnLst/>
              <a:rect l="l" t="t" r="r" b="b"/>
              <a:pathLst>
                <a:path w="4027474" h="4012371">
                  <a:moveTo>
                    <a:pt x="0" y="0"/>
                  </a:moveTo>
                  <a:lnTo>
                    <a:pt x="4027474" y="0"/>
                  </a:lnTo>
                  <a:lnTo>
                    <a:pt x="4027474" y="4012370"/>
                  </a:lnTo>
                  <a:lnTo>
                    <a:pt x="0" y="40123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AutoShape 14"/>
            <p:cNvSpPr/>
            <p:nvPr/>
          </p:nvSpPr>
          <p:spPr>
            <a:xfrm flipV="1">
              <a:off x="2636471" y="250352"/>
              <a:ext cx="0" cy="8213468"/>
            </a:xfrm>
            <a:prstGeom prst="line">
              <a:avLst/>
            </a:prstGeom>
            <a:ln w="11848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AutoShape 15"/>
            <p:cNvSpPr/>
            <p:nvPr/>
          </p:nvSpPr>
          <p:spPr>
            <a:xfrm flipV="1">
              <a:off x="3794303" y="250352"/>
              <a:ext cx="0" cy="8213468"/>
            </a:xfrm>
            <a:prstGeom prst="line">
              <a:avLst/>
            </a:prstGeom>
            <a:ln w="11848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AutoShape 16"/>
            <p:cNvSpPr/>
            <p:nvPr/>
          </p:nvSpPr>
          <p:spPr>
            <a:xfrm flipV="1">
              <a:off x="5059721" y="250352"/>
              <a:ext cx="0" cy="8213468"/>
            </a:xfrm>
            <a:prstGeom prst="line">
              <a:avLst/>
            </a:prstGeom>
            <a:ln w="11848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AutoShape 17"/>
            <p:cNvSpPr/>
            <p:nvPr/>
          </p:nvSpPr>
          <p:spPr>
            <a:xfrm flipV="1">
              <a:off x="6217553" y="250352"/>
              <a:ext cx="0" cy="8213468"/>
            </a:xfrm>
            <a:prstGeom prst="line">
              <a:avLst/>
            </a:prstGeom>
            <a:ln w="11848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 rot="-5400000">
              <a:off x="5027038" y="4092488"/>
              <a:ext cx="5893634" cy="5642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26"/>
                </a:lnSpc>
                <a:spcBef>
                  <a:spcPct val="0"/>
                </a:spcBef>
              </a:pPr>
              <a:r>
                <a:rPr lang="en-US" sz="2518">
                  <a:solidFill>
                    <a:srgbClr val="000000"/>
                  </a:solidFill>
                  <a:latin typeface="KG Primary Penmanship"/>
                  <a:ea typeface="KG Primary Penmanship"/>
                  <a:cs typeface="KG Primary Penmanship"/>
                  <a:sym typeface="KG Primary Penmanship"/>
                </a:rPr>
                <a:t>The sea takes care of: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 rot="-5400000">
              <a:off x="9960232" y="5159126"/>
              <a:ext cx="1089888" cy="4228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12"/>
                </a:lnSpc>
              </a:pPr>
              <a:r>
                <a:rPr lang="en-US" sz="1865">
                  <a:solidFill>
                    <a:srgbClr val="000000"/>
                  </a:solidFill>
                  <a:latin typeface="KG Primary Penmanship"/>
                  <a:ea typeface="KG Primary Penmanship"/>
                  <a:cs typeface="KG Primary Penmanship"/>
                  <a:sym typeface="KG Primary Penmanship"/>
                </a:rPr>
                <a:t>everyone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 rot="-5400000">
              <a:off x="9230852" y="3490304"/>
              <a:ext cx="1345805" cy="4228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12"/>
                </a:lnSpc>
              </a:pPr>
              <a:r>
                <a:rPr lang="en-US" sz="1865">
                  <a:solidFill>
                    <a:srgbClr val="000000"/>
                  </a:solidFill>
                  <a:latin typeface="KG Primary Penmanship"/>
                  <a:ea typeface="KG Primary Penmanship"/>
                  <a:cs typeface="KG Primary Penmanship"/>
                  <a:sym typeface="KG Primary Penmanship"/>
                </a:rPr>
                <a:t>sea animals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 rot="-5400000">
              <a:off x="9158900" y="4614182"/>
              <a:ext cx="567786" cy="4228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12"/>
                </a:lnSpc>
              </a:pPr>
              <a:r>
                <a:rPr lang="en-US" sz="1865">
                  <a:solidFill>
                    <a:srgbClr val="000000"/>
                  </a:solidFill>
                  <a:latin typeface="KG Primary Penmanship"/>
                  <a:ea typeface="KG Primary Penmanship"/>
                  <a:cs typeface="KG Primary Penmanship"/>
                  <a:sym typeface="KG Primary Penmanship"/>
                </a:rPr>
                <a:t>me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 rot="-5400000">
              <a:off x="11221264" y="4756262"/>
              <a:ext cx="1186112" cy="4228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12"/>
                </a:lnSpc>
              </a:pPr>
              <a:r>
                <a:rPr lang="en-US" sz="1865">
                  <a:solidFill>
                    <a:srgbClr val="000000"/>
                  </a:solidFill>
                  <a:latin typeface="KG Primary Penmanship"/>
                  <a:ea typeface="KG Primary Penmanship"/>
                  <a:cs typeface="KG Primary Penmanship"/>
                  <a:sym typeface="KG Primary Penmanship"/>
                </a:rPr>
                <a:t>all animals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 rot="-5400000">
              <a:off x="10204782" y="3676036"/>
              <a:ext cx="1308509" cy="4228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12"/>
                </a:lnSpc>
              </a:pPr>
              <a:r>
                <a:rPr lang="en-US" sz="1865">
                  <a:solidFill>
                    <a:srgbClr val="000000"/>
                  </a:solidFill>
                  <a:latin typeface="KG Primary Penmanship"/>
                  <a:ea typeface="KG Primary Penmanship"/>
                  <a:cs typeface="KG Primary Penmanship"/>
                  <a:sym typeface="KG Primary Penmanship"/>
                </a:rPr>
                <a:t>the planet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 rot="-5400000">
              <a:off x="10984768" y="3082980"/>
              <a:ext cx="1186112" cy="4228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12"/>
                </a:lnSpc>
              </a:pPr>
              <a:r>
                <a:rPr lang="en-US" sz="1865">
                  <a:solidFill>
                    <a:srgbClr val="000000"/>
                  </a:solidFill>
                  <a:latin typeface="KG Primary Penmanship"/>
                  <a:ea typeface="KG Primary Penmanship"/>
                  <a:cs typeface="KG Primary Penmanship"/>
                  <a:sym typeface="KG Primary Penmanship"/>
                </a:rPr>
                <a:t>the land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7267039" y="273716"/>
            <a:ext cx="11020961" cy="105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74"/>
              </a:lnSpc>
              <a:spcBef>
                <a:spcPct val="0"/>
              </a:spcBef>
            </a:pPr>
            <a:r>
              <a:rPr lang="en-US" sz="6699" b="1">
                <a:solidFill>
                  <a:srgbClr val="235B6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Custodianship and Care 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7777707" y="3113532"/>
            <a:ext cx="9043759" cy="1361350"/>
            <a:chOff x="0" y="0"/>
            <a:chExt cx="12058346" cy="1815133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12058346" cy="1815133"/>
              <a:chOff x="0" y="0"/>
              <a:chExt cx="1411494" cy="212471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411494" cy="212471"/>
              </a:xfrm>
              <a:custGeom>
                <a:avLst/>
                <a:gdLst/>
                <a:ahLst/>
                <a:cxnLst/>
                <a:rect l="l" t="t" r="r" b="b"/>
                <a:pathLst>
                  <a:path w="1411494" h="212471">
                    <a:moveTo>
                      <a:pt x="14553" y="0"/>
                    </a:moveTo>
                    <a:lnTo>
                      <a:pt x="1396941" y="0"/>
                    </a:lnTo>
                    <a:cubicBezTo>
                      <a:pt x="1404978" y="0"/>
                      <a:pt x="1411494" y="6516"/>
                      <a:pt x="1411494" y="14553"/>
                    </a:cubicBezTo>
                    <a:lnTo>
                      <a:pt x="1411494" y="197918"/>
                    </a:lnTo>
                    <a:cubicBezTo>
                      <a:pt x="1411494" y="201778"/>
                      <a:pt x="1409960" y="205479"/>
                      <a:pt x="1407231" y="208209"/>
                    </a:cubicBezTo>
                    <a:cubicBezTo>
                      <a:pt x="1404502" y="210938"/>
                      <a:pt x="1400800" y="212471"/>
                      <a:pt x="1396941" y="212471"/>
                    </a:cubicBezTo>
                    <a:lnTo>
                      <a:pt x="14553" y="212471"/>
                    </a:lnTo>
                    <a:cubicBezTo>
                      <a:pt x="10693" y="212471"/>
                      <a:pt x="6992" y="210938"/>
                      <a:pt x="4262" y="208209"/>
                    </a:cubicBezTo>
                    <a:cubicBezTo>
                      <a:pt x="1533" y="205479"/>
                      <a:pt x="0" y="201778"/>
                      <a:pt x="0" y="197918"/>
                    </a:cubicBezTo>
                    <a:lnTo>
                      <a:pt x="0" y="14553"/>
                    </a:lnTo>
                    <a:cubicBezTo>
                      <a:pt x="0" y="10693"/>
                      <a:pt x="1533" y="6992"/>
                      <a:pt x="4262" y="4262"/>
                    </a:cubicBezTo>
                    <a:cubicBezTo>
                      <a:pt x="6992" y="1533"/>
                      <a:pt x="10693" y="0"/>
                      <a:pt x="14553" y="0"/>
                    </a:cubicBezTo>
                    <a:close/>
                  </a:path>
                </a:pathLst>
              </a:custGeom>
              <a:solidFill>
                <a:srgbClr val="834F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0"/>
                <a:ext cx="1411494" cy="2124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56"/>
                  </a:lnSpc>
                </a:pPr>
                <a:endParaRPr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531843" y="171390"/>
              <a:ext cx="8653227" cy="7260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74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055717" y="494393"/>
              <a:ext cx="9946909" cy="7586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749"/>
                </a:lnSpc>
                <a:spcBef>
                  <a:spcPct val="0"/>
                </a:spcBef>
              </a:pPr>
              <a:r>
                <a:rPr lang="en-US" sz="3799" b="1" dirty="0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through children’s perspectives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6134231" y="8114797"/>
            <a:ext cx="7287686" cy="765720"/>
            <a:chOff x="0" y="0"/>
            <a:chExt cx="9716914" cy="1020960"/>
          </a:xfrm>
        </p:grpSpPr>
        <p:grpSp>
          <p:nvGrpSpPr>
            <p:cNvPr id="33" name="Group 33"/>
            <p:cNvGrpSpPr/>
            <p:nvPr/>
          </p:nvGrpSpPr>
          <p:grpSpPr>
            <a:xfrm>
              <a:off x="0" y="0"/>
              <a:ext cx="9716914" cy="1020960"/>
              <a:chOff x="0" y="0"/>
              <a:chExt cx="1137417" cy="119509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1137417" cy="119509"/>
              </a:xfrm>
              <a:custGeom>
                <a:avLst/>
                <a:gdLst/>
                <a:ahLst/>
                <a:cxnLst/>
                <a:rect l="l" t="t" r="r" b="b"/>
                <a:pathLst>
                  <a:path w="1137417" h="119509">
                    <a:moveTo>
                      <a:pt x="18060" y="0"/>
                    </a:moveTo>
                    <a:lnTo>
                      <a:pt x="1119357" y="0"/>
                    </a:lnTo>
                    <a:cubicBezTo>
                      <a:pt x="1124147" y="0"/>
                      <a:pt x="1128740" y="1903"/>
                      <a:pt x="1132127" y="5290"/>
                    </a:cubicBezTo>
                    <a:cubicBezTo>
                      <a:pt x="1135514" y="8676"/>
                      <a:pt x="1137417" y="13270"/>
                      <a:pt x="1137417" y="18060"/>
                    </a:cubicBezTo>
                    <a:lnTo>
                      <a:pt x="1137417" y="101449"/>
                    </a:lnTo>
                    <a:cubicBezTo>
                      <a:pt x="1137417" y="106239"/>
                      <a:pt x="1135514" y="110832"/>
                      <a:pt x="1132127" y="114219"/>
                    </a:cubicBezTo>
                    <a:cubicBezTo>
                      <a:pt x="1128740" y="117606"/>
                      <a:pt x="1124147" y="119509"/>
                      <a:pt x="1119357" y="119509"/>
                    </a:cubicBezTo>
                    <a:lnTo>
                      <a:pt x="18060" y="119509"/>
                    </a:lnTo>
                    <a:cubicBezTo>
                      <a:pt x="13270" y="119509"/>
                      <a:pt x="8676" y="117606"/>
                      <a:pt x="5290" y="114219"/>
                    </a:cubicBezTo>
                    <a:cubicBezTo>
                      <a:pt x="1903" y="110832"/>
                      <a:pt x="0" y="106239"/>
                      <a:pt x="0" y="101449"/>
                    </a:cubicBezTo>
                    <a:lnTo>
                      <a:pt x="0" y="18060"/>
                    </a:lnTo>
                    <a:cubicBezTo>
                      <a:pt x="0" y="13270"/>
                      <a:pt x="1903" y="8676"/>
                      <a:pt x="5290" y="5290"/>
                    </a:cubicBezTo>
                    <a:cubicBezTo>
                      <a:pt x="8676" y="1903"/>
                      <a:pt x="13270" y="0"/>
                      <a:pt x="18060" y="0"/>
                    </a:cubicBezTo>
                    <a:close/>
                  </a:path>
                </a:pathLst>
              </a:custGeom>
              <a:solidFill>
                <a:srgbClr val="834F3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0"/>
                <a:ext cx="1137417" cy="1195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56"/>
                  </a:lnSpc>
                </a:pPr>
                <a:endParaRPr/>
              </a:p>
            </p:txBody>
          </p:sp>
        </p:grpSp>
        <p:sp>
          <p:nvSpPr>
            <p:cNvPr id="36" name="TextBox 36"/>
            <p:cNvSpPr txBox="1"/>
            <p:nvPr/>
          </p:nvSpPr>
          <p:spPr>
            <a:xfrm>
              <a:off x="531843" y="171390"/>
              <a:ext cx="8653227" cy="7260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74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1043893" y="104503"/>
              <a:ext cx="7629128" cy="7869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49"/>
                </a:lnSpc>
                <a:spcBef>
                  <a:spcPct val="0"/>
                </a:spcBef>
              </a:pPr>
              <a:r>
                <a:rPr lang="en-US" sz="3799" b="1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custondianship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6666" t="21875" r="-16666" b="21875"/>
          <a:stretch>
            <a:fillRect/>
          </a:stretch>
        </p:blipFill>
        <p:spPr>
          <a:xfrm rot="10800000">
            <a:off x="281517" y="158352"/>
            <a:ext cx="18006482" cy="101286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335838">
            <a:off x="3830743" y="-4094900"/>
            <a:ext cx="10626514" cy="18476799"/>
          </a:xfrm>
          <a:custGeom>
            <a:avLst/>
            <a:gdLst/>
            <a:ahLst/>
            <a:cxnLst/>
            <a:rect l="l" t="t" r="r" b="b"/>
            <a:pathLst>
              <a:path w="10626514" h="18476799">
                <a:moveTo>
                  <a:pt x="10285209" y="0"/>
                </a:moveTo>
                <a:lnTo>
                  <a:pt x="10626514" y="18284815"/>
                </a:lnTo>
                <a:lnTo>
                  <a:pt x="341305" y="18476800"/>
                </a:lnTo>
                <a:lnTo>
                  <a:pt x="0" y="191985"/>
                </a:lnTo>
                <a:lnTo>
                  <a:pt x="10285209" y="0"/>
                </a:lnTo>
                <a:close/>
              </a:path>
            </a:pathLst>
          </a:custGeom>
          <a:blipFill>
            <a:blip r:embed="rId2"/>
            <a:stretch>
              <a:fillRect l="-15202" r="-1520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>
          <a:xfrm>
            <a:off x="370961" y="125244"/>
            <a:ext cx="7527385" cy="10036513"/>
          </a:xfrm>
          <a:prstGeom prst="rect">
            <a:avLst/>
          </a:prstGeom>
        </p:spPr>
      </p:pic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l="12547"/>
          <a:stretch>
            <a:fillRect/>
          </a:stretch>
        </p:blipFill>
        <p:spPr>
          <a:xfrm>
            <a:off x="8296945" y="1028700"/>
            <a:ext cx="9595962" cy="822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100000">
                <p:cTn id="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12500" b="1250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75" r="-675" b="-116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5326689" y="530192"/>
            <a:ext cx="8943826" cy="65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49"/>
              </a:lnSpc>
              <a:spcBef>
                <a:spcPct val="0"/>
              </a:spcBef>
            </a:pPr>
            <a:r>
              <a:rPr lang="en-US" sz="4199" b="1">
                <a:solidFill>
                  <a:srgbClr val="235B6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Acknowledgments and References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31452" y="8257479"/>
            <a:ext cx="5448758" cy="1799163"/>
            <a:chOff x="0" y="0"/>
            <a:chExt cx="7265011" cy="2398883"/>
          </a:xfrm>
        </p:grpSpPr>
        <p:sp>
          <p:nvSpPr>
            <p:cNvPr id="5" name="Freeform 5"/>
            <p:cNvSpPr/>
            <p:nvPr/>
          </p:nvSpPr>
          <p:spPr>
            <a:xfrm>
              <a:off x="0" y="926695"/>
              <a:ext cx="866956" cy="738719"/>
            </a:xfrm>
            <a:custGeom>
              <a:avLst/>
              <a:gdLst/>
              <a:ahLst/>
              <a:cxnLst/>
              <a:rect l="l" t="t" r="r" b="b"/>
              <a:pathLst>
                <a:path w="866956" h="738719">
                  <a:moveTo>
                    <a:pt x="0" y="0"/>
                  </a:moveTo>
                  <a:lnTo>
                    <a:pt x="866956" y="0"/>
                  </a:lnTo>
                  <a:lnTo>
                    <a:pt x="866956" y="738720"/>
                  </a:lnTo>
                  <a:lnTo>
                    <a:pt x="0" y="7387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580929" y="584994"/>
              <a:ext cx="975852" cy="611941"/>
            </a:xfrm>
            <a:custGeom>
              <a:avLst/>
              <a:gdLst/>
              <a:ahLst/>
              <a:cxnLst/>
              <a:rect l="l" t="t" r="r" b="b"/>
              <a:pathLst>
                <a:path w="975852" h="611941">
                  <a:moveTo>
                    <a:pt x="0" y="0"/>
                  </a:moveTo>
                  <a:lnTo>
                    <a:pt x="975852" y="0"/>
                  </a:lnTo>
                  <a:lnTo>
                    <a:pt x="975852" y="611941"/>
                  </a:lnTo>
                  <a:lnTo>
                    <a:pt x="0" y="6119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384263">
              <a:off x="852865" y="1146281"/>
              <a:ext cx="1168468" cy="344211"/>
            </a:xfrm>
            <a:custGeom>
              <a:avLst/>
              <a:gdLst/>
              <a:ahLst/>
              <a:cxnLst/>
              <a:rect l="l" t="t" r="r" b="b"/>
              <a:pathLst>
                <a:path w="1168468" h="344211">
                  <a:moveTo>
                    <a:pt x="0" y="0"/>
                  </a:moveTo>
                  <a:lnTo>
                    <a:pt x="1168468" y="0"/>
                  </a:lnTo>
                  <a:lnTo>
                    <a:pt x="1168468" y="344211"/>
                  </a:lnTo>
                  <a:lnTo>
                    <a:pt x="0" y="3442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8894718" flipH="1">
              <a:off x="1572142" y="833665"/>
              <a:ext cx="487926" cy="305970"/>
            </a:xfrm>
            <a:custGeom>
              <a:avLst/>
              <a:gdLst/>
              <a:ahLst/>
              <a:cxnLst/>
              <a:rect l="l" t="t" r="r" b="b"/>
              <a:pathLst>
                <a:path w="487926" h="305970">
                  <a:moveTo>
                    <a:pt x="487927" y="0"/>
                  </a:moveTo>
                  <a:lnTo>
                    <a:pt x="0" y="0"/>
                  </a:lnTo>
                  <a:lnTo>
                    <a:pt x="0" y="305970"/>
                  </a:lnTo>
                  <a:lnTo>
                    <a:pt x="487927" y="305970"/>
                  </a:lnTo>
                  <a:lnTo>
                    <a:pt x="487927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2361844" y="1415887"/>
              <a:ext cx="979390" cy="834522"/>
            </a:xfrm>
            <a:custGeom>
              <a:avLst/>
              <a:gdLst/>
              <a:ahLst/>
              <a:cxnLst/>
              <a:rect l="l" t="t" r="r" b="b"/>
              <a:pathLst>
                <a:path w="979390" h="834522">
                  <a:moveTo>
                    <a:pt x="0" y="0"/>
                  </a:moveTo>
                  <a:lnTo>
                    <a:pt x="979390" y="0"/>
                  </a:lnTo>
                  <a:lnTo>
                    <a:pt x="979390" y="834522"/>
                  </a:lnTo>
                  <a:lnTo>
                    <a:pt x="0" y="834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3018112" y="1029871"/>
              <a:ext cx="1102408" cy="691302"/>
            </a:xfrm>
            <a:custGeom>
              <a:avLst/>
              <a:gdLst/>
              <a:ahLst/>
              <a:cxnLst/>
              <a:rect l="l" t="t" r="r" b="b"/>
              <a:pathLst>
                <a:path w="1102408" h="691302">
                  <a:moveTo>
                    <a:pt x="0" y="0"/>
                  </a:moveTo>
                  <a:lnTo>
                    <a:pt x="1102408" y="0"/>
                  </a:lnTo>
                  <a:lnTo>
                    <a:pt x="1102408" y="691302"/>
                  </a:lnTo>
                  <a:lnTo>
                    <a:pt x="0" y="6913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3308980">
              <a:off x="2624358" y="475776"/>
              <a:ext cx="736121" cy="954967"/>
            </a:xfrm>
            <a:custGeom>
              <a:avLst/>
              <a:gdLst/>
              <a:ahLst/>
              <a:cxnLst/>
              <a:rect l="l" t="t" r="r" b="b"/>
              <a:pathLst>
                <a:path w="736121" h="954967">
                  <a:moveTo>
                    <a:pt x="0" y="0"/>
                  </a:moveTo>
                  <a:lnTo>
                    <a:pt x="736121" y="0"/>
                  </a:lnTo>
                  <a:lnTo>
                    <a:pt x="736121" y="954968"/>
                  </a:lnTo>
                  <a:lnTo>
                    <a:pt x="0" y="954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6546834">
              <a:off x="1811021" y="1320980"/>
              <a:ext cx="948800" cy="467284"/>
            </a:xfrm>
            <a:custGeom>
              <a:avLst/>
              <a:gdLst/>
              <a:ahLst/>
              <a:cxnLst/>
              <a:rect l="l" t="t" r="r" b="b"/>
              <a:pathLst>
                <a:path w="948800" h="467284">
                  <a:moveTo>
                    <a:pt x="0" y="0"/>
                  </a:moveTo>
                  <a:lnTo>
                    <a:pt x="948800" y="0"/>
                  </a:lnTo>
                  <a:lnTo>
                    <a:pt x="948800" y="467284"/>
                  </a:lnTo>
                  <a:lnTo>
                    <a:pt x="0" y="4672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384263">
              <a:off x="3325315" y="1663950"/>
              <a:ext cx="1320004" cy="388851"/>
            </a:xfrm>
            <a:custGeom>
              <a:avLst/>
              <a:gdLst/>
              <a:ahLst/>
              <a:cxnLst/>
              <a:rect l="l" t="t" r="r" b="b"/>
              <a:pathLst>
                <a:path w="1320004" h="388851">
                  <a:moveTo>
                    <a:pt x="0" y="0"/>
                  </a:moveTo>
                  <a:lnTo>
                    <a:pt x="1320004" y="0"/>
                  </a:lnTo>
                  <a:lnTo>
                    <a:pt x="1320004" y="388851"/>
                  </a:lnTo>
                  <a:lnTo>
                    <a:pt x="0" y="3888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4440398">
              <a:off x="3173894" y="233646"/>
              <a:ext cx="965387" cy="635949"/>
            </a:xfrm>
            <a:custGeom>
              <a:avLst/>
              <a:gdLst/>
              <a:ahLst/>
              <a:cxnLst/>
              <a:rect l="l" t="t" r="r" b="b"/>
              <a:pathLst>
                <a:path w="965387" h="635949">
                  <a:moveTo>
                    <a:pt x="0" y="0"/>
                  </a:moveTo>
                  <a:lnTo>
                    <a:pt x="965388" y="0"/>
                  </a:lnTo>
                  <a:lnTo>
                    <a:pt x="965388" y="635949"/>
                  </a:lnTo>
                  <a:lnTo>
                    <a:pt x="0" y="635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3030996">
              <a:off x="3746362" y="1044584"/>
              <a:ext cx="592329" cy="174490"/>
            </a:xfrm>
            <a:custGeom>
              <a:avLst/>
              <a:gdLst/>
              <a:ahLst/>
              <a:cxnLst/>
              <a:rect l="l" t="t" r="r" b="b"/>
              <a:pathLst>
                <a:path w="592329" h="174490">
                  <a:moveTo>
                    <a:pt x="0" y="0"/>
                  </a:moveTo>
                  <a:lnTo>
                    <a:pt x="592329" y="0"/>
                  </a:lnTo>
                  <a:lnTo>
                    <a:pt x="592329" y="174490"/>
                  </a:lnTo>
                  <a:lnTo>
                    <a:pt x="0" y="1744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8894718" flipH="1">
              <a:off x="4137873" y="1310792"/>
              <a:ext cx="551204" cy="345651"/>
            </a:xfrm>
            <a:custGeom>
              <a:avLst/>
              <a:gdLst/>
              <a:ahLst/>
              <a:cxnLst/>
              <a:rect l="l" t="t" r="r" b="b"/>
              <a:pathLst>
                <a:path w="551204" h="345651">
                  <a:moveTo>
                    <a:pt x="551204" y="0"/>
                  </a:moveTo>
                  <a:lnTo>
                    <a:pt x="0" y="0"/>
                  </a:lnTo>
                  <a:lnTo>
                    <a:pt x="0" y="345650"/>
                  </a:lnTo>
                  <a:lnTo>
                    <a:pt x="551204" y="345650"/>
                  </a:lnTo>
                  <a:lnTo>
                    <a:pt x="55120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521103">
              <a:off x="4638354" y="1308499"/>
              <a:ext cx="780098" cy="664708"/>
            </a:xfrm>
            <a:custGeom>
              <a:avLst/>
              <a:gdLst/>
              <a:ahLst/>
              <a:cxnLst/>
              <a:rect l="l" t="t" r="r" b="b"/>
              <a:pathLst>
                <a:path w="780098" h="664708">
                  <a:moveTo>
                    <a:pt x="0" y="0"/>
                  </a:moveTo>
                  <a:lnTo>
                    <a:pt x="780098" y="0"/>
                  </a:lnTo>
                  <a:lnTo>
                    <a:pt x="780098" y="664708"/>
                  </a:lnTo>
                  <a:lnTo>
                    <a:pt x="0" y="664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1521103">
              <a:off x="5262094" y="1280930"/>
              <a:ext cx="878083" cy="550631"/>
            </a:xfrm>
            <a:custGeom>
              <a:avLst/>
              <a:gdLst/>
              <a:ahLst/>
              <a:cxnLst/>
              <a:rect l="l" t="t" r="r" b="b"/>
              <a:pathLst>
                <a:path w="878083" h="550631">
                  <a:moveTo>
                    <a:pt x="0" y="0"/>
                  </a:moveTo>
                  <a:lnTo>
                    <a:pt x="878083" y="0"/>
                  </a:lnTo>
                  <a:lnTo>
                    <a:pt x="878083" y="550632"/>
                  </a:lnTo>
                  <a:lnTo>
                    <a:pt x="0" y="5506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4830084">
              <a:off x="5136727" y="675228"/>
              <a:ext cx="586330" cy="760645"/>
            </a:xfrm>
            <a:custGeom>
              <a:avLst/>
              <a:gdLst/>
              <a:ahLst/>
              <a:cxnLst/>
              <a:rect l="l" t="t" r="r" b="b"/>
              <a:pathLst>
                <a:path w="586330" h="760645">
                  <a:moveTo>
                    <a:pt x="0" y="0"/>
                  </a:moveTo>
                  <a:lnTo>
                    <a:pt x="586330" y="0"/>
                  </a:lnTo>
                  <a:lnTo>
                    <a:pt x="586330" y="760645"/>
                  </a:lnTo>
                  <a:lnTo>
                    <a:pt x="0" y="760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8067938">
              <a:off x="4338032" y="1061197"/>
              <a:ext cx="755732" cy="372198"/>
            </a:xfrm>
            <a:custGeom>
              <a:avLst/>
              <a:gdLst/>
              <a:ahLst/>
              <a:cxnLst/>
              <a:rect l="l" t="t" r="r" b="b"/>
              <a:pathLst>
                <a:path w="755732" h="372198">
                  <a:moveTo>
                    <a:pt x="0" y="0"/>
                  </a:moveTo>
                  <a:lnTo>
                    <a:pt x="755732" y="0"/>
                  </a:lnTo>
                  <a:lnTo>
                    <a:pt x="755732" y="372198"/>
                  </a:lnTo>
                  <a:lnTo>
                    <a:pt x="0" y="372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1136840">
              <a:off x="5310200" y="1890820"/>
              <a:ext cx="1051401" cy="309725"/>
            </a:xfrm>
            <a:custGeom>
              <a:avLst/>
              <a:gdLst/>
              <a:ahLst/>
              <a:cxnLst/>
              <a:rect l="l" t="t" r="r" b="b"/>
              <a:pathLst>
                <a:path w="1051401" h="309725">
                  <a:moveTo>
                    <a:pt x="0" y="0"/>
                  </a:moveTo>
                  <a:lnTo>
                    <a:pt x="1051401" y="0"/>
                  </a:lnTo>
                  <a:lnTo>
                    <a:pt x="1051401" y="309726"/>
                  </a:lnTo>
                  <a:lnTo>
                    <a:pt x="0" y="3097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5961502">
              <a:off x="5660471" y="739689"/>
              <a:ext cx="768944" cy="506542"/>
            </a:xfrm>
            <a:custGeom>
              <a:avLst/>
              <a:gdLst/>
              <a:ahLst/>
              <a:cxnLst/>
              <a:rect l="l" t="t" r="r" b="b"/>
              <a:pathLst>
                <a:path w="768944" h="506542">
                  <a:moveTo>
                    <a:pt x="0" y="0"/>
                  </a:moveTo>
                  <a:lnTo>
                    <a:pt x="768944" y="0"/>
                  </a:lnTo>
                  <a:lnTo>
                    <a:pt x="768944" y="506542"/>
                  </a:lnTo>
                  <a:lnTo>
                    <a:pt x="0" y="506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4552099">
              <a:off x="5888967" y="1472729"/>
              <a:ext cx="471798" cy="138984"/>
            </a:xfrm>
            <a:custGeom>
              <a:avLst/>
              <a:gdLst/>
              <a:ahLst/>
              <a:cxnLst/>
              <a:rect l="l" t="t" r="r" b="b"/>
              <a:pathLst>
                <a:path w="471798" h="138984">
                  <a:moveTo>
                    <a:pt x="0" y="0"/>
                  </a:moveTo>
                  <a:lnTo>
                    <a:pt x="471798" y="0"/>
                  </a:lnTo>
                  <a:lnTo>
                    <a:pt x="471798" y="138984"/>
                  </a:lnTo>
                  <a:lnTo>
                    <a:pt x="0" y="138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0415822" flipH="1">
              <a:off x="6052381" y="1784294"/>
              <a:ext cx="439042" cy="275316"/>
            </a:xfrm>
            <a:custGeom>
              <a:avLst/>
              <a:gdLst/>
              <a:ahLst/>
              <a:cxnLst/>
              <a:rect l="l" t="t" r="r" b="b"/>
              <a:pathLst>
                <a:path w="439042" h="275316">
                  <a:moveTo>
                    <a:pt x="439041" y="0"/>
                  </a:moveTo>
                  <a:lnTo>
                    <a:pt x="0" y="0"/>
                  </a:lnTo>
                  <a:lnTo>
                    <a:pt x="0" y="275315"/>
                  </a:lnTo>
                  <a:lnTo>
                    <a:pt x="439041" y="275315"/>
                  </a:lnTo>
                  <a:lnTo>
                    <a:pt x="439041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392794">
              <a:off x="1542971" y="1440654"/>
              <a:ext cx="732696" cy="624318"/>
            </a:xfrm>
            <a:custGeom>
              <a:avLst/>
              <a:gdLst/>
              <a:ahLst/>
              <a:cxnLst/>
              <a:rect l="l" t="t" r="r" b="b"/>
              <a:pathLst>
                <a:path w="732696" h="624318">
                  <a:moveTo>
                    <a:pt x="0" y="0"/>
                  </a:moveTo>
                  <a:lnTo>
                    <a:pt x="732696" y="0"/>
                  </a:lnTo>
                  <a:lnTo>
                    <a:pt x="732696" y="624318"/>
                  </a:lnTo>
                  <a:lnTo>
                    <a:pt x="0" y="624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392794">
              <a:off x="6412615" y="1834791"/>
              <a:ext cx="824728" cy="517173"/>
            </a:xfrm>
            <a:custGeom>
              <a:avLst/>
              <a:gdLst/>
              <a:ahLst/>
              <a:cxnLst/>
              <a:rect l="l" t="t" r="r" b="b"/>
              <a:pathLst>
                <a:path w="824728" h="517173">
                  <a:moveTo>
                    <a:pt x="0" y="0"/>
                  </a:moveTo>
                  <a:lnTo>
                    <a:pt x="824727" y="0"/>
                  </a:lnTo>
                  <a:lnTo>
                    <a:pt x="824727" y="517174"/>
                  </a:lnTo>
                  <a:lnTo>
                    <a:pt x="0" y="5171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10777058">
              <a:off x="558274" y="1531596"/>
              <a:ext cx="987514" cy="290905"/>
            </a:xfrm>
            <a:custGeom>
              <a:avLst/>
              <a:gdLst/>
              <a:ahLst/>
              <a:cxnLst/>
              <a:rect l="l" t="t" r="r" b="b"/>
              <a:pathLst>
                <a:path w="987514" h="290905">
                  <a:moveTo>
                    <a:pt x="0" y="0"/>
                  </a:moveTo>
                  <a:lnTo>
                    <a:pt x="987515" y="0"/>
                  </a:lnTo>
                  <a:lnTo>
                    <a:pt x="987515" y="290905"/>
                  </a:lnTo>
                  <a:lnTo>
                    <a:pt x="0" y="2909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/>
          <p:cNvSpPr/>
          <p:nvPr/>
        </p:nvSpPr>
        <p:spPr>
          <a:xfrm rot="-7588834" flipH="1">
            <a:off x="208310" y="9516848"/>
            <a:ext cx="257012" cy="218995"/>
          </a:xfrm>
          <a:custGeom>
            <a:avLst/>
            <a:gdLst/>
            <a:ahLst/>
            <a:cxnLst/>
            <a:rect l="l" t="t" r="r" b="b"/>
            <a:pathLst>
              <a:path w="257012" h="218995">
                <a:moveTo>
                  <a:pt x="257011" y="0"/>
                </a:moveTo>
                <a:lnTo>
                  <a:pt x="0" y="0"/>
                </a:lnTo>
                <a:lnTo>
                  <a:pt x="0" y="218995"/>
                </a:lnTo>
                <a:lnTo>
                  <a:pt x="257011" y="218995"/>
                </a:lnTo>
                <a:lnTo>
                  <a:pt x="25701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/>
          <p:cNvGrpSpPr/>
          <p:nvPr/>
        </p:nvGrpSpPr>
        <p:grpSpPr>
          <a:xfrm>
            <a:off x="9637980" y="8156404"/>
            <a:ext cx="8432451" cy="1907969"/>
            <a:chOff x="0" y="0"/>
            <a:chExt cx="11243268" cy="2543959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346433" cy="2543959"/>
            </a:xfrm>
            <a:custGeom>
              <a:avLst/>
              <a:gdLst/>
              <a:ahLst/>
              <a:cxnLst/>
              <a:rect l="l" t="t" r="r" b="b"/>
              <a:pathLst>
                <a:path w="2346433" h="2543959">
                  <a:moveTo>
                    <a:pt x="0" y="0"/>
                  </a:moveTo>
                  <a:lnTo>
                    <a:pt x="2346433" y="0"/>
                  </a:lnTo>
                  <a:lnTo>
                    <a:pt x="2346433" y="2543959"/>
                  </a:lnTo>
                  <a:lnTo>
                    <a:pt x="0" y="25439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45422" r="-5570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2720376" y="224884"/>
              <a:ext cx="1909408" cy="2094192"/>
            </a:xfrm>
            <a:custGeom>
              <a:avLst/>
              <a:gdLst/>
              <a:ahLst/>
              <a:cxnLst/>
              <a:rect l="l" t="t" r="r" b="b"/>
              <a:pathLst>
                <a:path w="1909408" h="2094192">
                  <a:moveTo>
                    <a:pt x="0" y="0"/>
                  </a:moveTo>
                  <a:lnTo>
                    <a:pt x="1909409" y="0"/>
                  </a:lnTo>
                  <a:lnTo>
                    <a:pt x="1909409" y="2094191"/>
                  </a:lnTo>
                  <a:lnTo>
                    <a:pt x="0" y="2094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t="-31136" b="-31136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4815837" y="224884"/>
              <a:ext cx="3018184" cy="2094192"/>
            </a:xfrm>
            <a:custGeom>
              <a:avLst/>
              <a:gdLst/>
              <a:ahLst/>
              <a:cxnLst/>
              <a:rect l="l" t="t" r="r" b="b"/>
              <a:pathLst>
                <a:path w="3018184" h="2094192">
                  <a:moveTo>
                    <a:pt x="0" y="0"/>
                  </a:moveTo>
                  <a:lnTo>
                    <a:pt x="3018184" y="0"/>
                  </a:lnTo>
                  <a:lnTo>
                    <a:pt x="3018184" y="2094191"/>
                  </a:lnTo>
                  <a:lnTo>
                    <a:pt x="0" y="2094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t="-23085" b="-2103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7834021" y="543253"/>
              <a:ext cx="3409247" cy="1457453"/>
            </a:xfrm>
            <a:custGeom>
              <a:avLst/>
              <a:gdLst/>
              <a:ahLst/>
              <a:cxnLst/>
              <a:rect l="l" t="t" r="r" b="b"/>
              <a:pathLst>
                <a:path w="3409247" h="1457453">
                  <a:moveTo>
                    <a:pt x="0" y="0"/>
                  </a:moveTo>
                  <a:lnTo>
                    <a:pt x="3409247" y="0"/>
                  </a:lnTo>
                  <a:lnTo>
                    <a:pt x="3409247" y="1457453"/>
                  </a:lnTo>
                  <a:lnTo>
                    <a:pt x="0" y="14574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3934135" y="1848628"/>
            <a:ext cx="10994661" cy="5648469"/>
            <a:chOff x="0" y="0"/>
            <a:chExt cx="14659548" cy="7531293"/>
          </a:xfrm>
        </p:grpSpPr>
        <p:sp>
          <p:nvSpPr>
            <p:cNvPr id="35" name="TextBox 35"/>
            <p:cNvSpPr txBox="1"/>
            <p:nvPr/>
          </p:nvSpPr>
          <p:spPr>
            <a:xfrm>
              <a:off x="3550984" y="5924694"/>
              <a:ext cx="7530474" cy="6159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6"/>
                </a:lnSpc>
              </a:pPr>
              <a:r>
                <a:rPr lang="en-US" sz="2997" b="1">
                  <a:solidFill>
                    <a:srgbClr val="22737D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Participating schools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3944031" y="3943446"/>
              <a:ext cx="6771485" cy="6159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6"/>
                </a:lnSpc>
              </a:pPr>
              <a:r>
                <a:rPr lang="en-US" sz="2997" b="1">
                  <a:solidFill>
                    <a:srgbClr val="22737D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Participating teachers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4478892" y="2952822"/>
              <a:ext cx="5701764" cy="6159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6"/>
                </a:lnSpc>
              </a:pPr>
              <a:r>
                <a:rPr lang="en-US" sz="2997" b="1">
                  <a:solidFill>
                    <a:srgbClr val="22737D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Participating children 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4130717" y="4934070"/>
              <a:ext cx="6398113" cy="6159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6"/>
                </a:lnSpc>
              </a:pPr>
              <a:r>
                <a:rPr lang="en-US" sz="2997" b="1">
                  <a:solidFill>
                    <a:srgbClr val="22737D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Parents and families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2239535" y="6915318"/>
              <a:ext cx="10180478" cy="6159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6"/>
                </a:lnSpc>
              </a:pPr>
              <a:r>
                <a:rPr lang="en-US" sz="2997" b="1" dirty="0">
                  <a:solidFill>
                    <a:srgbClr val="22737D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Shark Education Centre Education Team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3578090" y="971574"/>
              <a:ext cx="7503367" cy="6159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6"/>
                </a:lnSpc>
              </a:pPr>
              <a:r>
                <a:rPr lang="en-US" sz="2997" b="1">
                  <a:solidFill>
                    <a:srgbClr val="22737D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Ocean kraals and inhabitants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2968189" y="-19050"/>
              <a:ext cx="8723170" cy="6159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6"/>
                </a:lnSpc>
              </a:pPr>
              <a:r>
                <a:rPr lang="en-US" sz="2997" b="1">
                  <a:solidFill>
                    <a:srgbClr val="22737D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The waters &amp; land of Camissa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1962198"/>
              <a:ext cx="14659548" cy="6159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6"/>
                </a:lnSpc>
              </a:pPr>
              <a:r>
                <a:rPr lang="en-US" sz="2997" b="1">
                  <a:solidFill>
                    <a:srgbClr val="22737D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The elders and intergenerational carriers of our heritage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oices of the Sea_Symposium">
            <a:hlinkClick r:id="" action="ppaction://media"/>
            <a:extLst>
              <a:ext uri="{FF2B5EF4-FFF2-40B4-BE49-F238E27FC236}">
                <a16:creationId xmlns:a16="http://schemas.microsoft.com/office/drawing/2014/main" id="{CF68E550-3C07-F320-861F-0F69323E81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0" y="3175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3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37" t="-11674" b="-9374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75" r="-675" b="-116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597392" y="1405264"/>
            <a:ext cx="16081177" cy="65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49"/>
              </a:lnSpc>
              <a:spcBef>
                <a:spcPct val="0"/>
              </a:spcBef>
            </a:pPr>
            <a:r>
              <a:rPr lang="en-US" sz="4199" b="1">
                <a:solidFill>
                  <a:srgbClr val="235B6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Voices of the Sea: Ocean Kraal as Methodological Framework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31452" y="8257479"/>
            <a:ext cx="5448758" cy="1799163"/>
            <a:chOff x="0" y="0"/>
            <a:chExt cx="7265011" cy="2398883"/>
          </a:xfrm>
        </p:grpSpPr>
        <p:sp>
          <p:nvSpPr>
            <p:cNvPr id="5" name="Freeform 5"/>
            <p:cNvSpPr/>
            <p:nvPr/>
          </p:nvSpPr>
          <p:spPr>
            <a:xfrm>
              <a:off x="0" y="926695"/>
              <a:ext cx="866956" cy="738719"/>
            </a:xfrm>
            <a:custGeom>
              <a:avLst/>
              <a:gdLst/>
              <a:ahLst/>
              <a:cxnLst/>
              <a:rect l="l" t="t" r="r" b="b"/>
              <a:pathLst>
                <a:path w="866956" h="738719">
                  <a:moveTo>
                    <a:pt x="0" y="0"/>
                  </a:moveTo>
                  <a:lnTo>
                    <a:pt x="866956" y="0"/>
                  </a:lnTo>
                  <a:lnTo>
                    <a:pt x="866956" y="738720"/>
                  </a:lnTo>
                  <a:lnTo>
                    <a:pt x="0" y="7387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580929" y="584994"/>
              <a:ext cx="975852" cy="611941"/>
            </a:xfrm>
            <a:custGeom>
              <a:avLst/>
              <a:gdLst/>
              <a:ahLst/>
              <a:cxnLst/>
              <a:rect l="l" t="t" r="r" b="b"/>
              <a:pathLst>
                <a:path w="975852" h="611941">
                  <a:moveTo>
                    <a:pt x="0" y="0"/>
                  </a:moveTo>
                  <a:lnTo>
                    <a:pt x="975852" y="0"/>
                  </a:lnTo>
                  <a:lnTo>
                    <a:pt x="975852" y="611941"/>
                  </a:lnTo>
                  <a:lnTo>
                    <a:pt x="0" y="6119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384263">
              <a:off x="852865" y="1146281"/>
              <a:ext cx="1168468" cy="344211"/>
            </a:xfrm>
            <a:custGeom>
              <a:avLst/>
              <a:gdLst/>
              <a:ahLst/>
              <a:cxnLst/>
              <a:rect l="l" t="t" r="r" b="b"/>
              <a:pathLst>
                <a:path w="1168468" h="344211">
                  <a:moveTo>
                    <a:pt x="0" y="0"/>
                  </a:moveTo>
                  <a:lnTo>
                    <a:pt x="1168468" y="0"/>
                  </a:lnTo>
                  <a:lnTo>
                    <a:pt x="1168468" y="344211"/>
                  </a:lnTo>
                  <a:lnTo>
                    <a:pt x="0" y="3442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8894718" flipH="1">
              <a:off x="1572142" y="833665"/>
              <a:ext cx="487926" cy="305970"/>
            </a:xfrm>
            <a:custGeom>
              <a:avLst/>
              <a:gdLst/>
              <a:ahLst/>
              <a:cxnLst/>
              <a:rect l="l" t="t" r="r" b="b"/>
              <a:pathLst>
                <a:path w="487926" h="305970">
                  <a:moveTo>
                    <a:pt x="487927" y="0"/>
                  </a:moveTo>
                  <a:lnTo>
                    <a:pt x="0" y="0"/>
                  </a:lnTo>
                  <a:lnTo>
                    <a:pt x="0" y="305970"/>
                  </a:lnTo>
                  <a:lnTo>
                    <a:pt x="487927" y="305970"/>
                  </a:lnTo>
                  <a:lnTo>
                    <a:pt x="487927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2361844" y="1415887"/>
              <a:ext cx="979390" cy="834522"/>
            </a:xfrm>
            <a:custGeom>
              <a:avLst/>
              <a:gdLst/>
              <a:ahLst/>
              <a:cxnLst/>
              <a:rect l="l" t="t" r="r" b="b"/>
              <a:pathLst>
                <a:path w="979390" h="834522">
                  <a:moveTo>
                    <a:pt x="0" y="0"/>
                  </a:moveTo>
                  <a:lnTo>
                    <a:pt x="979390" y="0"/>
                  </a:lnTo>
                  <a:lnTo>
                    <a:pt x="979390" y="834522"/>
                  </a:lnTo>
                  <a:lnTo>
                    <a:pt x="0" y="834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3018112" y="1029871"/>
              <a:ext cx="1102408" cy="691302"/>
            </a:xfrm>
            <a:custGeom>
              <a:avLst/>
              <a:gdLst/>
              <a:ahLst/>
              <a:cxnLst/>
              <a:rect l="l" t="t" r="r" b="b"/>
              <a:pathLst>
                <a:path w="1102408" h="691302">
                  <a:moveTo>
                    <a:pt x="0" y="0"/>
                  </a:moveTo>
                  <a:lnTo>
                    <a:pt x="1102408" y="0"/>
                  </a:lnTo>
                  <a:lnTo>
                    <a:pt x="1102408" y="691302"/>
                  </a:lnTo>
                  <a:lnTo>
                    <a:pt x="0" y="6913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3308980">
              <a:off x="2624358" y="475776"/>
              <a:ext cx="736121" cy="954967"/>
            </a:xfrm>
            <a:custGeom>
              <a:avLst/>
              <a:gdLst/>
              <a:ahLst/>
              <a:cxnLst/>
              <a:rect l="l" t="t" r="r" b="b"/>
              <a:pathLst>
                <a:path w="736121" h="954967">
                  <a:moveTo>
                    <a:pt x="0" y="0"/>
                  </a:moveTo>
                  <a:lnTo>
                    <a:pt x="736121" y="0"/>
                  </a:lnTo>
                  <a:lnTo>
                    <a:pt x="736121" y="954968"/>
                  </a:lnTo>
                  <a:lnTo>
                    <a:pt x="0" y="954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6546834">
              <a:off x="1811021" y="1320980"/>
              <a:ext cx="948800" cy="467284"/>
            </a:xfrm>
            <a:custGeom>
              <a:avLst/>
              <a:gdLst/>
              <a:ahLst/>
              <a:cxnLst/>
              <a:rect l="l" t="t" r="r" b="b"/>
              <a:pathLst>
                <a:path w="948800" h="467284">
                  <a:moveTo>
                    <a:pt x="0" y="0"/>
                  </a:moveTo>
                  <a:lnTo>
                    <a:pt x="948800" y="0"/>
                  </a:lnTo>
                  <a:lnTo>
                    <a:pt x="948800" y="467284"/>
                  </a:lnTo>
                  <a:lnTo>
                    <a:pt x="0" y="4672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384263">
              <a:off x="3325315" y="1663950"/>
              <a:ext cx="1320004" cy="388851"/>
            </a:xfrm>
            <a:custGeom>
              <a:avLst/>
              <a:gdLst/>
              <a:ahLst/>
              <a:cxnLst/>
              <a:rect l="l" t="t" r="r" b="b"/>
              <a:pathLst>
                <a:path w="1320004" h="388851">
                  <a:moveTo>
                    <a:pt x="0" y="0"/>
                  </a:moveTo>
                  <a:lnTo>
                    <a:pt x="1320004" y="0"/>
                  </a:lnTo>
                  <a:lnTo>
                    <a:pt x="1320004" y="388851"/>
                  </a:lnTo>
                  <a:lnTo>
                    <a:pt x="0" y="3888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4440398">
              <a:off x="3173894" y="233646"/>
              <a:ext cx="965387" cy="635949"/>
            </a:xfrm>
            <a:custGeom>
              <a:avLst/>
              <a:gdLst/>
              <a:ahLst/>
              <a:cxnLst/>
              <a:rect l="l" t="t" r="r" b="b"/>
              <a:pathLst>
                <a:path w="965387" h="635949">
                  <a:moveTo>
                    <a:pt x="0" y="0"/>
                  </a:moveTo>
                  <a:lnTo>
                    <a:pt x="965388" y="0"/>
                  </a:lnTo>
                  <a:lnTo>
                    <a:pt x="965388" y="635949"/>
                  </a:lnTo>
                  <a:lnTo>
                    <a:pt x="0" y="635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3030996">
              <a:off x="3746362" y="1044584"/>
              <a:ext cx="592329" cy="174490"/>
            </a:xfrm>
            <a:custGeom>
              <a:avLst/>
              <a:gdLst/>
              <a:ahLst/>
              <a:cxnLst/>
              <a:rect l="l" t="t" r="r" b="b"/>
              <a:pathLst>
                <a:path w="592329" h="174490">
                  <a:moveTo>
                    <a:pt x="0" y="0"/>
                  </a:moveTo>
                  <a:lnTo>
                    <a:pt x="592329" y="0"/>
                  </a:lnTo>
                  <a:lnTo>
                    <a:pt x="592329" y="174490"/>
                  </a:lnTo>
                  <a:lnTo>
                    <a:pt x="0" y="1744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8894718" flipH="1">
              <a:off x="4137873" y="1310792"/>
              <a:ext cx="551204" cy="345651"/>
            </a:xfrm>
            <a:custGeom>
              <a:avLst/>
              <a:gdLst/>
              <a:ahLst/>
              <a:cxnLst/>
              <a:rect l="l" t="t" r="r" b="b"/>
              <a:pathLst>
                <a:path w="551204" h="345651">
                  <a:moveTo>
                    <a:pt x="551204" y="0"/>
                  </a:moveTo>
                  <a:lnTo>
                    <a:pt x="0" y="0"/>
                  </a:lnTo>
                  <a:lnTo>
                    <a:pt x="0" y="345650"/>
                  </a:lnTo>
                  <a:lnTo>
                    <a:pt x="551204" y="345650"/>
                  </a:lnTo>
                  <a:lnTo>
                    <a:pt x="551204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521103">
              <a:off x="4638354" y="1308499"/>
              <a:ext cx="780098" cy="664708"/>
            </a:xfrm>
            <a:custGeom>
              <a:avLst/>
              <a:gdLst/>
              <a:ahLst/>
              <a:cxnLst/>
              <a:rect l="l" t="t" r="r" b="b"/>
              <a:pathLst>
                <a:path w="780098" h="664708">
                  <a:moveTo>
                    <a:pt x="0" y="0"/>
                  </a:moveTo>
                  <a:lnTo>
                    <a:pt x="780098" y="0"/>
                  </a:lnTo>
                  <a:lnTo>
                    <a:pt x="780098" y="664708"/>
                  </a:lnTo>
                  <a:lnTo>
                    <a:pt x="0" y="664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1521103">
              <a:off x="5262094" y="1280930"/>
              <a:ext cx="878083" cy="550631"/>
            </a:xfrm>
            <a:custGeom>
              <a:avLst/>
              <a:gdLst/>
              <a:ahLst/>
              <a:cxnLst/>
              <a:rect l="l" t="t" r="r" b="b"/>
              <a:pathLst>
                <a:path w="878083" h="550631">
                  <a:moveTo>
                    <a:pt x="0" y="0"/>
                  </a:moveTo>
                  <a:lnTo>
                    <a:pt x="878083" y="0"/>
                  </a:lnTo>
                  <a:lnTo>
                    <a:pt x="878083" y="550632"/>
                  </a:lnTo>
                  <a:lnTo>
                    <a:pt x="0" y="5506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4830084">
              <a:off x="5136727" y="675228"/>
              <a:ext cx="586330" cy="760645"/>
            </a:xfrm>
            <a:custGeom>
              <a:avLst/>
              <a:gdLst/>
              <a:ahLst/>
              <a:cxnLst/>
              <a:rect l="l" t="t" r="r" b="b"/>
              <a:pathLst>
                <a:path w="586330" h="760645">
                  <a:moveTo>
                    <a:pt x="0" y="0"/>
                  </a:moveTo>
                  <a:lnTo>
                    <a:pt x="586330" y="0"/>
                  </a:lnTo>
                  <a:lnTo>
                    <a:pt x="586330" y="760645"/>
                  </a:lnTo>
                  <a:lnTo>
                    <a:pt x="0" y="760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8067938">
              <a:off x="4338032" y="1061197"/>
              <a:ext cx="755732" cy="372198"/>
            </a:xfrm>
            <a:custGeom>
              <a:avLst/>
              <a:gdLst/>
              <a:ahLst/>
              <a:cxnLst/>
              <a:rect l="l" t="t" r="r" b="b"/>
              <a:pathLst>
                <a:path w="755732" h="372198">
                  <a:moveTo>
                    <a:pt x="0" y="0"/>
                  </a:moveTo>
                  <a:lnTo>
                    <a:pt x="755732" y="0"/>
                  </a:lnTo>
                  <a:lnTo>
                    <a:pt x="755732" y="372198"/>
                  </a:lnTo>
                  <a:lnTo>
                    <a:pt x="0" y="372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1136840">
              <a:off x="5310200" y="1890820"/>
              <a:ext cx="1051401" cy="309725"/>
            </a:xfrm>
            <a:custGeom>
              <a:avLst/>
              <a:gdLst/>
              <a:ahLst/>
              <a:cxnLst/>
              <a:rect l="l" t="t" r="r" b="b"/>
              <a:pathLst>
                <a:path w="1051401" h="309725">
                  <a:moveTo>
                    <a:pt x="0" y="0"/>
                  </a:moveTo>
                  <a:lnTo>
                    <a:pt x="1051401" y="0"/>
                  </a:lnTo>
                  <a:lnTo>
                    <a:pt x="1051401" y="309726"/>
                  </a:lnTo>
                  <a:lnTo>
                    <a:pt x="0" y="3097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5961502">
              <a:off x="5660471" y="739689"/>
              <a:ext cx="768944" cy="506542"/>
            </a:xfrm>
            <a:custGeom>
              <a:avLst/>
              <a:gdLst/>
              <a:ahLst/>
              <a:cxnLst/>
              <a:rect l="l" t="t" r="r" b="b"/>
              <a:pathLst>
                <a:path w="768944" h="506542">
                  <a:moveTo>
                    <a:pt x="0" y="0"/>
                  </a:moveTo>
                  <a:lnTo>
                    <a:pt x="768944" y="0"/>
                  </a:lnTo>
                  <a:lnTo>
                    <a:pt x="768944" y="506542"/>
                  </a:lnTo>
                  <a:lnTo>
                    <a:pt x="0" y="506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4552099">
              <a:off x="5888967" y="1472729"/>
              <a:ext cx="471798" cy="138984"/>
            </a:xfrm>
            <a:custGeom>
              <a:avLst/>
              <a:gdLst/>
              <a:ahLst/>
              <a:cxnLst/>
              <a:rect l="l" t="t" r="r" b="b"/>
              <a:pathLst>
                <a:path w="471798" h="138984">
                  <a:moveTo>
                    <a:pt x="0" y="0"/>
                  </a:moveTo>
                  <a:lnTo>
                    <a:pt x="471798" y="0"/>
                  </a:lnTo>
                  <a:lnTo>
                    <a:pt x="471798" y="138984"/>
                  </a:lnTo>
                  <a:lnTo>
                    <a:pt x="0" y="138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0415822" flipH="1">
              <a:off x="6052381" y="1784294"/>
              <a:ext cx="439042" cy="275316"/>
            </a:xfrm>
            <a:custGeom>
              <a:avLst/>
              <a:gdLst/>
              <a:ahLst/>
              <a:cxnLst/>
              <a:rect l="l" t="t" r="r" b="b"/>
              <a:pathLst>
                <a:path w="439042" h="275316">
                  <a:moveTo>
                    <a:pt x="439041" y="0"/>
                  </a:moveTo>
                  <a:lnTo>
                    <a:pt x="0" y="0"/>
                  </a:lnTo>
                  <a:lnTo>
                    <a:pt x="0" y="275315"/>
                  </a:lnTo>
                  <a:lnTo>
                    <a:pt x="439041" y="275315"/>
                  </a:lnTo>
                  <a:lnTo>
                    <a:pt x="439041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392794">
              <a:off x="1542971" y="1440654"/>
              <a:ext cx="732696" cy="624318"/>
            </a:xfrm>
            <a:custGeom>
              <a:avLst/>
              <a:gdLst/>
              <a:ahLst/>
              <a:cxnLst/>
              <a:rect l="l" t="t" r="r" b="b"/>
              <a:pathLst>
                <a:path w="732696" h="624318">
                  <a:moveTo>
                    <a:pt x="0" y="0"/>
                  </a:moveTo>
                  <a:lnTo>
                    <a:pt x="732696" y="0"/>
                  </a:lnTo>
                  <a:lnTo>
                    <a:pt x="732696" y="624318"/>
                  </a:lnTo>
                  <a:lnTo>
                    <a:pt x="0" y="624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392794">
              <a:off x="6412615" y="1834791"/>
              <a:ext cx="824728" cy="517173"/>
            </a:xfrm>
            <a:custGeom>
              <a:avLst/>
              <a:gdLst/>
              <a:ahLst/>
              <a:cxnLst/>
              <a:rect l="l" t="t" r="r" b="b"/>
              <a:pathLst>
                <a:path w="824728" h="517173">
                  <a:moveTo>
                    <a:pt x="0" y="0"/>
                  </a:moveTo>
                  <a:lnTo>
                    <a:pt x="824727" y="0"/>
                  </a:lnTo>
                  <a:lnTo>
                    <a:pt x="824727" y="517174"/>
                  </a:lnTo>
                  <a:lnTo>
                    <a:pt x="0" y="5171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10777058">
              <a:off x="558274" y="1531596"/>
              <a:ext cx="987514" cy="290905"/>
            </a:xfrm>
            <a:custGeom>
              <a:avLst/>
              <a:gdLst/>
              <a:ahLst/>
              <a:cxnLst/>
              <a:rect l="l" t="t" r="r" b="b"/>
              <a:pathLst>
                <a:path w="987514" h="290905">
                  <a:moveTo>
                    <a:pt x="0" y="0"/>
                  </a:moveTo>
                  <a:lnTo>
                    <a:pt x="987515" y="0"/>
                  </a:lnTo>
                  <a:lnTo>
                    <a:pt x="987515" y="290905"/>
                  </a:lnTo>
                  <a:lnTo>
                    <a:pt x="0" y="2909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/>
          <p:cNvSpPr/>
          <p:nvPr/>
        </p:nvSpPr>
        <p:spPr>
          <a:xfrm rot="-7588834" flipH="1">
            <a:off x="208310" y="9516848"/>
            <a:ext cx="257012" cy="218995"/>
          </a:xfrm>
          <a:custGeom>
            <a:avLst/>
            <a:gdLst/>
            <a:ahLst/>
            <a:cxnLst/>
            <a:rect l="l" t="t" r="r" b="b"/>
            <a:pathLst>
              <a:path w="257012" h="218995">
                <a:moveTo>
                  <a:pt x="257011" y="0"/>
                </a:moveTo>
                <a:lnTo>
                  <a:pt x="0" y="0"/>
                </a:lnTo>
                <a:lnTo>
                  <a:pt x="0" y="218995"/>
                </a:lnTo>
                <a:lnTo>
                  <a:pt x="257011" y="218995"/>
                </a:lnTo>
                <a:lnTo>
                  <a:pt x="25701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/>
          <p:cNvGrpSpPr/>
          <p:nvPr/>
        </p:nvGrpSpPr>
        <p:grpSpPr>
          <a:xfrm>
            <a:off x="9637980" y="8156404"/>
            <a:ext cx="8432451" cy="1907969"/>
            <a:chOff x="0" y="0"/>
            <a:chExt cx="11243268" cy="2543959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346433" cy="2543959"/>
            </a:xfrm>
            <a:custGeom>
              <a:avLst/>
              <a:gdLst/>
              <a:ahLst/>
              <a:cxnLst/>
              <a:rect l="l" t="t" r="r" b="b"/>
              <a:pathLst>
                <a:path w="2346433" h="2543959">
                  <a:moveTo>
                    <a:pt x="0" y="0"/>
                  </a:moveTo>
                  <a:lnTo>
                    <a:pt x="2346433" y="0"/>
                  </a:lnTo>
                  <a:lnTo>
                    <a:pt x="2346433" y="2543959"/>
                  </a:lnTo>
                  <a:lnTo>
                    <a:pt x="0" y="25439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45422" r="-5570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2720376" y="224884"/>
              <a:ext cx="1909408" cy="2094192"/>
            </a:xfrm>
            <a:custGeom>
              <a:avLst/>
              <a:gdLst/>
              <a:ahLst/>
              <a:cxnLst/>
              <a:rect l="l" t="t" r="r" b="b"/>
              <a:pathLst>
                <a:path w="1909408" h="2094192">
                  <a:moveTo>
                    <a:pt x="0" y="0"/>
                  </a:moveTo>
                  <a:lnTo>
                    <a:pt x="1909409" y="0"/>
                  </a:lnTo>
                  <a:lnTo>
                    <a:pt x="1909409" y="2094191"/>
                  </a:lnTo>
                  <a:lnTo>
                    <a:pt x="0" y="2094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t="-31136" b="-31136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4815837" y="224884"/>
              <a:ext cx="3018184" cy="2094192"/>
            </a:xfrm>
            <a:custGeom>
              <a:avLst/>
              <a:gdLst/>
              <a:ahLst/>
              <a:cxnLst/>
              <a:rect l="l" t="t" r="r" b="b"/>
              <a:pathLst>
                <a:path w="3018184" h="2094192">
                  <a:moveTo>
                    <a:pt x="0" y="0"/>
                  </a:moveTo>
                  <a:lnTo>
                    <a:pt x="3018184" y="0"/>
                  </a:lnTo>
                  <a:lnTo>
                    <a:pt x="3018184" y="2094191"/>
                  </a:lnTo>
                  <a:lnTo>
                    <a:pt x="0" y="2094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t="-23085" b="-2103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7834021" y="543253"/>
              <a:ext cx="3409247" cy="1457453"/>
            </a:xfrm>
            <a:custGeom>
              <a:avLst/>
              <a:gdLst/>
              <a:ahLst/>
              <a:cxnLst/>
              <a:rect l="l" t="t" r="r" b="b"/>
              <a:pathLst>
                <a:path w="3409247" h="1457453">
                  <a:moveTo>
                    <a:pt x="0" y="0"/>
                  </a:moveTo>
                  <a:lnTo>
                    <a:pt x="3409247" y="0"/>
                  </a:lnTo>
                  <a:lnTo>
                    <a:pt x="3409247" y="1457453"/>
                  </a:lnTo>
                  <a:lnTo>
                    <a:pt x="0" y="14574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2183463" y="3619048"/>
            <a:ext cx="14909035" cy="2286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92"/>
              </a:lnSpc>
              <a:spcBef>
                <a:spcPct val="0"/>
              </a:spcBef>
            </a:pPr>
            <a:r>
              <a:rPr lang="en-US" sz="3674" b="1">
                <a:solidFill>
                  <a:srgbClr val="235B6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In Voices of the Sea, the ocean kraal as habitat, ecosystem, heritage, knowledge, and care inspires a methodology, data collection, and analysis that are participatory and diffractive gathering without extracting and remaining accountable to place.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88" b="-1888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562" b="-156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979273" y="1265062"/>
            <a:ext cx="12357191" cy="8330388"/>
            <a:chOff x="0" y="0"/>
            <a:chExt cx="16476255" cy="11107184"/>
          </a:xfrm>
        </p:grpSpPr>
        <p:sp>
          <p:nvSpPr>
            <p:cNvPr id="4" name="Freeform 4"/>
            <p:cNvSpPr/>
            <p:nvPr/>
          </p:nvSpPr>
          <p:spPr>
            <a:xfrm>
              <a:off x="9580032" y="5553592"/>
              <a:ext cx="326866" cy="655370"/>
            </a:xfrm>
            <a:custGeom>
              <a:avLst/>
              <a:gdLst/>
              <a:ahLst/>
              <a:cxnLst/>
              <a:rect l="l" t="t" r="r" b="b"/>
              <a:pathLst>
                <a:path w="326866" h="655370">
                  <a:moveTo>
                    <a:pt x="0" y="0"/>
                  </a:moveTo>
                  <a:lnTo>
                    <a:pt x="326866" y="0"/>
                  </a:lnTo>
                  <a:lnTo>
                    <a:pt x="326866" y="655371"/>
                  </a:lnTo>
                  <a:lnTo>
                    <a:pt x="0" y="6553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46826" y="8427913"/>
              <a:ext cx="326866" cy="655370"/>
            </a:xfrm>
            <a:custGeom>
              <a:avLst/>
              <a:gdLst/>
              <a:ahLst/>
              <a:cxnLst/>
              <a:rect l="l" t="t" r="r" b="b"/>
              <a:pathLst>
                <a:path w="326866" h="655370">
                  <a:moveTo>
                    <a:pt x="0" y="0"/>
                  </a:moveTo>
                  <a:lnTo>
                    <a:pt x="326866" y="0"/>
                  </a:lnTo>
                  <a:lnTo>
                    <a:pt x="326866" y="655371"/>
                  </a:lnTo>
                  <a:lnTo>
                    <a:pt x="0" y="6553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3081039" y="10124129"/>
              <a:ext cx="326866" cy="655370"/>
            </a:xfrm>
            <a:custGeom>
              <a:avLst/>
              <a:gdLst/>
              <a:ahLst/>
              <a:cxnLst/>
              <a:rect l="l" t="t" r="r" b="b"/>
              <a:pathLst>
                <a:path w="326866" h="655370">
                  <a:moveTo>
                    <a:pt x="0" y="0"/>
                  </a:moveTo>
                  <a:lnTo>
                    <a:pt x="326866" y="0"/>
                  </a:lnTo>
                  <a:lnTo>
                    <a:pt x="326866" y="655370"/>
                  </a:lnTo>
                  <a:lnTo>
                    <a:pt x="0" y="6553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15098709" y="9083284"/>
              <a:ext cx="326866" cy="655370"/>
            </a:xfrm>
            <a:custGeom>
              <a:avLst/>
              <a:gdLst/>
              <a:ahLst/>
              <a:cxnLst/>
              <a:rect l="l" t="t" r="r" b="b"/>
              <a:pathLst>
                <a:path w="326866" h="655370">
                  <a:moveTo>
                    <a:pt x="0" y="0"/>
                  </a:moveTo>
                  <a:lnTo>
                    <a:pt x="326866" y="0"/>
                  </a:lnTo>
                  <a:lnTo>
                    <a:pt x="326866" y="655370"/>
                  </a:lnTo>
                  <a:lnTo>
                    <a:pt x="0" y="6553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10451814"/>
              <a:ext cx="326866" cy="655370"/>
            </a:xfrm>
            <a:custGeom>
              <a:avLst/>
              <a:gdLst/>
              <a:ahLst/>
              <a:cxnLst/>
              <a:rect l="l" t="t" r="r" b="b"/>
              <a:pathLst>
                <a:path w="326866" h="655370">
                  <a:moveTo>
                    <a:pt x="0" y="0"/>
                  </a:moveTo>
                  <a:lnTo>
                    <a:pt x="326866" y="0"/>
                  </a:lnTo>
                  <a:lnTo>
                    <a:pt x="326866" y="655370"/>
                  </a:lnTo>
                  <a:lnTo>
                    <a:pt x="0" y="6553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4447150" y="2549717"/>
              <a:ext cx="326866" cy="655370"/>
            </a:xfrm>
            <a:custGeom>
              <a:avLst/>
              <a:gdLst/>
              <a:ahLst/>
              <a:cxnLst/>
              <a:rect l="l" t="t" r="r" b="b"/>
              <a:pathLst>
                <a:path w="326866" h="655370">
                  <a:moveTo>
                    <a:pt x="0" y="0"/>
                  </a:moveTo>
                  <a:lnTo>
                    <a:pt x="326866" y="0"/>
                  </a:lnTo>
                  <a:lnTo>
                    <a:pt x="326866" y="655370"/>
                  </a:lnTo>
                  <a:lnTo>
                    <a:pt x="0" y="6553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7768747" y="0"/>
              <a:ext cx="326866" cy="655370"/>
            </a:xfrm>
            <a:custGeom>
              <a:avLst/>
              <a:gdLst/>
              <a:ahLst/>
              <a:cxnLst/>
              <a:rect l="l" t="t" r="r" b="b"/>
              <a:pathLst>
                <a:path w="326866" h="655370">
                  <a:moveTo>
                    <a:pt x="0" y="0"/>
                  </a:moveTo>
                  <a:lnTo>
                    <a:pt x="326866" y="0"/>
                  </a:lnTo>
                  <a:lnTo>
                    <a:pt x="326866" y="655370"/>
                  </a:lnTo>
                  <a:lnTo>
                    <a:pt x="0" y="6553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6149389" y="6208963"/>
              <a:ext cx="326866" cy="655370"/>
            </a:xfrm>
            <a:custGeom>
              <a:avLst/>
              <a:gdLst/>
              <a:ahLst/>
              <a:cxnLst/>
              <a:rect l="l" t="t" r="r" b="b"/>
              <a:pathLst>
                <a:path w="326866" h="655370">
                  <a:moveTo>
                    <a:pt x="0" y="0"/>
                  </a:moveTo>
                  <a:lnTo>
                    <a:pt x="326866" y="0"/>
                  </a:lnTo>
                  <a:lnTo>
                    <a:pt x="326866" y="655370"/>
                  </a:lnTo>
                  <a:lnTo>
                    <a:pt x="0" y="6553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9906898" y="8755598"/>
              <a:ext cx="326866" cy="655370"/>
            </a:xfrm>
            <a:custGeom>
              <a:avLst/>
              <a:gdLst/>
              <a:ahLst/>
              <a:cxnLst/>
              <a:rect l="l" t="t" r="r" b="b"/>
              <a:pathLst>
                <a:path w="326866" h="655370">
                  <a:moveTo>
                    <a:pt x="0" y="0"/>
                  </a:moveTo>
                  <a:lnTo>
                    <a:pt x="326866" y="0"/>
                  </a:lnTo>
                  <a:lnTo>
                    <a:pt x="326866" y="655371"/>
                  </a:lnTo>
                  <a:lnTo>
                    <a:pt x="0" y="6553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5726" b="-7572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036608" y="2379170"/>
            <a:ext cx="5528659" cy="5528659"/>
          </a:xfrm>
          <a:custGeom>
            <a:avLst/>
            <a:gdLst/>
            <a:ahLst/>
            <a:cxnLst/>
            <a:rect l="l" t="t" r="r" b="b"/>
            <a:pathLst>
              <a:path w="5528659" h="5528659">
                <a:moveTo>
                  <a:pt x="0" y="0"/>
                </a:moveTo>
                <a:lnTo>
                  <a:pt x="5528659" y="0"/>
                </a:lnTo>
                <a:lnTo>
                  <a:pt x="5528659" y="5528660"/>
                </a:lnTo>
                <a:lnTo>
                  <a:pt x="0" y="55286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hlinkClick r:id="rId4" tooltip="https://canva.link/o1woavp5wv8rh7s"/>
          </p:cNvPr>
          <p:cNvSpPr/>
          <p:nvPr/>
        </p:nvSpPr>
        <p:spPr>
          <a:xfrm>
            <a:off x="262872" y="1810273"/>
            <a:ext cx="11278581" cy="6837640"/>
          </a:xfrm>
          <a:custGeom>
            <a:avLst/>
            <a:gdLst/>
            <a:ahLst/>
            <a:cxnLst/>
            <a:rect l="l" t="t" r="r" b="b"/>
            <a:pathLst>
              <a:path w="11278581" h="6837640">
                <a:moveTo>
                  <a:pt x="0" y="0"/>
                </a:moveTo>
                <a:lnTo>
                  <a:pt x="11278581" y="0"/>
                </a:lnTo>
                <a:lnTo>
                  <a:pt x="11278581" y="6837639"/>
                </a:lnTo>
                <a:lnTo>
                  <a:pt x="0" y="68376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extBox 5"/>
          <p:cNvSpPr txBox="1"/>
          <p:nvPr/>
        </p:nvSpPr>
        <p:spPr>
          <a:xfrm>
            <a:off x="11281828" y="1397840"/>
            <a:ext cx="6790125" cy="796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4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Navigate the atlas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1789589" y="8647912"/>
            <a:ext cx="6022697" cy="1362726"/>
            <a:chOff x="0" y="0"/>
            <a:chExt cx="8030262" cy="18169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75889" cy="1816968"/>
            </a:xfrm>
            <a:custGeom>
              <a:avLst/>
              <a:gdLst/>
              <a:ahLst/>
              <a:cxnLst/>
              <a:rect l="l" t="t" r="r" b="b"/>
              <a:pathLst>
                <a:path w="1675889" h="1816968">
                  <a:moveTo>
                    <a:pt x="0" y="0"/>
                  </a:moveTo>
                  <a:lnTo>
                    <a:pt x="1675889" y="0"/>
                  </a:lnTo>
                  <a:lnTo>
                    <a:pt x="1675889" y="1816968"/>
                  </a:lnTo>
                  <a:lnTo>
                    <a:pt x="0" y="1816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5422" r="-5570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1942970" y="160618"/>
              <a:ext cx="1363754" cy="1495731"/>
            </a:xfrm>
            <a:custGeom>
              <a:avLst/>
              <a:gdLst/>
              <a:ahLst/>
              <a:cxnLst/>
              <a:rect l="l" t="t" r="r" b="b"/>
              <a:pathLst>
                <a:path w="1363754" h="1495731">
                  <a:moveTo>
                    <a:pt x="0" y="0"/>
                  </a:moveTo>
                  <a:lnTo>
                    <a:pt x="1363754" y="0"/>
                  </a:lnTo>
                  <a:lnTo>
                    <a:pt x="1363754" y="1495732"/>
                  </a:lnTo>
                  <a:lnTo>
                    <a:pt x="0" y="149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31136" b="-31136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3439608" y="160618"/>
              <a:ext cx="2155673" cy="1495731"/>
            </a:xfrm>
            <a:custGeom>
              <a:avLst/>
              <a:gdLst/>
              <a:ahLst/>
              <a:cxnLst/>
              <a:rect l="l" t="t" r="r" b="b"/>
              <a:pathLst>
                <a:path w="2155673" h="1495731">
                  <a:moveTo>
                    <a:pt x="0" y="0"/>
                  </a:moveTo>
                  <a:lnTo>
                    <a:pt x="2155673" y="0"/>
                  </a:lnTo>
                  <a:lnTo>
                    <a:pt x="2155673" y="1495732"/>
                  </a:lnTo>
                  <a:lnTo>
                    <a:pt x="0" y="149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23085" b="-2103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5595281" y="388007"/>
              <a:ext cx="2434981" cy="1040954"/>
            </a:xfrm>
            <a:custGeom>
              <a:avLst/>
              <a:gdLst/>
              <a:ahLst/>
              <a:cxnLst/>
              <a:rect l="l" t="t" r="r" b="b"/>
              <a:pathLst>
                <a:path w="2434981" h="1040954">
                  <a:moveTo>
                    <a:pt x="0" y="0"/>
                  </a:moveTo>
                  <a:lnTo>
                    <a:pt x="2434981" y="0"/>
                  </a:lnTo>
                  <a:lnTo>
                    <a:pt x="2434981" y="1040954"/>
                  </a:lnTo>
                  <a:lnTo>
                    <a:pt x="0" y="1040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676</Words>
  <Application>Microsoft Macintosh PowerPoint</Application>
  <PresentationFormat>Custom</PresentationFormat>
  <Paragraphs>82</Paragraphs>
  <Slides>17</Slides>
  <Notes>9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KG Primary Penmanship</vt:lpstr>
      <vt:lpstr>Calibri</vt:lpstr>
      <vt:lpstr>Quicksand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Voices of the Sea_Symposium</dc:title>
  <cp:lastModifiedBy>Joanne Peers</cp:lastModifiedBy>
  <cp:revision>2</cp:revision>
  <dcterms:created xsi:type="dcterms:W3CDTF">2006-08-16T00:00:00Z</dcterms:created>
  <dcterms:modified xsi:type="dcterms:W3CDTF">2026-05-26T17:22:47Z</dcterms:modified>
  <dc:identifier>DAHKsHdOKYA</dc:identifier>
</cp:coreProperties>
</file>